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009" autoAdjust="0"/>
  </p:normalViewPr>
  <p:slideViewPr>
    <p:cSldViewPr>
      <p:cViewPr varScale="1">
        <p:scale>
          <a:sx n="63" d="100"/>
          <a:sy n="63"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2FBC6-B825-4B65-B020-F69BBE6C2A1A}"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ru-RU"/>
        </a:p>
      </dgm:t>
    </dgm:pt>
    <dgm:pt modelId="{003D353F-4BDE-4FA9-B09E-0245AC82CDF3}">
      <dgm:prSet phldrT="[Текст]" custT="1"/>
      <dgm:spPr/>
      <dgm:t>
        <a:bodyPr/>
        <a:lstStyle/>
        <a:p>
          <a:r>
            <a:rPr lang="sr-Cyrl-CS" sz="2400" b="1" dirty="0" smtClean="0">
              <a:latin typeface="Times New Roman"/>
              <a:cs typeface="Times New Roman"/>
            </a:rPr>
            <a:t>Ө</a:t>
          </a:r>
          <a:r>
            <a:rPr lang="sr-Cyrl-CS" sz="2400" b="1" dirty="0" smtClean="0"/>
            <a:t>йг</a:t>
          </a:r>
          <a:r>
            <a:rPr lang="sr-Cyrl-CS" sz="2400" b="1" dirty="0" smtClean="0">
              <a:latin typeface="Times New Roman"/>
              <a:cs typeface="Times New Roman"/>
            </a:rPr>
            <a:t>ө</a:t>
          </a:r>
          <a:r>
            <a:rPr lang="sr-Cyrl-CS" sz="2400" b="1" dirty="0" smtClean="0"/>
            <a:t> </a:t>
          </a:r>
          <a:r>
            <a:rPr lang="sr-Cyrl-CS" sz="2400" b="1" dirty="0" smtClean="0">
              <a:latin typeface="Times New Roman"/>
              <a:cs typeface="Times New Roman"/>
            </a:rPr>
            <a:t>үө</a:t>
          </a:r>
          <a:r>
            <a:rPr lang="sr-Cyrl-CS" sz="2400" b="1" dirty="0" smtClean="0"/>
            <a:t>рэтии. </a:t>
          </a:r>
          <a:endParaRPr lang="ru-RU" sz="2400" b="1" dirty="0"/>
        </a:p>
      </dgm:t>
    </dgm:pt>
    <dgm:pt modelId="{03D985D3-CECD-4E9F-BE39-31E6D8E60C33}" type="parTrans" cxnId="{C9BEAD18-BF2E-4C1E-A1C1-7309E2049AAF}">
      <dgm:prSet/>
      <dgm:spPr/>
      <dgm:t>
        <a:bodyPr/>
        <a:lstStyle/>
        <a:p>
          <a:endParaRPr lang="ru-RU"/>
        </a:p>
      </dgm:t>
    </dgm:pt>
    <dgm:pt modelId="{0B89EA62-EA17-4315-A4AC-CCC44F82DB72}" type="sibTrans" cxnId="{C9BEAD18-BF2E-4C1E-A1C1-7309E2049AAF}">
      <dgm:prSet/>
      <dgm:spPr/>
      <dgm:t>
        <a:bodyPr/>
        <a:lstStyle/>
        <a:p>
          <a:endParaRPr lang="ru-RU"/>
        </a:p>
      </dgm:t>
    </dgm:pt>
    <dgm:pt modelId="{B7AFF3BD-5E2E-42B8-8BB5-E8007A8E97E2}">
      <dgm:prSet phldrT="[Текст]" custT="1"/>
      <dgm:spPr/>
      <dgm:t>
        <a:bodyPr/>
        <a:lstStyle/>
        <a:p>
          <a:r>
            <a:rPr lang="sr-Cyrl-CS" sz="2400" b="1" dirty="0" smtClean="0"/>
            <a:t>Оло</a:t>
          </a:r>
          <a:r>
            <a:rPr lang="sr-Cyrl-CS" sz="2400" b="1" dirty="0" smtClean="0">
              <a:latin typeface="Times New Roman"/>
              <a:cs typeface="Times New Roman"/>
            </a:rPr>
            <a:t>ђ</a:t>
          </a:r>
          <a:r>
            <a:rPr lang="sr-Cyrl-CS" sz="2400" b="1" dirty="0" smtClean="0"/>
            <a:t>у кытта сибээстээн</a:t>
          </a:r>
          <a:endParaRPr lang="ru-RU" sz="2400" dirty="0"/>
        </a:p>
      </dgm:t>
    </dgm:pt>
    <dgm:pt modelId="{7AFDBA78-ACC9-4B1F-B85A-31DEBC9E6E14}" type="parTrans" cxnId="{BC9271E7-478C-4E2E-B06A-0C019F1D0F33}">
      <dgm:prSet/>
      <dgm:spPr/>
      <dgm:t>
        <a:bodyPr/>
        <a:lstStyle/>
        <a:p>
          <a:endParaRPr lang="ru-RU"/>
        </a:p>
      </dgm:t>
    </dgm:pt>
    <dgm:pt modelId="{17A11C2B-4103-41D7-A4AF-A6E41AD0BE29}" type="sibTrans" cxnId="{BC9271E7-478C-4E2E-B06A-0C019F1D0F33}">
      <dgm:prSet/>
      <dgm:spPr/>
      <dgm:t>
        <a:bodyPr/>
        <a:lstStyle/>
        <a:p>
          <a:endParaRPr lang="ru-RU"/>
        </a:p>
      </dgm:t>
    </dgm:pt>
    <dgm:pt modelId="{EF8E44C0-DC7F-43EA-A4BA-F7CB629FBEC2}">
      <dgm:prSet phldrT="[Текст]" custT="1"/>
      <dgm:spPr/>
      <dgm:t>
        <a:bodyPr/>
        <a:lstStyle/>
        <a:p>
          <a:r>
            <a:rPr lang="sr-Cyrl-CS" sz="2400" b="1" dirty="0" smtClean="0"/>
            <a:t>Тарбах к</a:t>
          </a:r>
          <a:r>
            <a:rPr lang="sr-Cyrl-CS" sz="2400" b="1" dirty="0" smtClean="0">
              <a:latin typeface="Times New Roman"/>
              <a:cs typeface="Times New Roman"/>
            </a:rPr>
            <a:t>ө</a:t>
          </a:r>
          <a:r>
            <a:rPr lang="sr-Cyrl-CS" sz="2400" b="1" dirty="0" smtClean="0"/>
            <a:t>м</a:t>
          </a:r>
          <a:r>
            <a:rPr lang="sr-Cyrl-CS" sz="2400" b="1" dirty="0" smtClean="0">
              <a:latin typeface="Times New Roman"/>
              <a:cs typeface="Times New Roman"/>
            </a:rPr>
            <a:t>ө</a:t>
          </a:r>
          <a:r>
            <a:rPr lang="sr-Cyrl-CS" sz="2400" b="1" dirty="0" smtClean="0"/>
            <a:t>т</a:t>
          </a:r>
          <a:r>
            <a:rPr lang="sr-Cyrl-CS" sz="2400" b="1" dirty="0" smtClean="0">
              <a:latin typeface="Times New Roman"/>
              <a:cs typeface="Times New Roman"/>
            </a:rPr>
            <a:t>ү</a:t>
          </a:r>
          <a:r>
            <a:rPr lang="sr-Cyrl-CS" sz="2400" b="1" dirty="0" smtClean="0"/>
            <a:t>нэн.</a:t>
          </a:r>
          <a:endParaRPr lang="ru-RU" sz="2400" dirty="0"/>
        </a:p>
      </dgm:t>
    </dgm:pt>
    <dgm:pt modelId="{A097CA9D-4608-4134-9932-9BFD9F2B2011}" type="parTrans" cxnId="{53F0C7CC-72D7-47BC-A0FC-3129D8D907EA}">
      <dgm:prSet/>
      <dgm:spPr/>
      <dgm:t>
        <a:bodyPr/>
        <a:lstStyle/>
        <a:p>
          <a:endParaRPr lang="ru-RU"/>
        </a:p>
      </dgm:t>
    </dgm:pt>
    <dgm:pt modelId="{838D5BC7-BE86-4ACB-A69B-B046916272BB}" type="sibTrans" cxnId="{53F0C7CC-72D7-47BC-A0FC-3129D8D907EA}">
      <dgm:prSet/>
      <dgm:spPr/>
      <dgm:t>
        <a:bodyPr/>
        <a:lstStyle/>
        <a:p>
          <a:endParaRPr lang="ru-RU"/>
        </a:p>
      </dgm:t>
    </dgm:pt>
    <dgm:pt modelId="{0BFFEC35-AAB5-4402-9404-C51655EB079E}">
      <dgm:prSet phldrT="[Текст]" custT="1"/>
      <dgm:spPr/>
      <dgm:t>
        <a:bodyPr/>
        <a:lstStyle/>
        <a:p>
          <a:r>
            <a:rPr lang="ru-RU" sz="2400" b="1" dirty="0" err="1" smtClean="0"/>
            <a:t>Электроннай</a:t>
          </a:r>
          <a:r>
            <a:rPr lang="ru-RU" sz="2400" b="1" dirty="0" smtClean="0"/>
            <a:t> </a:t>
          </a:r>
          <a:r>
            <a:rPr lang="ru-RU" sz="2400" b="1" dirty="0" err="1" smtClean="0"/>
            <a:t>оонньуулар</a:t>
          </a:r>
          <a:r>
            <a:rPr lang="ru-RU" sz="2400" dirty="0" smtClean="0"/>
            <a:t>. </a:t>
          </a:r>
          <a:endParaRPr lang="ru-RU" sz="2400" dirty="0"/>
        </a:p>
      </dgm:t>
    </dgm:pt>
    <dgm:pt modelId="{035E2477-3E44-4CAE-BB7F-1D9DCE4FDC73}" type="parTrans" cxnId="{2C7B146D-0285-4642-82B4-A39D4204B02D}">
      <dgm:prSet/>
      <dgm:spPr/>
      <dgm:t>
        <a:bodyPr/>
        <a:lstStyle/>
        <a:p>
          <a:endParaRPr lang="ru-RU"/>
        </a:p>
      </dgm:t>
    </dgm:pt>
    <dgm:pt modelId="{5C67B5BD-F5E7-41D0-860F-DE43399FC8F7}" type="sibTrans" cxnId="{2C7B146D-0285-4642-82B4-A39D4204B02D}">
      <dgm:prSet/>
      <dgm:spPr/>
      <dgm:t>
        <a:bodyPr/>
        <a:lstStyle/>
        <a:p>
          <a:endParaRPr lang="ru-RU"/>
        </a:p>
      </dgm:t>
    </dgm:pt>
    <dgm:pt modelId="{7170E798-D04F-4BD7-B225-B37ECC279C6A}">
      <dgm:prSet phldrT="[Текст]" custT="1"/>
      <dgm:spPr/>
      <dgm:t>
        <a:bodyPr/>
        <a:lstStyle/>
        <a:p>
          <a:r>
            <a:rPr lang="sr-Cyrl-CS" sz="2400" b="1" dirty="0" smtClean="0"/>
            <a:t>Хо</a:t>
          </a:r>
          <a:r>
            <a:rPr lang="sr-Cyrl-CS" sz="2400" b="1" dirty="0" smtClean="0">
              <a:latin typeface="Times New Roman"/>
              <a:cs typeface="Times New Roman"/>
            </a:rPr>
            <a:t>һ</a:t>
          </a:r>
          <a:r>
            <a:rPr lang="sr-Cyrl-CS" sz="2400" b="1" dirty="0" smtClean="0"/>
            <a:t>оонунан</a:t>
          </a:r>
          <a:r>
            <a:rPr lang="sr-Cyrl-CS" sz="2200" dirty="0" smtClean="0"/>
            <a:t> </a:t>
          </a:r>
          <a:endParaRPr lang="ru-RU" sz="2200" dirty="0"/>
        </a:p>
      </dgm:t>
    </dgm:pt>
    <dgm:pt modelId="{3A6E6EBF-62ED-42D9-A654-8F359017322E}" type="parTrans" cxnId="{17C557E3-35BC-4639-A4D5-204D388CE531}">
      <dgm:prSet/>
      <dgm:spPr/>
      <dgm:t>
        <a:bodyPr/>
        <a:lstStyle/>
        <a:p>
          <a:endParaRPr lang="ru-RU"/>
        </a:p>
      </dgm:t>
    </dgm:pt>
    <dgm:pt modelId="{FE7120F2-430C-4B54-906A-CE640A7CD463}" type="sibTrans" cxnId="{17C557E3-35BC-4639-A4D5-204D388CE531}">
      <dgm:prSet/>
      <dgm:spPr/>
      <dgm:t>
        <a:bodyPr/>
        <a:lstStyle/>
        <a:p>
          <a:endParaRPr lang="ru-RU"/>
        </a:p>
      </dgm:t>
    </dgm:pt>
    <dgm:pt modelId="{BA3DE731-11D4-45A8-8F18-E3E524E92CED}" type="pres">
      <dgm:prSet presAssocID="{4552FBC6-B825-4B65-B020-F69BBE6C2A1A}" presName="diagram" presStyleCnt="0">
        <dgm:presLayoutVars>
          <dgm:dir/>
          <dgm:resizeHandles val="exact"/>
        </dgm:presLayoutVars>
      </dgm:prSet>
      <dgm:spPr/>
      <dgm:t>
        <a:bodyPr/>
        <a:lstStyle/>
        <a:p>
          <a:endParaRPr lang="ru-RU"/>
        </a:p>
      </dgm:t>
    </dgm:pt>
    <dgm:pt modelId="{F9E06E88-7AAA-4605-9600-051577399015}" type="pres">
      <dgm:prSet presAssocID="{003D353F-4BDE-4FA9-B09E-0245AC82CDF3}" presName="node" presStyleLbl="node1" presStyleIdx="0" presStyleCnt="5">
        <dgm:presLayoutVars>
          <dgm:bulletEnabled val="1"/>
        </dgm:presLayoutVars>
      </dgm:prSet>
      <dgm:spPr/>
      <dgm:t>
        <a:bodyPr/>
        <a:lstStyle/>
        <a:p>
          <a:endParaRPr lang="ru-RU"/>
        </a:p>
      </dgm:t>
    </dgm:pt>
    <dgm:pt modelId="{87FF3C79-BDDD-4E16-B736-271AD5521FCE}" type="pres">
      <dgm:prSet presAssocID="{0B89EA62-EA17-4315-A4AC-CCC44F82DB72}" presName="sibTrans" presStyleCnt="0"/>
      <dgm:spPr/>
    </dgm:pt>
    <dgm:pt modelId="{D7D211B9-6E66-4055-A003-1781453B83CF}" type="pres">
      <dgm:prSet presAssocID="{B7AFF3BD-5E2E-42B8-8BB5-E8007A8E97E2}" presName="node" presStyleLbl="node1" presStyleIdx="1" presStyleCnt="5" custScaleX="121896">
        <dgm:presLayoutVars>
          <dgm:bulletEnabled val="1"/>
        </dgm:presLayoutVars>
      </dgm:prSet>
      <dgm:spPr/>
      <dgm:t>
        <a:bodyPr/>
        <a:lstStyle/>
        <a:p>
          <a:endParaRPr lang="ru-RU"/>
        </a:p>
      </dgm:t>
    </dgm:pt>
    <dgm:pt modelId="{77465490-E6B4-4227-B9E2-4950299BD90A}" type="pres">
      <dgm:prSet presAssocID="{17A11C2B-4103-41D7-A4AF-A6E41AD0BE29}" presName="sibTrans" presStyleCnt="0"/>
      <dgm:spPr/>
    </dgm:pt>
    <dgm:pt modelId="{B5958727-8268-4EFC-9EEB-9F5CD0F34522}" type="pres">
      <dgm:prSet presAssocID="{EF8E44C0-DC7F-43EA-A4BA-F7CB629FBEC2}" presName="node" presStyleLbl="node1" presStyleIdx="2" presStyleCnt="5">
        <dgm:presLayoutVars>
          <dgm:bulletEnabled val="1"/>
        </dgm:presLayoutVars>
      </dgm:prSet>
      <dgm:spPr/>
      <dgm:t>
        <a:bodyPr/>
        <a:lstStyle/>
        <a:p>
          <a:endParaRPr lang="ru-RU"/>
        </a:p>
      </dgm:t>
    </dgm:pt>
    <dgm:pt modelId="{FD2C6EE3-27CE-4634-BEA6-20D33485FE48}" type="pres">
      <dgm:prSet presAssocID="{838D5BC7-BE86-4ACB-A69B-B046916272BB}" presName="sibTrans" presStyleCnt="0"/>
      <dgm:spPr/>
    </dgm:pt>
    <dgm:pt modelId="{31E54586-8DA5-4FC3-9B19-72843380D0FD}" type="pres">
      <dgm:prSet presAssocID="{0BFFEC35-AAB5-4402-9404-C51655EB079E}" presName="node" presStyleLbl="node1" presStyleIdx="3" presStyleCnt="5" custScaleX="151723">
        <dgm:presLayoutVars>
          <dgm:bulletEnabled val="1"/>
        </dgm:presLayoutVars>
      </dgm:prSet>
      <dgm:spPr/>
      <dgm:t>
        <a:bodyPr/>
        <a:lstStyle/>
        <a:p>
          <a:endParaRPr lang="ru-RU"/>
        </a:p>
      </dgm:t>
    </dgm:pt>
    <dgm:pt modelId="{0F8DBA31-FD9B-47AC-90EC-AE5D016132CD}" type="pres">
      <dgm:prSet presAssocID="{5C67B5BD-F5E7-41D0-860F-DE43399FC8F7}" presName="sibTrans" presStyleCnt="0"/>
      <dgm:spPr/>
    </dgm:pt>
    <dgm:pt modelId="{A175979B-95C6-4F54-AC24-A270AD48C2F0}" type="pres">
      <dgm:prSet presAssocID="{7170E798-D04F-4BD7-B225-B37ECC279C6A}" presName="node" presStyleLbl="node1" presStyleIdx="4" presStyleCnt="5" custScaleX="162534">
        <dgm:presLayoutVars>
          <dgm:bulletEnabled val="1"/>
        </dgm:presLayoutVars>
      </dgm:prSet>
      <dgm:spPr/>
      <dgm:t>
        <a:bodyPr/>
        <a:lstStyle/>
        <a:p>
          <a:endParaRPr lang="ru-RU"/>
        </a:p>
      </dgm:t>
    </dgm:pt>
  </dgm:ptLst>
  <dgm:cxnLst>
    <dgm:cxn modelId="{2C7B146D-0285-4642-82B4-A39D4204B02D}" srcId="{4552FBC6-B825-4B65-B020-F69BBE6C2A1A}" destId="{0BFFEC35-AAB5-4402-9404-C51655EB079E}" srcOrd="3" destOrd="0" parTransId="{035E2477-3E44-4CAE-BB7F-1D9DCE4FDC73}" sibTransId="{5C67B5BD-F5E7-41D0-860F-DE43399FC8F7}"/>
    <dgm:cxn modelId="{53F0C7CC-72D7-47BC-A0FC-3129D8D907EA}" srcId="{4552FBC6-B825-4B65-B020-F69BBE6C2A1A}" destId="{EF8E44C0-DC7F-43EA-A4BA-F7CB629FBEC2}" srcOrd="2" destOrd="0" parTransId="{A097CA9D-4608-4134-9932-9BFD9F2B2011}" sibTransId="{838D5BC7-BE86-4ACB-A69B-B046916272BB}"/>
    <dgm:cxn modelId="{821FC9D6-8549-48B9-90CA-516A3B7278AB}" type="presOf" srcId="{EF8E44C0-DC7F-43EA-A4BA-F7CB629FBEC2}" destId="{B5958727-8268-4EFC-9EEB-9F5CD0F34522}" srcOrd="0" destOrd="0" presId="urn:microsoft.com/office/officeart/2005/8/layout/default"/>
    <dgm:cxn modelId="{17C557E3-35BC-4639-A4D5-204D388CE531}" srcId="{4552FBC6-B825-4B65-B020-F69BBE6C2A1A}" destId="{7170E798-D04F-4BD7-B225-B37ECC279C6A}" srcOrd="4" destOrd="0" parTransId="{3A6E6EBF-62ED-42D9-A654-8F359017322E}" sibTransId="{FE7120F2-430C-4B54-906A-CE640A7CD463}"/>
    <dgm:cxn modelId="{B2E30FCC-4823-44E6-BBA9-D2B4CBBC0A36}" type="presOf" srcId="{B7AFF3BD-5E2E-42B8-8BB5-E8007A8E97E2}" destId="{D7D211B9-6E66-4055-A003-1781453B83CF}" srcOrd="0" destOrd="0" presId="urn:microsoft.com/office/officeart/2005/8/layout/default"/>
    <dgm:cxn modelId="{BC9271E7-478C-4E2E-B06A-0C019F1D0F33}" srcId="{4552FBC6-B825-4B65-B020-F69BBE6C2A1A}" destId="{B7AFF3BD-5E2E-42B8-8BB5-E8007A8E97E2}" srcOrd="1" destOrd="0" parTransId="{7AFDBA78-ACC9-4B1F-B85A-31DEBC9E6E14}" sibTransId="{17A11C2B-4103-41D7-A4AF-A6E41AD0BE29}"/>
    <dgm:cxn modelId="{1AC0C9A0-FB6D-44BC-B866-83158891A8BF}" type="presOf" srcId="{7170E798-D04F-4BD7-B225-B37ECC279C6A}" destId="{A175979B-95C6-4F54-AC24-A270AD48C2F0}" srcOrd="0" destOrd="0" presId="urn:microsoft.com/office/officeart/2005/8/layout/default"/>
    <dgm:cxn modelId="{D6AD964E-F3F9-448E-B1D9-0A5BCC809369}" type="presOf" srcId="{003D353F-4BDE-4FA9-B09E-0245AC82CDF3}" destId="{F9E06E88-7AAA-4605-9600-051577399015}" srcOrd="0" destOrd="0" presId="urn:microsoft.com/office/officeart/2005/8/layout/default"/>
    <dgm:cxn modelId="{C9BEAD18-BF2E-4C1E-A1C1-7309E2049AAF}" srcId="{4552FBC6-B825-4B65-B020-F69BBE6C2A1A}" destId="{003D353F-4BDE-4FA9-B09E-0245AC82CDF3}" srcOrd="0" destOrd="0" parTransId="{03D985D3-CECD-4E9F-BE39-31E6D8E60C33}" sibTransId="{0B89EA62-EA17-4315-A4AC-CCC44F82DB72}"/>
    <dgm:cxn modelId="{14BF2234-F1E3-4CFC-B9F1-CEDDD6DA14BF}" type="presOf" srcId="{0BFFEC35-AAB5-4402-9404-C51655EB079E}" destId="{31E54586-8DA5-4FC3-9B19-72843380D0FD}" srcOrd="0" destOrd="0" presId="urn:microsoft.com/office/officeart/2005/8/layout/default"/>
    <dgm:cxn modelId="{2E7419BE-A3A8-427E-BBDD-37F42C064DE6}" type="presOf" srcId="{4552FBC6-B825-4B65-B020-F69BBE6C2A1A}" destId="{BA3DE731-11D4-45A8-8F18-E3E524E92CED}" srcOrd="0" destOrd="0" presId="urn:microsoft.com/office/officeart/2005/8/layout/default"/>
    <dgm:cxn modelId="{CF96860D-5264-40DC-B68A-9E2ABB6EF5E1}" type="presParOf" srcId="{BA3DE731-11D4-45A8-8F18-E3E524E92CED}" destId="{F9E06E88-7AAA-4605-9600-051577399015}" srcOrd="0" destOrd="0" presId="urn:microsoft.com/office/officeart/2005/8/layout/default"/>
    <dgm:cxn modelId="{6782D74E-54FA-4E30-9F6E-9B27C5DA35AD}" type="presParOf" srcId="{BA3DE731-11D4-45A8-8F18-E3E524E92CED}" destId="{87FF3C79-BDDD-4E16-B736-271AD5521FCE}" srcOrd="1" destOrd="0" presId="urn:microsoft.com/office/officeart/2005/8/layout/default"/>
    <dgm:cxn modelId="{B1171D4B-75E2-41E5-801F-7CBD15EDC030}" type="presParOf" srcId="{BA3DE731-11D4-45A8-8F18-E3E524E92CED}" destId="{D7D211B9-6E66-4055-A003-1781453B83CF}" srcOrd="2" destOrd="0" presId="urn:microsoft.com/office/officeart/2005/8/layout/default"/>
    <dgm:cxn modelId="{58699FA1-A6E2-47C0-AB66-FC94B11ECAF6}" type="presParOf" srcId="{BA3DE731-11D4-45A8-8F18-E3E524E92CED}" destId="{77465490-E6B4-4227-B9E2-4950299BD90A}" srcOrd="3" destOrd="0" presId="urn:microsoft.com/office/officeart/2005/8/layout/default"/>
    <dgm:cxn modelId="{C4DAC85E-9DB3-437C-83CA-6FBD60A768ED}" type="presParOf" srcId="{BA3DE731-11D4-45A8-8F18-E3E524E92CED}" destId="{B5958727-8268-4EFC-9EEB-9F5CD0F34522}" srcOrd="4" destOrd="0" presId="urn:microsoft.com/office/officeart/2005/8/layout/default"/>
    <dgm:cxn modelId="{10E09433-7D8C-48C2-B0B8-403BB9E6519F}" type="presParOf" srcId="{BA3DE731-11D4-45A8-8F18-E3E524E92CED}" destId="{FD2C6EE3-27CE-4634-BEA6-20D33485FE48}" srcOrd="5" destOrd="0" presId="urn:microsoft.com/office/officeart/2005/8/layout/default"/>
    <dgm:cxn modelId="{BEFC682C-F3AE-4D5E-8CD8-F34842BCD317}" type="presParOf" srcId="{BA3DE731-11D4-45A8-8F18-E3E524E92CED}" destId="{31E54586-8DA5-4FC3-9B19-72843380D0FD}" srcOrd="6" destOrd="0" presId="urn:microsoft.com/office/officeart/2005/8/layout/default"/>
    <dgm:cxn modelId="{4E543B9F-D55D-4D99-BB3F-832A7C263539}" type="presParOf" srcId="{BA3DE731-11D4-45A8-8F18-E3E524E92CED}" destId="{0F8DBA31-FD9B-47AC-90EC-AE5D016132CD}" srcOrd="7" destOrd="0" presId="urn:microsoft.com/office/officeart/2005/8/layout/default"/>
    <dgm:cxn modelId="{CA9D3898-3A41-4379-B9BC-A9F42966F63C}" type="presParOf" srcId="{BA3DE731-11D4-45A8-8F18-E3E524E92CED}" destId="{A175979B-95C6-4F54-AC24-A270AD48C2F0}"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8B97330F-C3ED-4DC1-83E5-2A60332F288F}"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97330F-C3ED-4DC1-83E5-2A60332F288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97330F-C3ED-4DC1-83E5-2A60332F288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97330F-C3ED-4DC1-83E5-2A60332F288F}"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8B97330F-C3ED-4DC1-83E5-2A60332F288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97330F-C3ED-4DC1-83E5-2A60332F288F}"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B97330F-C3ED-4DC1-83E5-2A60332F288F}"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B97330F-C3ED-4DC1-83E5-2A60332F288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B97330F-C3ED-4DC1-83E5-2A60332F288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97330F-C3ED-4DC1-83E5-2A60332F288F}"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E766AA2-642D-4CF0-8746-2AED6399A63D}" type="datetimeFigureOut">
              <a:rPr lang="ru-RU" smtClean="0"/>
              <a:pPr/>
              <a:t>18.04.2012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8B97330F-C3ED-4DC1-83E5-2A60332F288F}"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766AA2-642D-4CF0-8746-2AED6399A63D}" type="datetimeFigureOut">
              <a:rPr lang="ru-RU" smtClean="0"/>
              <a:pPr/>
              <a:t>18.04.2012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7330F-C3ED-4DC1-83E5-2A60332F288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400" b="1" dirty="0" err="1" smtClean="0">
                <a:latin typeface="Times New Roman" pitchFamily="18" charset="0"/>
                <a:cs typeface="Times New Roman" pitchFamily="18" charset="0"/>
              </a:rPr>
              <a:t>«Төгүл таблицата</a:t>
            </a:r>
            <a:r>
              <a:rPr lang="ru-RU" sz="4400" b="1" dirty="0" smtClean="0">
                <a:latin typeface="Times New Roman" pitchFamily="18" charset="0"/>
                <a:cs typeface="Times New Roman" pitchFamily="18" charset="0"/>
              </a:rPr>
              <a:t>» </a:t>
            </a:r>
            <a:br>
              <a:rPr lang="ru-RU" sz="4400" b="1" dirty="0" smtClean="0">
                <a:latin typeface="Times New Roman" pitchFamily="18" charset="0"/>
                <a:cs typeface="Times New Roman" pitchFamily="18" charset="0"/>
              </a:rPr>
            </a:br>
            <a:r>
              <a:rPr lang="ru-RU" sz="4400" b="1" dirty="0" smtClean="0">
                <a:latin typeface="Times New Roman" pitchFamily="18" charset="0"/>
                <a:cs typeface="Times New Roman" pitchFamily="18" charset="0"/>
              </a:rPr>
              <a:t>лото оонньуу</a:t>
            </a:r>
            <a:endParaRPr lang="ru-RU" sz="4400" b="1" dirty="0">
              <a:latin typeface="Times New Roman" pitchFamily="18" charset="0"/>
              <a:cs typeface="Times New Roman" pitchFamily="18" charset="0"/>
            </a:endParaRPr>
          </a:p>
        </p:txBody>
      </p:sp>
      <p:sp>
        <p:nvSpPr>
          <p:cNvPr id="4" name="Прямоугольник 3"/>
          <p:cNvSpPr/>
          <p:nvPr/>
        </p:nvSpPr>
        <p:spPr>
          <a:xfrm>
            <a:off x="4714876" y="3571876"/>
            <a:ext cx="4143404" cy="646331"/>
          </a:xfrm>
          <a:prstGeom prst="rect">
            <a:avLst/>
          </a:prstGeom>
          <a:noFill/>
        </p:spPr>
        <p:txBody>
          <a:bodyPr wrap="square" lIns="91440" tIns="45720" rIns="91440" bIns="45720">
            <a:spAutoFit/>
          </a:bodyPr>
          <a:lstStyle/>
          <a:p>
            <a:pPr algn="ctr"/>
            <a:r>
              <a:rPr lang="ru-RU"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Килбясов Егор</a:t>
            </a:r>
            <a:endParaRPr lang="ru-RU"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6" name="Picture 2" descr="C:\Documents and Settings\User\Мои документы\Мои рисунки\Табл умнож\tумнож.jpg"/>
          <p:cNvPicPr>
            <a:picLocks noChangeAspect="1" noChangeArrowheads="1"/>
          </p:cNvPicPr>
          <p:nvPr/>
        </p:nvPicPr>
        <p:blipFill>
          <a:blip r:embed="rId2"/>
          <a:srcRect/>
          <a:stretch>
            <a:fillRect/>
          </a:stretch>
        </p:blipFill>
        <p:spPr bwMode="auto">
          <a:xfrm>
            <a:off x="857224" y="3143248"/>
            <a:ext cx="2540000" cy="3492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8788" y="642918"/>
            <a:ext cx="8946424" cy="70788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Электроннай</a:t>
            </a:r>
            <a:r>
              <a:rPr lang="ru-RU"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4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оонньуулар</a:t>
            </a:r>
            <a:r>
              <a:rPr lang="ru-RU"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ru-RU"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8434" name="Picture 2" descr="C:\Documents and Settings\User\Мои документы\Мои рисунки\Табл умнож\табл16.jpg"/>
          <p:cNvPicPr>
            <a:picLocks noChangeAspect="1" noChangeArrowheads="1"/>
          </p:cNvPicPr>
          <p:nvPr/>
        </p:nvPicPr>
        <p:blipFill>
          <a:blip r:embed="rId2"/>
          <a:srcRect/>
          <a:stretch>
            <a:fillRect/>
          </a:stretch>
        </p:blipFill>
        <p:spPr bwMode="auto">
          <a:xfrm>
            <a:off x="816338" y="1643050"/>
            <a:ext cx="3144274" cy="2000264"/>
          </a:xfrm>
          <a:prstGeom prst="rect">
            <a:avLst/>
          </a:prstGeom>
          <a:noFill/>
        </p:spPr>
      </p:pic>
      <p:pic>
        <p:nvPicPr>
          <p:cNvPr id="18435" name="Picture 3" descr="C:\Documents and Settings\User\Мои документы\Мои рисунки\Табл умнож\табл18.gif"/>
          <p:cNvPicPr>
            <a:picLocks noChangeAspect="1" noChangeArrowheads="1"/>
          </p:cNvPicPr>
          <p:nvPr/>
        </p:nvPicPr>
        <p:blipFill>
          <a:blip r:embed="rId3"/>
          <a:srcRect b="11167"/>
          <a:stretch>
            <a:fillRect/>
          </a:stretch>
        </p:blipFill>
        <p:spPr bwMode="auto">
          <a:xfrm>
            <a:off x="4500562" y="1500174"/>
            <a:ext cx="3247467" cy="2143140"/>
          </a:xfrm>
          <a:prstGeom prst="rect">
            <a:avLst/>
          </a:prstGeom>
          <a:noFill/>
        </p:spPr>
      </p:pic>
      <p:pic>
        <p:nvPicPr>
          <p:cNvPr id="18436" name="Picture 4" descr="C:\Documents and Settings\User\Мои документы\Мои рисунки\Табл умнож\табл19.jpg"/>
          <p:cNvPicPr>
            <a:picLocks noChangeAspect="1" noChangeArrowheads="1"/>
          </p:cNvPicPr>
          <p:nvPr/>
        </p:nvPicPr>
        <p:blipFill>
          <a:blip r:embed="rId4"/>
          <a:srcRect/>
          <a:stretch>
            <a:fillRect/>
          </a:stretch>
        </p:blipFill>
        <p:spPr bwMode="auto">
          <a:xfrm>
            <a:off x="785786" y="3857627"/>
            <a:ext cx="3295657" cy="2469979"/>
          </a:xfrm>
          <a:prstGeom prst="rect">
            <a:avLst/>
          </a:prstGeom>
          <a:noFill/>
        </p:spPr>
      </p:pic>
      <p:pic>
        <p:nvPicPr>
          <p:cNvPr id="18437" name="Picture 5" descr="C:\Documents and Settings\User\Мои документы\Мои рисунки\Табл умнож\табл17.jpg"/>
          <p:cNvPicPr>
            <a:picLocks noChangeAspect="1" noChangeArrowheads="1"/>
          </p:cNvPicPr>
          <p:nvPr/>
        </p:nvPicPr>
        <p:blipFill>
          <a:blip r:embed="rId5"/>
          <a:srcRect/>
          <a:stretch>
            <a:fillRect/>
          </a:stretch>
        </p:blipFill>
        <p:spPr bwMode="auto">
          <a:xfrm>
            <a:off x="4572000" y="3786190"/>
            <a:ext cx="3473922" cy="25796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C:\Documents and Settings\User\Мои документы\Мои рисунки\Табл умнож\табл20.jpg"/>
          <p:cNvPicPr>
            <a:picLocks noChangeAspect="1" noChangeArrowheads="1"/>
          </p:cNvPicPr>
          <p:nvPr/>
        </p:nvPicPr>
        <p:blipFill>
          <a:blip r:embed="rId2"/>
          <a:srcRect/>
          <a:stretch>
            <a:fillRect/>
          </a:stretch>
        </p:blipFill>
        <p:spPr bwMode="auto">
          <a:xfrm>
            <a:off x="142844" y="285728"/>
            <a:ext cx="4657725" cy="6276975"/>
          </a:xfrm>
          <a:prstGeom prst="rect">
            <a:avLst/>
          </a:prstGeom>
          <a:noFill/>
        </p:spPr>
      </p:pic>
      <p:pic>
        <p:nvPicPr>
          <p:cNvPr id="21506" name="Picture 2" descr="C:\Documents and Settings\User\Мои документы\Мои рисунки\Табл умнож\табл 8.jpg"/>
          <p:cNvPicPr>
            <a:picLocks noChangeAspect="1" noChangeArrowheads="1"/>
          </p:cNvPicPr>
          <p:nvPr/>
        </p:nvPicPr>
        <p:blipFill>
          <a:blip r:embed="rId3"/>
          <a:srcRect/>
          <a:stretch>
            <a:fillRect/>
          </a:stretch>
        </p:blipFill>
        <p:spPr bwMode="auto">
          <a:xfrm>
            <a:off x="6715140" y="357166"/>
            <a:ext cx="2071702" cy="2071702"/>
          </a:xfrm>
          <a:prstGeom prst="rect">
            <a:avLst/>
          </a:prstGeom>
          <a:noFill/>
        </p:spPr>
      </p:pic>
      <p:sp>
        <p:nvSpPr>
          <p:cNvPr id="5" name="Прямоугольник 4"/>
          <p:cNvSpPr/>
          <p:nvPr/>
        </p:nvSpPr>
        <p:spPr>
          <a:xfrm>
            <a:off x="4857752" y="1857364"/>
            <a:ext cx="3929090" cy="4924425"/>
          </a:xfrm>
          <a:prstGeom prst="rect">
            <a:avLst/>
          </a:prstGeom>
        </p:spPr>
        <p:txBody>
          <a:bodyPr wrap="square">
            <a:spAutoFit/>
          </a:bodyPr>
          <a:lstStyle/>
          <a:p>
            <a:r>
              <a:rPr lang="ru-RU" dirty="0"/>
              <a:t>2х2=4</a:t>
            </a:r>
            <a:r>
              <a:rPr lang="ru-RU" sz="1000" dirty="0"/>
              <a:t/>
            </a:r>
            <a:br>
              <a:rPr lang="ru-RU" sz="1000" dirty="0"/>
            </a:br>
            <a:r>
              <a:rPr lang="ru-RU" sz="1000" dirty="0"/>
              <a:t>Два атлета взяли гири.</a:t>
            </a:r>
            <a:br>
              <a:rPr lang="ru-RU" sz="1000" dirty="0"/>
            </a:br>
            <a:r>
              <a:rPr lang="ru-RU" sz="1000" dirty="0"/>
              <a:t>Это: дважды два - четыре.</a:t>
            </a:r>
            <a:br>
              <a:rPr lang="ru-RU" sz="1000" dirty="0"/>
            </a:br>
            <a:r>
              <a:rPr lang="ru-RU" sz="1000" dirty="0"/>
              <a:t/>
            </a:r>
            <a:br>
              <a:rPr lang="ru-RU" sz="1000" dirty="0"/>
            </a:br>
            <a:r>
              <a:rPr lang="ru-RU" sz="1000" dirty="0"/>
              <a:t>2х3=6</a:t>
            </a:r>
            <a:br>
              <a:rPr lang="ru-RU" sz="1000" dirty="0"/>
            </a:br>
            <a:r>
              <a:rPr lang="ru-RU" sz="1000" dirty="0"/>
              <a:t>Сел петух до зари</a:t>
            </a:r>
            <a:br>
              <a:rPr lang="ru-RU" sz="1000" dirty="0"/>
            </a:br>
            <a:r>
              <a:rPr lang="ru-RU" sz="1000" dirty="0"/>
              <a:t>На высокий шест:</a:t>
            </a:r>
            <a:br>
              <a:rPr lang="ru-RU" sz="1000" dirty="0"/>
            </a:br>
            <a:r>
              <a:rPr lang="ru-RU" sz="1000" dirty="0"/>
              <a:t>- Кукареку!... Дважды три,</a:t>
            </a:r>
            <a:br>
              <a:rPr lang="ru-RU" sz="1000" dirty="0"/>
            </a:br>
            <a:r>
              <a:rPr lang="ru-RU" sz="1000" dirty="0"/>
              <a:t>дважды три - шесть!</a:t>
            </a:r>
            <a:br>
              <a:rPr lang="ru-RU" sz="1000" dirty="0"/>
            </a:br>
            <a:r>
              <a:rPr lang="ru-RU" sz="1000" dirty="0"/>
              <a:t/>
            </a:r>
            <a:br>
              <a:rPr lang="ru-RU" sz="1000" dirty="0"/>
            </a:br>
            <a:r>
              <a:rPr lang="ru-RU" sz="1000" dirty="0"/>
              <a:t>2х4=8</a:t>
            </a:r>
            <a:br>
              <a:rPr lang="ru-RU" sz="1000" dirty="0"/>
            </a:br>
            <a:r>
              <a:rPr lang="ru-RU" sz="1000" dirty="0"/>
              <a:t>В пирог вонзилась пара вилок:</a:t>
            </a:r>
            <a:br>
              <a:rPr lang="ru-RU" sz="1000" dirty="0"/>
            </a:br>
            <a:r>
              <a:rPr lang="ru-RU" sz="1000" dirty="0"/>
              <a:t>Два на четыре - восемь дырок.</a:t>
            </a:r>
            <a:br>
              <a:rPr lang="ru-RU" sz="1000" dirty="0"/>
            </a:br>
            <a:r>
              <a:rPr lang="ru-RU" sz="1000" dirty="0"/>
              <a:t/>
            </a:r>
            <a:br>
              <a:rPr lang="ru-RU" sz="1000" dirty="0"/>
            </a:br>
            <a:r>
              <a:rPr lang="ru-RU" sz="1000" dirty="0"/>
              <a:t>2х5=10</a:t>
            </a:r>
            <a:br>
              <a:rPr lang="ru-RU" sz="1000" dirty="0"/>
            </a:br>
            <a:r>
              <a:rPr lang="ru-RU" sz="1000" dirty="0"/>
              <a:t>Двух слонов решили взвесить:</a:t>
            </a:r>
            <a:br>
              <a:rPr lang="ru-RU" sz="1000" dirty="0"/>
            </a:br>
            <a:r>
              <a:rPr lang="ru-RU" sz="1000" dirty="0"/>
              <a:t>Дважды пять - получим десять,</a:t>
            </a:r>
            <a:br>
              <a:rPr lang="ru-RU" sz="1000" dirty="0"/>
            </a:br>
            <a:r>
              <a:rPr lang="ru-RU" sz="1000" dirty="0"/>
              <a:t>то есть весит каждый слон</a:t>
            </a:r>
            <a:br>
              <a:rPr lang="ru-RU" sz="1000" dirty="0"/>
            </a:br>
            <a:r>
              <a:rPr lang="ru-RU" sz="1000" dirty="0"/>
              <a:t>Приблизительно пять тонн.</a:t>
            </a:r>
            <a:br>
              <a:rPr lang="ru-RU" sz="1000" dirty="0"/>
            </a:br>
            <a:r>
              <a:rPr lang="ru-RU" sz="1000" dirty="0"/>
              <a:t/>
            </a:r>
            <a:br>
              <a:rPr lang="ru-RU" sz="1000" dirty="0"/>
            </a:br>
            <a:r>
              <a:rPr lang="ru-RU" sz="1000" dirty="0"/>
              <a:t>2х6=12</a:t>
            </a:r>
            <a:br>
              <a:rPr lang="ru-RU" sz="1000" dirty="0"/>
            </a:br>
            <a:r>
              <a:rPr lang="ru-RU" sz="1000" dirty="0"/>
              <a:t>Повстречался с раком краб:</a:t>
            </a:r>
            <a:br>
              <a:rPr lang="ru-RU" sz="1000" dirty="0"/>
            </a:br>
            <a:r>
              <a:rPr lang="ru-RU" sz="1000" dirty="0"/>
              <a:t>Дважды шесть - двенадцать лап.</a:t>
            </a:r>
            <a:br>
              <a:rPr lang="ru-RU" sz="1000" dirty="0"/>
            </a:br>
            <a:r>
              <a:rPr lang="ru-RU" sz="1000" dirty="0"/>
              <a:t/>
            </a:r>
            <a:br>
              <a:rPr lang="ru-RU" sz="1000" dirty="0"/>
            </a:br>
            <a:r>
              <a:rPr lang="ru-RU" sz="1000" dirty="0"/>
              <a:t>2х7=14</a:t>
            </a:r>
            <a:br>
              <a:rPr lang="ru-RU" sz="1000" dirty="0"/>
            </a:br>
            <a:r>
              <a:rPr lang="ru-RU" sz="1000" dirty="0"/>
              <a:t>Дважды семь у мышей -</a:t>
            </a:r>
            <a:br>
              <a:rPr lang="ru-RU" sz="1000" dirty="0"/>
            </a:br>
            <a:r>
              <a:rPr lang="ru-RU" sz="1000" dirty="0"/>
              <a:t>есть четырнадцать ушей.</a:t>
            </a:r>
            <a:br>
              <a:rPr lang="ru-RU" sz="1000"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15815" y="428604"/>
            <a:ext cx="6312370"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«Төгүл таблицата</a:t>
            </a: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b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лото оонньуу</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357158" y="1714488"/>
            <a:ext cx="7500990" cy="70788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kumimoji="0" lang="sr-Cyrl-CS" sz="2000" b="1" i="0" u="none" strike="noStrike" cap="none" spc="0" normalizeH="0" baseline="0" dirty="0" smtClean="0">
                <a:ln w="11430"/>
                <a:solidFill>
                  <a:schemeClr val="accent1"/>
                </a:solidFill>
                <a:latin typeface="TimesSakha" pitchFamily="34" charset="0"/>
                <a:ea typeface="Calibri" pitchFamily="34" charset="0"/>
                <a:cs typeface="Times New Roman" pitchFamily="18" charset="0"/>
              </a:rPr>
              <a:t>Туттар тэрилбит: </a:t>
            </a:r>
            <a:r>
              <a:rPr kumimoji="0" lang="sr-Cyrl-CS" sz="20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imesSakha" pitchFamily="34" charset="0"/>
                <a:ea typeface="Calibri" pitchFamily="34" charset="0"/>
                <a:cs typeface="Times New Roman" pitchFamily="18" charset="0"/>
              </a:rPr>
              <a:t>23 таблица холобурдара суруллубут карточкалара, 40 кубик, араас іІнііх фишкалар.</a:t>
            </a:r>
            <a:endParaRPr lang="ru-RU"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ndParaRPr>
          </a:p>
        </p:txBody>
      </p:sp>
      <p:sp>
        <p:nvSpPr>
          <p:cNvPr id="8" name="Прямоугольник 7"/>
          <p:cNvSpPr/>
          <p:nvPr/>
        </p:nvSpPr>
        <p:spPr>
          <a:xfrm>
            <a:off x="857224" y="2643182"/>
            <a:ext cx="7715304" cy="1323439"/>
          </a:xfrm>
          <a:prstGeom prst="rect">
            <a:avLst/>
          </a:prstGeom>
          <a:noFill/>
        </p:spPr>
        <p:txBody>
          <a:bodyPr wrap="square" lIns="91440" tIns="45720" rIns="91440" bIns="45720">
            <a:spAutoFit/>
          </a:bodyPr>
          <a:lstStyle/>
          <a:p>
            <a:r>
              <a:rPr kumimoji="0" lang="sr-Cyrl-CS"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Sakha" pitchFamily="34" charset="0"/>
                <a:ea typeface="Calibri" pitchFamily="34" charset="0"/>
                <a:cs typeface="Times New Roman" pitchFamily="18" charset="0"/>
              </a:rPr>
              <a:t>1. Таблицаларбытын нуучча лототугар майгыннатан 3 сытыары, 9 туруору килиэккэлэргэ араардыбыт. Таблицаттан 1-2 холобуру килиэккэлэргэ суруйдубут. Ону илиинэн суруйуохха сіп эбэтэр, компьютерга бэчээттиэххэ сіп.</a:t>
            </a:r>
            <a:endParaRPr lang="ru-RU"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9" name="Таблица 8"/>
          <p:cNvGraphicFramePr>
            <a:graphicFrameLocks noGrp="1"/>
          </p:cNvGraphicFramePr>
          <p:nvPr/>
        </p:nvGraphicFramePr>
        <p:xfrm>
          <a:off x="1500166" y="4214818"/>
          <a:ext cx="6095997" cy="1928826"/>
        </p:xfrm>
        <a:graphic>
          <a:graphicData uri="http://schemas.openxmlformats.org/drawingml/2006/table">
            <a:tbl>
              <a:tblPr firstRow="1" bandRow="1">
                <a:tableStyleId>{5C22544A-7EE6-4342-B048-85BDC9FD1C3A}</a:tableStyleId>
              </a:tblPr>
              <a:tblGrid>
                <a:gridCol w="677333"/>
                <a:gridCol w="677333"/>
                <a:gridCol w="677333"/>
                <a:gridCol w="677333"/>
                <a:gridCol w="677333"/>
                <a:gridCol w="677333"/>
                <a:gridCol w="677333"/>
                <a:gridCol w="677333"/>
                <a:gridCol w="677333"/>
              </a:tblGrid>
              <a:tr h="642942">
                <a:tc>
                  <a:txBody>
                    <a:bodyPr/>
                    <a:lstStyle/>
                    <a:p>
                      <a:endParaRPr lang="ru-RU" dirty="0"/>
                    </a:p>
                  </a:txBody>
                  <a:tcPr/>
                </a:tc>
                <a:tc>
                  <a:txBody>
                    <a:bodyPr/>
                    <a:lstStyle/>
                    <a:p>
                      <a:r>
                        <a:rPr lang="ru-RU" dirty="0" smtClean="0"/>
                        <a:t>2</a:t>
                      </a:r>
                      <a:r>
                        <a:rPr lang="ru-RU" dirty="0" smtClean="0">
                          <a:latin typeface="TimesSakha"/>
                        </a:rPr>
                        <a:t>·3</a:t>
                      </a:r>
                      <a:endParaRPr lang="ru-RU" dirty="0"/>
                    </a:p>
                  </a:txBody>
                  <a:tcPr/>
                </a:tc>
                <a:tc>
                  <a:txBody>
                    <a:bodyPr/>
                    <a:lstStyle/>
                    <a:p>
                      <a:r>
                        <a:rPr lang="ru-RU" dirty="0" smtClean="0"/>
                        <a:t>3</a:t>
                      </a:r>
                      <a:r>
                        <a:rPr lang="ru-RU" dirty="0" smtClean="0">
                          <a:latin typeface="TimesSakha"/>
                        </a:rPr>
                        <a:t>·4</a:t>
                      </a:r>
                      <a:endParaRPr lang="ru-RU" dirty="0"/>
                    </a:p>
                  </a:txBody>
                  <a:tcPr/>
                </a:tc>
                <a:tc>
                  <a:txBody>
                    <a:bodyPr/>
                    <a:lstStyle/>
                    <a:p>
                      <a:endParaRPr lang="ru-RU"/>
                    </a:p>
                  </a:txBody>
                  <a:tcPr/>
                </a:tc>
                <a:tc>
                  <a:txBody>
                    <a:bodyPr/>
                    <a:lstStyle/>
                    <a:p>
                      <a:r>
                        <a:rPr lang="ru-RU" dirty="0" smtClean="0"/>
                        <a:t>5</a:t>
                      </a:r>
                      <a:r>
                        <a:rPr lang="ru-RU" dirty="0" smtClean="0">
                          <a:latin typeface="TimesSakha"/>
                        </a:rPr>
                        <a:t>·2</a:t>
                      </a:r>
                      <a:endParaRPr lang="ru-RU" dirty="0"/>
                    </a:p>
                  </a:txBody>
                  <a:tcPr/>
                </a:tc>
                <a:tc>
                  <a:txBody>
                    <a:bodyPr/>
                    <a:lstStyle/>
                    <a:p>
                      <a:r>
                        <a:rPr lang="ru-RU" dirty="0" smtClean="0"/>
                        <a:t>6</a:t>
                      </a:r>
                      <a:r>
                        <a:rPr lang="ru-RU" dirty="0" smtClean="0">
                          <a:latin typeface="TimesSakha"/>
                        </a:rPr>
                        <a:t>·6</a:t>
                      </a:r>
                      <a:endParaRPr lang="ru-RU" dirty="0"/>
                    </a:p>
                  </a:txBody>
                  <a:tcPr/>
                </a:tc>
                <a:tc>
                  <a:txBody>
                    <a:bodyPr/>
                    <a:lstStyle/>
                    <a:p>
                      <a:r>
                        <a:rPr lang="ru-RU" dirty="0" smtClean="0"/>
                        <a:t>7</a:t>
                      </a:r>
                      <a:r>
                        <a:rPr lang="ru-RU" dirty="0" smtClean="0">
                          <a:latin typeface="TimesSakha"/>
                        </a:rPr>
                        <a:t>·2</a:t>
                      </a:r>
                      <a:endParaRPr lang="ru-RU" dirty="0"/>
                    </a:p>
                  </a:txBody>
                  <a:tcPr/>
                </a:tc>
                <a:tc>
                  <a:txBody>
                    <a:bodyPr/>
                    <a:lstStyle/>
                    <a:p>
                      <a:endParaRPr lang="ru-RU"/>
                    </a:p>
                  </a:txBody>
                  <a:tcPr/>
                </a:tc>
                <a:tc>
                  <a:txBody>
                    <a:bodyPr/>
                    <a:lstStyle/>
                    <a:p>
                      <a:r>
                        <a:rPr lang="ru-RU" dirty="0" smtClean="0"/>
                        <a:t>9</a:t>
                      </a:r>
                      <a:r>
                        <a:rPr lang="ru-RU" dirty="0" smtClean="0">
                          <a:latin typeface="TimesSakha"/>
                        </a:rPr>
                        <a:t>·1</a:t>
                      </a:r>
                      <a:endParaRPr lang="ru-RU" dirty="0"/>
                    </a:p>
                  </a:txBody>
                  <a:tcPr/>
                </a:tc>
              </a:tr>
              <a:tr h="642942">
                <a:tc>
                  <a:txBody>
                    <a:bodyPr/>
                    <a:lstStyle/>
                    <a:p>
                      <a:r>
                        <a:rPr lang="ru-RU" dirty="0" smtClean="0"/>
                        <a:t>1</a:t>
                      </a:r>
                      <a:r>
                        <a:rPr lang="ru-RU" dirty="0" smtClean="0">
                          <a:latin typeface="TimesSakha"/>
                        </a:rPr>
                        <a:t>·1</a:t>
                      </a:r>
                      <a:endParaRPr lang="ru-RU" dirty="0"/>
                    </a:p>
                  </a:txBody>
                  <a:tcPr/>
                </a:tc>
                <a:tc>
                  <a:txBody>
                    <a:bodyPr/>
                    <a:lstStyle/>
                    <a:p>
                      <a:endParaRPr lang="ru-RU"/>
                    </a:p>
                  </a:txBody>
                  <a:tcPr/>
                </a:tc>
                <a:tc>
                  <a:txBody>
                    <a:bodyPr/>
                    <a:lstStyle/>
                    <a:p>
                      <a:r>
                        <a:rPr lang="ru-RU" dirty="0" smtClean="0"/>
                        <a:t>3</a:t>
                      </a:r>
                      <a:r>
                        <a:rPr lang="ru-RU" dirty="0" smtClean="0">
                          <a:latin typeface="TimesSakha"/>
                        </a:rPr>
                        <a:t>·6</a:t>
                      </a:r>
                      <a:endParaRPr lang="ru-RU" dirty="0"/>
                    </a:p>
                  </a:txBody>
                  <a:tcPr/>
                </a:tc>
                <a:tc>
                  <a:txBody>
                    <a:bodyPr/>
                    <a:lstStyle/>
                    <a:p>
                      <a:r>
                        <a:rPr lang="ru-RU" dirty="0" smtClean="0"/>
                        <a:t>4</a:t>
                      </a:r>
                      <a:r>
                        <a:rPr lang="ru-RU" dirty="0" smtClean="0">
                          <a:latin typeface="TimesSakha"/>
                        </a:rPr>
                        <a:t>·1</a:t>
                      </a:r>
                      <a:endParaRPr lang="ru-RU" dirty="0"/>
                    </a:p>
                  </a:txBody>
                  <a:tcPr/>
                </a:tc>
                <a:tc>
                  <a:txBody>
                    <a:bodyPr/>
                    <a:lstStyle/>
                    <a:p>
                      <a:endParaRPr lang="ru-RU"/>
                    </a:p>
                  </a:txBody>
                  <a:tcPr/>
                </a:tc>
                <a:tc>
                  <a:txBody>
                    <a:bodyPr/>
                    <a:lstStyle/>
                    <a:p>
                      <a:r>
                        <a:rPr lang="ru-RU" dirty="0" smtClean="0"/>
                        <a:t>6</a:t>
                      </a:r>
                      <a:r>
                        <a:rPr lang="ru-RU" dirty="0" smtClean="0">
                          <a:latin typeface="TimesSakha"/>
                        </a:rPr>
                        <a:t>·3</a:t>
                      </a:r>
                      <a:endParaRPr lang="ru-RU" dirty="0"/>
                    </a:p>
                  </a:txBody>
                  <a:tcPr/>
                </a:tc>
                <a:tc>
                  <a:txBody>
                    <a:bodyPr/>
                    <a:lstStyle/>
                    <a:p>
                      <a:endParaRPr lang="ru-RU"/>
                    </a:p>
                  </a:txBody>
                  <a:tcPr/>
                </a:tc>
                <a:tc>
                  <a:txBody>
                    <a:bodyPr/>
                    <a:lstStyle/>
                    <a:p>
                      <a:r>
                        <a:rPr lang="ru-RU" dirty="0" smtClean="0"/>
                        <a:t>8</a:t>
                      </a:r>
                      <a:r>
                        <a:rPr lang="ru-RU" dirty="0" smtClean="0">
                          <a:latin typeface="TimesSakha"/>
                        </a:rPr>
                        <a:t>·1</a:t>
                      </a:r>
                      <a:endParaRPr lang="ru-RU" dirty="0"/>
                    </a:p>
                  </a:txBody>
                  <a:tcPr/>
                </a:tc>
                <a:tc>
                  <a:txBody>
                    <a:bodyPr/>
                    <a:lstStyle/>
                    <a:p>
                      <a:r>
                        <a:rPr lang="ru-RU" dirty="0" smtClean="0"/>
                        <a:t>9</a:t>
                      </a:r>
                      <a:r>
                        <a:rPr lang="ru-RU" dirty="0" smtClean="0">
                          <a:latin typeface="TimesSakha"/>
                        </a:rPr>
                        <a:t>·7</a:t>
                      </a:r>
                      <a:endParaRPr lang="ru-RU" dirty="0"/>
                    </a:p>
                  </a:txBody>
                  <a:tcPr/>
                </a:tc>
              </a:tr>
              <a:tr h="642942">
                <a:tc>
                  <a:txBody>
                    <a:bodyPr/>
                    <a:lstStyle/>
                    <a:p>
                      <a:r>
                        <a:rPr lang="ru-RU" dirty="0" smtClean="0"/>
                        <a:t>1</a:t>
                      </a:r>
                      <a:r>
                        <a:rPr lang="ru-RU" dirty="0" smtClean="0">
                          <a:latin typeface="TimesSakha"/>
                        </a:rPr>
                        <a:t>·3</a:t>
                      </a:r>
                      <a:endParaRPr lang="ru-RU" dirty="0"/>
                    </a:p>
                  </a:txBody>
                  <a:tcPr/>
                </a:tc>
                <a:tc>
                  <a:txBody>
                    <a:bodyPr/>
                    <a:lstStyle/>
                    <a:p>
                      <a:r>
                        <a:rPr lang="ru-RU" dirty="0" smtClean="0"/>
                        <a:t>2</a:t>
                      </a:r>
                      <a:r>
                        <a:rPr lang="ru-RU" dirty="0" smtClean="0">
                          <a:latin typeface="TimesSakha"/>
                        </a:rPr>
                        <a:t>·5</a:t>
                      </a:r>
                      <a:endParaRPr lang="ru-RU" dirty="0"/>
                    </a:p>
                  </a:txBody>
                  <a:tcPr/>
                </a:tc>
                <a:tc>
                  <a:txBody>
                    <a:bodyPr/>
                    <a:lstStyle/>
                    <a:p>
                      <a:endParaRPr lang="ru-RU"/>
                    </a:p>
                  </a:txBody>
                  <a:tcPr/>
                </a:tc>
                <a:tc>
                  <a:txBody>
                    <a:bodyPr/>
                    <a:lstStyle/>
                    <a:p>
                      <a:r>
                        <a:rPr lang="ru-RU" dirty="0" smtClean="0"/>
                        <a:t>4</a:t>
                      </a:r>
                      <a:r>
                        <a:rPr lang="ru-RU" dirty="0" smtClean="0">
                          <a:latin typeface="TimesSakha"/>
                        </a:rPr>
                        <a:t>·9</a:t>
                      </a:r>
                      <a:endParaRPr lang="ru-RU" dirty="0"/>
                    </a:p>
                  </a:txBody>
                  <a:tcPr/>
                </a:tc>
                <a:tc>
                  <a:txBody>
                    <a:bodyPr/>
                    <a:lstStyle/>
                    <a:p>
                      <a:r>
                        <a:rPr lang="ru-RU" dirty="0" smtClean="0"/>
                        <a:t>5</a:t>
                      </a:r>
                      <a:r>
                        <a:rPr lang="ru-RU" dirty="0" smtClean="0">
                          <a:latin typeface="TimesSakha"/>
                        </a:rPr>
                        <a:t>·10</a:t>
                      </a:r>
                      <a:endParaRPr lang="ru-RU" dirty="0"/>
                    </a:p>
                  </a:txBody>
                  <a:tcPr/>
                </a:tc>
                <a:tc>
                  <a:txBody>
                    <a:bodyPr/>
                    <a:lstStyle/>
                    <a:p>
                      <a:endParaRPr lang="ru-RU"/>
                    </a:p>
                  </a:txBody>
                  <a:tcPr/>
                </a:tc>
                <a:tc>
                  <a:txBody>
                    <a:bodyPr/>
                    <a:lstStyle/>
                    <a:p>
                      <a:r>
                        <a:rPr lang="ru-RU" dirty="0" smtClean="0"/>
                        <a:t>7</a:t>
                      </a:r>
                      <a:r>
                        <a:rPr lang="ru-RU" dirty="0" smtClean="0">
                          <a:latin typeface="TimesSakha"/>
                        </a:rPr>
                        <a:t>·6</a:t>
                      </a:r>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42910" y="857233"/>
            <a:ext cx="8001056"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2. Таблицабыт эппиэттэрин аа</a:t>
            </a:r>
            <a:r>
              <a:rPr kumimoji="0" lang="sr-Cyrl-CS" sz="2000" b="1" i="0" u="none" strike="noStrike" cap="none" spc="0" normalizeH="0" baseline="0" dirty="0" smtClean="0">
                <a:ln w="11430"/>
                <a:solidFill>
                  <a:schemeClr val="accent2">
                    <a:lumMod val="75000"/>
                  </a:schemeClr>
                </a:solidFill>
                <a:latin typeface="Times New Roman"/>
                <a:ea typeface="Calibri" pitchFamily="34" charset="0"/>
                <a:cs typeface="Times New Roman"/>
              </a:rPr>
              <a:t>ђ</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абыт. Хатыланар чыыґылалары хос ылбаппыт.  Уопсайа 40 чыыґыла буолар. Ону кубик оІорон, эбэтэр мазаика тіг</a:t>
            </a:r>
            <a:r>
              <a:rPr lang="sr-Cyrl-CS" sz="2000" b="1" dirty="0" smtClean="0">
                <a:ln w="11430"/>
                <a:solidFill>
                  <a:schemeClr val="accent2">
                    <a:lumMod val="75000"/>
                  </a:schemeClr>
                </a:solidFill>
                <a:latin typeface="Times New Roman"/>
                <a:ea typeface="Calibri" pitchFamily="34" charset="0"/>
                <a:cs typeface="Times New Roman"/>
              </a:rPr>
              <a:t>ү</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р</a:t>
            </a:r>
            <a:r>
              <a:rPr kumimoji="0" lang="sr-Cyrl-CS" sz="2000" b="1" i="0" u="none" strike="noStrike" cap="none" spc="0" normalizeH="0" baseline="0" dirty="0" smtClean="0">
                <a:ln w="11430"/>
                <a:solidFill>
                  <a:schemeClr val="accent2">
                    <a:lumMod val="75000"/>
                  </a:schemeClr>
                </a:solidFill>
                <a:latin typeface="Times New Roman"/>
                <a:ea typeface="Calibri" pitchFamily="34" charset="0"/>
                <a:cs typeface="Times New Roman"/>
              </a:rPr>
              <a:t>ү</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ктэринэн, киндерсюрприз сымыыттарыгар кумаа</a:t>
            </a:r>
            <a:r>
              <a:rPr kumimoji="0" lang="sr-Cyrl-CS" sz="2000" b="1" i="0" u="none" strike="noStrike" cap="none" spc="0" normalizeH="0" baseline="0" dirty="0" smtClean="0">
                <a:ln w="11430"/>
                <a:solidFill>
                  <a:schemeClr val="accent2">
                    <a:lumMod val="75000"/>
                  </a:schemeClr>
                </a:solidFill>
                <a:latin typeface="Times New Roman"/>
                <a:ea typeface="Calibri" pitchFamily="34" charset="0"/>
                <a:cs typeface="Times New Roman"/>
              </a:rPr>
              <a:t>ђ</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ыга суруйан сыґыарабыт. Кіст</a:t>
            </a:r>
            <a:r>
              <a:rPr kumimoji="0" lang="sr-Cyrl-CS" sz="2000" b="1" i="0" u="none" strike="noStrike" cap="none" spc="0" normalizeH="0" baseline="0" dirty="0" smtClean="0">
                <a:ln w="11430"/>
                <a:solidFill>
                  <a:schemeClr val="accent2">
                    <a:lumMod val="75000"/>
                  </a:schemeClr>
                </a:solidFill>
                <a:latin typeface="Times New Roman"/>
                <a:ea typeface="Calibri" pitchFamily="34" charset="0"/>
                <a:cs typeface="Times New Roman"/>
              </a:rPr>
              <a:t>ү</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бэт міґіічч</a:t>
            </a:r>
            <a:r>
              <a:rPr kumimoji="0" lang="sr-Cyrl-CS" sz="2000" b="1" i="0" u="none" strike="noStrike" cap="none" spc="0" normalizeH="0" baseline="0" dirty="0" smtClean="0">
                <a:ln w="11430"/>
                <a:solidFill>
                  <a:schemeClr val="accent2">
                    <a:lumMod val="75000"/>
                  </a:schemeClr>
                </a:solidFill>
                <a:latin typeface="Times New Roman"/>
                <a:ea typeface="Calibri" pitchFamily="34" charset="0"/>
                <a:cs typeface="Times New Roman"/>
              </a:rPr>
              <a:t>ү</a:t>
            </a:r>
            <a:r>
              <a:rPr kumimoji="0" lang="sr-Cyrl-CS" sz="2000" b="1" i="0" u="none" strike="noStrike" cap="none" spc="0" normalizeH="0" baseline="0" dirty="0" smtClean="0">
                <a:ln w="11430"/>
                <a:solidFill>
                  <a:schemeClr val="accent2">
                    <a:lumMod val="75000"/>
                  </a:schemeClr>
                </a:solidFill>
                <a:latin typeface="TimesSakha" pitchFamily="34" charset="0"/>
                <a:ea typeface="Calibri" pitchFamily="34" charset="0"/>
                <a:cs typeface="Times New Roman" pitchFamily="18" charset="0"/>
              </a:rPr>
              <a:t>ккэ кутабыт.</a:t>
            </a:r>
            <a:endParaRPr lang="ru-RU" sz="2000" b="1" cap="none" spc="0" dirty="0">
              <a:ln w="11430"/>
              <a:solidFill>
                <a:schemeClr val="accent2">
                  <a:lumMod val="75000"/>
                </a:schemeClr>
              </a:solidFill>
            </a:endParaRPr>
          </a:p>
        </p:txBody>
      </p:sp>
      <p:sp>
        <p:nvSpPr>
          <p:cNvPr id="5" name="Прямоугольник 4"/>
          <p:cNvSpPr/>
          <p:nvPr/>
        </p:nvSpPr>
        <p:spPr>
          <a:xfrm>
            <a:off x="714348" y="3143248"/>
            <a:ext cx="7929618" cy="156966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3. 18-тыы устуука уон араас </a:t>
            </a:r>
            <a:r>
              <a:rPr kumimoji="0" lang="sr-Cyrl-CS" sz="2400" b="1" i="0" u="none" strike="noStrike" cap="none" spc="0" normalizeH="0" baseline="0" dirty="0" smtClean="0">
                <a:ln w="11430"/>
                <a:solidFill>
                  <a:schemeClr val="accent2">
                    <a:lumMod val="75000"/>
                  </a:schemeClr>
                </a:solidFill>
                <a:latin typeface="Times New Roman"/>
                <a:ea typeface="Calibri" pitchFamily="34" charset="0"/>
                <a:cs typeface="Times New Roman"/>
              </a:rPr>
              <a:t>өң</a:t>
            </a:r>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н</a:t>
            </a:r>
            <a:r>
              <a:rPr kumimoji="0" lang="sr-Cyrl-CS" sz="2400" b="1" i="0" u="none" strike="noStrike" cap="none" spc="0" normalizeH="0" baseline="0" dirty="0" smtClean="0">
                <a:ln w="11430"/>
                <a:solidFill>
                  <a:schemeClr val="accent2">
                    <a:lumMod val="75000"/>
                  </a:schemeClr>
                </a:solidFill>
                <a:latin typeface="Times New Roman"/>
                <a:ea typeface="Calibri" pitchFamily="34" charset="0"/>
                <a:cs typeface="Times New Roman"/>
              </a:rPr>
              <a:t>өөх</a:t>
            </a:r>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 фишкалары хортуонтан кырыйабыт. Тус-туспа ячейкалаах сакалаат хоруопкатыгар угабыт. Хас оонньооччу баар да, соччо </a:t>
            </a:r>
            <a:r>
              <a:rPr kumimoji="0" lang="sr-Cyrl-CS" sz="2400" b="1" i="0" u="none" strike="noStrike" cap="none" spc="0" normalizeH="0" baseline="0" dirty="0" smtClean="0">
                <a:ln w="11430"/>
                <a:solidFill>
                  <a:schemeClr val="accent2">
                    <a:lumMod val="75000"/>
                  </a:schemeClr>
                </a:solidFill>
                <a:latin typeface="Times New Roman"/>
                <a:ea typeface="Calibri" pitchFamily="34" charset="0"/>
                <a:cs typeface="Times New Roman"/>
              </a:rPr>
              <a:t>өң</a:t>
            </a:r>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н</a:t>
            </a:r>
            <a:r>
              <a:rPr kumimoji="0" lang="sr-Cyrl-CS" sz="2400" b="1" i="0" u="none" strike="noStrike" cap="none" spc="0" normalizeH="0" baseline="0" dirty="0" smtClean="0">
                <a:ln w="11430"/>
                <a:solidFill>
                  <a:schemeClr val="accent2">
                    <a:lumMod val="75000"/>
                  </a:schemeClr>
                </a:solidFill>
                <a:latin typeface="Times New Roman"/>
                <a:ea typeface="Calibri" pitchFamily="34" charset="0"/>
                <a:cs typeface="Times New Roman"/>
              </a:rPr>
              <a:t>өө</a:t>
            </a:r>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х фишканы т</a:t>
            </a:r>
            <a:r>
              <a:rPr kumimoji="0" lang="sr-Cyrl-CS" sz="2400" b="1" i="0" u="none" strike="noStrike" cap="none" spc="0" normalizeH="0" baseline="0" dirty="0" smtClean="0">
                <a:ln w="11430"/>
                <a:solidFill>
                  <a:schemeClr val="accent2">
                    <a:lumMod val="75000"/>
                  </a:schemeClr>
                </a:solidFill>
                <a:latin typeface="Times New Roman"/>
                <a:ea typeface="Calibri" pitchFamily="34" charset="0"/>
                <a:cs typeface="Times New Roman"/>
              </a:rPr>
              <a:t>үң</a:t>
            </a:r>
            <a:r>
              <a:rPr kumimoji="0" lang="sr-Cyrl-CS" sz="2400" b="1" i="0" u="none" strike="noStrike" cap="none" spc="0" normalizeH="0" baseline="0" dirty="0" smtClean="0">
                <a:ln w="11430"/>
                <a:solidFill>
                  <a:schemeClr val="accent2">
                    <a:lumMod val="75000"/>
                  </a:schemeClr>
                </a:solidFill>
                <a:latin typeface="Times New Roman" pitchFamily="18" charset="0"/>
                <a:ea typeface="Calibri" pitchFamily="34" charset="0"/>
                <a:cs typeface="Times New Roman" pitchFamily="18" charset="0"/>
              </a:rPr>
              <a:t>этэбит.</a:t>
            </a:r>
            <a:endParaRPr lang="ru-RU" sz="2400" b="1" cap="none" spc="0" dirty="0">
              <a:ln w="1143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785794"/>
            <a:ext cx="8501122" cy="378565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4.Оонньууну ыытааччыны талабыт. Ол о</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ђ</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о оонньооччуларга 2-лии карточка т</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Іэтэр уонна кубиктары міґіічч</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ктэн таґааран оонньотор. </a:t>
            </a:r>
          </a:p>
          <a:p>
            <a:pPr marL="0" marR="0" lvl="0" indent="0"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5. Бастакынан биир карточканы толорбут о</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ђ</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о кыайар. Аныгыскы оонньууну оонньотор бырааптанар. Онньуу </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с т</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ґ</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мэхтээх. Yс оонньууга </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ґ</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іннэригэр кыайбыт киґи абсолютнай кыайыылаах аатын ылар. Икки кыайыылаах 2-с миэстэ±э тахсар, 1 кыайыылаах </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ґ</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ү</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с миэстэ</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ea typeface="Calibri" pitchFamily="34" charset="0"/>
                <a:cs typeface="Times New Roman"/>
              </a:rPr>
              <a:t>ђ</a:t>
            </a:r>
            <a:r>
              <a:rPr kumimoji="0" lang="sr-Cyrl-CS"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Sakha" pitchFamily="34" charset="0"/>
                <a:ea typeface="Calibri" pitchFamily="34" charset="0"/>
                <a:cs typeface="Times New Roman" pitchFamily="18" charset="0"/>
              </a:rPr>
              <a:t>э тахсар. </a:t>
            </a:r>
            <a:endParaRPr lang="ru-RU" sz="2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85794"/>
            <a:ext cx="7772400" cy="3786214"/>
          </a:xfrm>
        </p:spPr>
        <p:txBody>
          <a:bodyPr>
            <a:normAutofit fontScale="90000"/>
          </a:bodyPr>
          <a:lstStyle/>
          <a:p>
            <a:pPr algn="just"/>
            <a:r>
              <a:rPr lang="sr-Cyrl-CS" sz="2800" b="1" dirty="0" smtClean="0">
                <a:solidFill>
                  <a:schemeClr val="accent2">
                    <a:lumMod val="75000"/>
                  </a:schemeClr>
                </a:solidFill>
                <a:latin typeface="Times New Roman" pitchFamily="18" charset="0"/>
                <a:cs typeface="Times New Roman" pitchFamily="18" charset="0"/>
              </a:rPr>
              <a:t>Т</a:t>
            </a:r>
            <a:r>
              <a:rPr lang="sr-Cyrl-CS" sz="2800" b="1" dirty="0" smtClean="0">
                <a:solidFill>
                  <a:schemeClr val="accent2">
                    <a:lumMod val="75000"/>
                  </a:schemeClr>
                </a:solidFill>
                <a:latin typeface="Times New Roman"/>
                <a:cs typeface="Times New Roman"/>
              </a:rPr>
              <a:t>үмүк</a:t>
            </a:r>
            <a:r>
              <a:rPr lang="sr-Cyrl-CS" sz="2800" b="1" dirty="0" smtClean="0">
                <a:solidFill>
                  <a:schemeClr val="accent2">
                    <a:lumMod val="75000"/>
                  </a:schemeClr>
                </a:solidFill>
                <a:latin typeface="Times New Roman" pitchFamily="18" charset="0"/>
                <a:cs typeface="Times New Roman" pitchFamily="18" charset="0"/>
              </a:rPr>
              <a:t>       </a:t>
            </a:r>
            <a:br>
              <a:rPr lang="sr-Cyrl-CS" sz="2800" b="1" dirty="0" smtClean="0">
                <a:solidFill>
                  <a:schemeClr val="accent2">
                    <a:lumMod val="75000"/>
                  </a:schemeClr>
                </a:solidFill>
                <a:latin typeface="Times New Roman" pitchFamily="18" charset="0"/>
                <a:cs typeface="Times New Roman" pitchFamily="18" charset="0"/>
              </a:rPr>
            </a:br>
            <a:r>
              <a:rPr lang="sr-Cyrl-CS" sz="2800" b="1" dirty="0" smtClean="0">
                <a:solidFill>
                  <a:schemeClr val="accent2">
                    <a:lumMod val="75000"/>
                  </a:schemeClr>
                </a:solidFill>
                <a:latin typeface="Times New Roman" pitchFamily="18" charset="0"/>
                <a:cs typeface="Times New Roman" pitchFamily="18" charset="0"/>
              </a:rPr>
              <a:t> </a:t>
            </a:r>
            <a:r>
              <a:rPr lang="sr-Cyrl-CS" sz="2800" b="1" dirty="0" smtClean="0">
                <a:solidFill>
                  <a:schemeClr val="accent2">
                    <a:lumMod val="75000"/>
                  </a:schemeClr>
                </a:solidFill>
                <a:latin typeface="Times New Roman" pitchFamily="18" charset="0"/>
                <a:cs typeface="Times New Roman" pitchFamily="18" charset="0"/>
              </a:rPr>
              <a:t>         Ханнык ба</a:t>
            </a:r>
            <a:r>
              <a:rPr lang="sr-Cyrl-CS" sz="2800" b="1" dirty="0" smtClean="0">
                <a:solidFill>
                  <a:schemeClr val="accent2">
                    <a:lumMod val="75000"/>
                  </a:schemeClr>
                </a:solidFill>
                <a:latin typeface="Times New Roman"/>
                <a:cs typeface="Times New Roman"/>
              </a:rPr>
              <a:t>ђ</a:t>
            </a:r>
            <a:r>
              <a:rPr lang="sr-Cyrl-CS" sz="2800" b="1" dirty="0" smtClean="0">
                <a:solidFill>
                  <a:schemeClr val="accent2">
                    <a:lumMod val="75000"/>
                  </a:schemeClr>
                </a:solidFill>
                <a:latin typeface="Times New Roman" pitchFamily="18" charset="0"/>
                <a:cs typeface="Times New Roman" pitchFamily="18" charset="0"/>
              </a:rPr>
              <a:t>арар </a:t>
            </a:r>
            <a:r>
              <a:rPr lang="sr-Cyrl-CS" sz="2800" b="1" dirty="0" smtClean="0">
                <a:solidFill>
                  <a:schemeClr val="accent2">
                    <a:lumMod val="75000"/>
                  </a:schemeClr>
                </a:solidFill>
                <a:latin typeface="Times New Roman" pitchFamily="18" charset="0"/>
                <a:cs typeface="Times New Roman" pitchFamily="18" charset="0"/>
              </a:rPr>
              <a:t>оонньууну элбэх буолан </a:t>
            </a:r>
            <a:r>
              <a:rPr lang="sr-Cyrl-CS" sz="2800" b="1" dirty="0" smtClean="0">
                <a:solidFill>
                  <a:schemeClr val="accent2">
                    <a:lumMod val="75000"/>
                  </a:schemeClr>
                </a:solidFill>
                <a:latin typeface="Times New Roman" pitchFamily="18" charset="0"/>
                <a:cs typeface="Times New Roman" pitchFamily="18" charset="0"/>
              </a:rPr>
              <a:t>до</a:t>
            </a:r>
            <a:r>
              <a:rPr lang="sr-Cyrl-CS" sz="2800" b="1" dirty="0" smtClean="0">
                <a:solidFill>
                  <a:schemeClr val="accent2">
                    <a:lumMod val="75000"/>
                  </a:schemeClr>
                </a:solidFill>
                <a:latin typeface="Times New Roman"/>
                <a:cs typeface="Times New Roman"/>
              </a:rPr>
              <a:t>ђ</a:t>
            </a:r>
            <a:r>
              <a:rPr lang="sr-Cyrl-CS" sz="2800" b="1" dirty="0" smtClean="0">
                <a:solidFill>
                  <a:schemeClr val="accent2">
                    <a:lumMod val="75000"/>
                  </a:schemeClr>
                </a:solidFill>
                <a:latin typeface="Times New Roman" pitchFamily="18" charset="0"/>
                <a:cs typeface="Times New Roman" pitchFamily="18" charset="0"/>
              </a:rPr>
              <a:t>отторгунаан </a:t>
            </a:r>
            <a:r>
              <a:rPr lang="sr-Cyrl-CS" sz="2800" b="1" dirty="0" smtClean="0">
                <a:solidFill>
                  <a:schemeClr val="accent2">
                    <a:lumMod val="75000"/>
                  </a:schemeClr>
                </a:solidFill>
                <a:latin typeface="Times New Roman" pitchFamily="18" charset="0"/>
                <a:cs typeface="Times New Roman" pitchFamily="18" charset="0"/>
              </a:rPr>
              <a:t>оонньуур ордук кэрэхсэбиллээх. Онтон </a:t>
            </a:r>
            <a:r>
              <a:rPr lang="sr-Cyrl-CS" sz="2800" b="1" dirty="0" smtClean="0">
                <a:solidFill>
                  <a:schemeClr val="accent2">
                    <a:lumMod val="75000"/>
                  </a:schemeClr>
                </a:solidFill>
                <a:latin typeface="Times New Roman" pitchFamily="18" charset="0"/>
                <a:cs typeface="Times New Roman" pitchFamily="18" charset="0"/>
              </a:rPr>
              <a:t>би</a:t>
            </a:r>
            <a:r>
              <a:rPr lang="sr-Cyrl-CS" sz="2800" b="1" dirty="0" smtClean="0">
                <a:solidFill>
                  <a:schemeClr val="accent2">
                    <a:lumMod val="75000"/>
                  </a:schemeClr>
                </a:solidFill>
                <a:latin typeface="Times New Roman"/>
                <a:cs typeface="Times New Roman"/>
              </a:rPr>
              <a:t>һ</a:t>
            </a:r>
            <a:r>
              <a:rPr lang="sr-Cyrl-CS" sz="2800" b="1" dirty="0" smtClean="0">
                <a:solidFill>
                  <a:schemeClr val="accent2">
                    <a:lumMod val="75000"/>
                  </a:schemeClr>
                </a:solidFill>
                <a:latin typeface="Times New Roman" pitchFamily="18" charset="0"/>
                <a:cs typeface="Times New Roman" pitchFamily="18" charset="0"/>
              </a:rPr>
              <a:t>иги </a:t>
            </a:r>
            <a:r>
              <a:rPr lang="sr-Cyrl-CS" sz="2800" b="1" dirty="0" smtClean="0">
                <a:solidFill>
                  <a:schemeClr val="accent2">
                    <a:lumMod val="75000"/>
                  </a:schemeClr>
                </a:solidFill>
                <a:latin typeface="Times New Roman" pitchFamily="18" charset="0"/>
                <a:cs typeface="Times New Roman" pitchFamily="18" charset="0"/>
              </a:rPr>
              <a:t>толкуйдаабыт оонньуубут </a:t>
            </a:r>
            <a:r>
              <a:rPr lang="sr-Cyrl-CS" sz="2800" b="1" dirty="0" smtClean="0">
                <a:solidFill>
                  <a:schemeClr val="accent2">
                    <a:lumMod val="75000"/>
                  </a:schemeClr>
                </a:solidFill>
                <a:latin typeface="Times New Roman" pitchFamily="18" charset="0"/>
                <a:cs typeface="Times New Roman" pitchFamily="18" charset="0"/>
              </a:rPr>
              <a:t>интэриэ</a:t>
            </a:r>
            <a:r>
              <a:rPr lang="sr-Cyrl-CS" sz="2800" b="1" dirty="0" smtClean="0">
                <a:solidFill>
                  <a:schemeClr val="accent2">
                    <a:lumMod val="75000"/>
                  </a:schemeClr>
                </a:solidFill>
                <a:latin typeface="Times New Roman"/>
                <a:cs typeface="Times New Roman"/>
              </a:rPr>
              <a:t>һ</a:t>
            </a:r>
            <a:r>
              <a:rPr lang="sr-Cyrl-CS" sz="2800" b="1" dirty="0" smtClean="0">
                <a:solidFill>
                  <a:schemeClr val="accent2">
                    <a:lumMod val="75000"/>
                  </a:schemeClr>
                </a:solidFill>
                <a:latin typeface="Times New Roman" pitchFamily="18" charset="0"/>
                <a:cs typeface="Times New Roman" pitchFamily="18" charset="0"/>
              </a:rPr>
              <a:t>и </a:t>
            </a:r>
            <a:r>
              <a:rPr lang="sr-Cyrl-CS" sz="2800" b="1" dirty="0" smtClean="0">
                <a:solidFill>
                  <a:schemeClr val="accent2">
                    <a:lumMod val="75000"/>
                  </a:schemeClr>
                </a:solidFill>
                <a:latin typeface="Times New Roman" pitchFamily="18" charset="0"/>
                <a:cs typeface="Times New Roman" pitchFamily="18" charset="0"/>
              </a:rPr>
              <a:t>эрэ буолбакка </a:t>
            </a:r>
            <a:r>
              <a:rPr lang="sr-Cyrl-CS" sz="2800" b="1" dirty="0" smtClean="0">
                <a:solidFill>
                  <a:schemeClr val="accent2">
                    <a:lumMod val="75000"/>
                  </a:schemeClr>
                </a:solidFill>
                <a:latin typeface="Times New Roman" pitchFamily="18" charset="0"/>
                <a:cs typeface="Times New Roman" pitchFamily="18" charset="0"/>
              </a:rPr>
              <a:t>ту</a:t>
            </a:r>
            <a:r>
              <a:rPr lang="sr-Cyrl-CS" sz="2800" b="1" dirty="0" smtClean="0">
                <a:solidFill>
                  <a:schemeClr val="accent2">
                    <a:lumMod val="75000"/>
                  </a:schemeClr>
                </a:solidFill>
                <a:latin typeface="Times New Roman"/>
                <a:cs typeface="Times New Roman"/>
              </a:rPr>
              <a:t>һ</a:t>
            </a:r>
            <a:r>
              <a:rPr lang="sr-Cyrl-CS" sz="2800" b="1" dirty="0" smtClean="0">
                <a:solidFill>
                  <a:schemeClr val="accent2">
                    <a:lumMod val="75000"/>
                  </a:schemeClr>
                </a:solidFill>
                <a:latin typeface="Times New Roman" pitchFamily="18" charset="0"/>
                <a:cs typeface="Times New Roman" pitchFamily="18" charset="0"/>
              </a:rPr>
              <a:t>аны </a:t>
            </a:r>
            <a:r>
              <a:rPr lang="sr-Cyrl-CS" sz="2800" b="1" dirty="0" smtClean="0">
                <a:solidFill>
                  <a:schemeClr val="accent2">
                    <a:lumMod val="75000"/>
                  </a:schemeClr>
                </a:solidFill>
                <a:latin typeface="Times New Roman" pitchFamily="18" charset="0"/>
                <a:cs typeface="Times New Roman" pitchFamily="18" charset="0"/>
              </a:rPr>
              <a:t>эмиэ </a:t>
            </a:r>
            <a:r>
              <a:rPr lang="sr-Cyrl-CS" sz="2800" b="1" dirty="0" smtClean="0">
                <a:solidFill>
                  <a:schemeClr val="accent2">
                    <a:lumMod val="75000"/>
                  </a:schemeClr>
                </a:solidFill>
                <a:latin typeface="Times New Roman" pitchFamily="18" charset="0"/>
                <a:cs typeface="Times New Roman" pitchFamily="18" charset="0"/>
              </a:rPr>
              <a:t>а</a:t>
            </a:r>
            <a:r>
              <a:rPr lang="sr-Cyrl-CS" sz="2800" b="1" dirty="0" smtClean="0">
                <a:solidFill>
                  <a:schemeClr val="accent2">
                    <a:lumMod val="75000"/>
                  </a:schemeClr>
                </a:solidFill>
                <a:latin typeface="Times New Roman"/>
                <a:cs typeface="Times New Roman"/>
              </a:rPr>
              <a:t>ђ</a:t>
            </a:r>
            <a:r>
              <a:rPr lang="sr-Cyrl-CS" sz="2800" b="1" dirty="0" smtClean="0">
                <a:solidFill>
                  <a:schemeClr val="accent2">
                    <a:lumMod val="75000"/>
                  </a:schemeClr>
                </a:solidFill>
                <a:latin typeface="Times New Roman" pitchFamily="18" charset="0"/>
                <a:cs typeface="Times New Roman" pitchFamily="18" charset="0"/>
              </a:rPr>
              <a:t>алар</a:t>
            </a:r>
            <a:r>
              <a:rPr lang="sr-Cyrl-CS" sz="2800" b="1" dirty="0" smtClean="0">
                <a:solidFill>
                  <a:schemeClr val="accent2">
                    <a:lumMod val="75000"/>
                  </a:schemeClr>
                </a:solidFill>
                <a:latin typeface="Times New Roman" pitchFamily="18" charset="0"/>
                <a:cs typeface="Times New Roman" pitchFamily="18" charset="0"/>
              </a:rPr>
              <a:t>. Ол эбэтэр </a:t>
            </a:r>
            <a:r>
              <a:rPr lang="sr-Cyrl-CS" sz="2800" b="1" dirty="0" smtClean="0">
                <a:solidFill>
                  <a:schemeClr val="accent2">
                    <a:lumMod val="75000"/>
                  </a:schemeClr>
                </a:solidFill>
                <a:latin typeface="Times New Roman" pitchFamily="18" charset="0"/>
                <a:cs typeface="Times New Roman" pitchFamily="18" charset="0"/>
              </a:rPr>
              <a:t>т</a:t>
            </a:r>
            <a:r>
              <a:rPr lang="sr-Cyrl-CS" sz="2800" b="1" dirty="0" smtClean="0">
                <a:solidFill>
                  <a:schemeClr val="accent2">
                    <a:lumMod val="75000"/>
                  </a:schemeClr>
                </a:solidFill>
                <a:latin typeface="Times New Roman"/>
                <a:cs typeface="Times New Roman"/>
              </a:rPr>
              <a:t>өгүл </a:t>
            </a:r>
            <a:r>
              <a:rPr lang="sr-Cyrl-CS" sz="2800" b="1" dirty="0" smtClean="0">
                <a:solidFill>
                  <a:schemeClr val="accent2">
                    <a:lumMod val="75000"/>
                  </a:schemeClr>
                </a:solidFill>
                <a:latin typeface="Times New Roman" pitchFamily="18" charset="0"/>
                <a:cs typeface="Times New Roman" pitchFamily="18" charset="0"/>
              </a:rPr>
              <a:t>таблицатын  </a:t>
            </a:r>
            <a:r>
              <a:rPr lang="sr-Cyrl-CS" sz="2800" b="1" dirty="0" smtClean="0">
                <a:solidFill>
                  <a:schemeClr val="accent2">
                    <a:lumMod val="75000"/>
                  </a:schemeClr>
                </a:solidFill>
                <a:latin typeface="Times New Roman"/>
                <a:cs typeface="Times New Roman"/>
              </a:rPr>
              <a:t>өйгө тутарга көмөлөһөр</a:t>
            </a:r>
            <a:r>
              <a:rPr lang="sr-Cyrl-CS" sz="2800" b="1" dirty="0" smtClean="0">
                <a:solidFill>
                  <a:schemeClr val="accent2">
                    <a:lumMod val="75000"/>
                  </a:schemeClr>
                </a:solidFill>
                <a:latin typeface="Times New Roman" pitchFamily="18" charset="0"/>
                <a:cs typeface="Times New Roman" pitchFamily="18" charset="0"/>
              </a:rPr>
              <a:t>. </a:t>
            </a:r>
            <a:r>
              <a:rPr lang="sr-Cyrl-CS" sz="2800" b="1" dirty="0" smtClean="0">
                <a:solidFill>
                  <a:schemeClr val="accent2">
                    <a:lumMod val="75000"/>
                  </a:schemeClr>
                </a:solidFill>
                <a:latin typeface="Times New Roman" pitchFamily="18" charset="0"/>
                <a:cs typeface="Times New Roman" pitchFamily="18" charset="0"/>
              </a:rPr>
              <a:t>Кэлин математика уруогар </a:t>
            </a:r>
            <a:r>
              <a:rPr lang="sr-Cyrl-CS" sz="2800" b="1" dirty="0" smtClean="0">
                <a:solidFill>
                  <a:schemeClr val="accent2">
                    <a:lumMod val="75000"/>
                  </a:schemeClr>
                </a:solidFill>
                <a:latin typeface="Times New Roman" pitchFamily="18" charset="0"/>
                <a:cs typeface="Times New Roman" pitchFamily="18" charset="0"/>
              </a:rPr>
              <a:t>суоттуурга к</a:t>
            </a:r>
            <a:r>
              <a:rPr lang="sr-Cyrl-CS" sz="2800" b="1" dirty="0" smtClean="0">
                <a:solidFill>
                  <a:schemeClr val="accent2">
                    <a:lumMod val="75000"/>
                  </a:schemeClr>
                </a:solidFill>
                <a:latin typeface="Times New Roman"/>
                <a:cs typeface="Times New Roman"/>
              </a:rPr>
              <a:t>ө</a:t>
            </a:r>
            <a:r>
              <a:rPr lang="sr-Cyrl-CS" sz="2800" b="1" dirty="0" smtClean="0">
                <a:solidFill>
                  <a:schemeClr val="accent2">
                    <a:lumMod val="75000"/>
                  </a:schemeClr>
                </a:solidFill>
                <a:latin typeface="Times New Roman" pitchFamily="18" charset="0"/>
                <a:cs typeface="Times New Roman" pitchFamily="18" charset="0"/>
              </a:rPr>
              <a:t>м</a:t>
            </a:r>
            <a:r>
              <a:rPr lang="sr-Cyrl-CS" sz="2800" b="1" dirty="0" smtClean="0">
                <a:solidFill>
                  <a:schemeClr val="accent2">
                    <a:lumMod val="75000"/>
                  </a:schemeClr>
                </a:solidFill>
                <a:latin typeface="Times New Roman"/>
                <a:cs typeface="Times New Roman"/>
              </a:rPr>
              <a:t>ө</a:t>
            </a:r>
            <a:r>
              <a:rPr lang="sr-Cyrl-CS" sz="2800" b="1" dirty="0" smtClean="0">
                <a:solidFill>
                  <a:schemeClr val="accent2">
                    <a:lumMod val="75000"/>
                  </a:schemeClr>
                </a:solidFill>
                <a:latin typeface="Times New Roman" pitchFamily="18" charset="0"/>
                <a:cs typeface="Times New Roman" pitchFamily="18" charset="0"/>
              </a:rPr>
              <a:t> </a:t>
            </a:r>
            <a:r>
              <a:rPr lang="sr-Cyrl-CS" sz="2800" b="1" dirty="0" smtClean="0">
                <a:solidFill>
                  <a:schemeClr val="accent2">
                    <a:lumMod val="75000"/>
                  </a:schemeClr>
                </a:solidFill>
                <a:latin typeface="Times New Roman" pitchFamily="18" charset="0"/>
                <a:cs typeface="Times New Roman" pitchFamily="18" charset="0"/>
              </a:rPr>
              <a:t>буолуо диэн </a:t>
            </a:r>
            <a:r>
              <a:rPr lang="sr-Cyrl-CS" sz="2800" b="1" dirty="0" smtClean="0">
                <a:solidFill>
                  <a:schemeClr val="accent2">
                    <a:lumMod val="75000"/>
                  </a:schemeClr>
                </a:solidFill>
                <a:latin typeface="Times New Roman" pitchFamily="18" charset="0"/>
                <a:cs typeface="Times New Roman" pitchFamily="18" charset="0"/>
              </a:rPr>
              <a:t>саныыбыт.</a:t>
            </a:r>
            <a:endParaRPr lang="ru-RU" sz="2800" b="1"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214422"/>
            <a:ext cx="8072494" cy="310854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800" b="1" cap="all" spc="0" dirty="0" err="1" smtClean="0">
                <a:ln w="0"/>
                <a:solidFill>
                  <a:schemeClr val="tx2"/>
                </a:solidFill>
                <a:effectLst>
                  <a:reflection blurRad="12700" stA="50000" endPos="50000" dist="5000" dir="5400000" sy="-100000" rotWithShape="0"/>
                </a:effectLst>
              </a:rPr>
              <a:t>Чинчийиллэр</a:t>
            </a:r>
            <a:r>
              <a:rPr lang="ru-RU" sz="2800" b="1" cap="all" spc="0" dirty="0" smtClean="0">
                <a:ln w="0"/>
                <a:solidFill>
                  <a:schemeClr val="tx2"/>
                </a:solidFill>
                <a:effectLst>
                  <a:reflection blurRad="12700" stA="50000" endPos="50000" dist="5000" dir="5400000" sy="-100000" rotWithShape="0"/>
                </a:effectLst>
              </a:rPr>
              <a:t> объект: </a:t>
            </a:r>
          </a:p>
          <a:p>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ө</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г</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ү</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 таблицата</a:t>
            </a: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p>
          <a:p>
            <a:endPar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800" b="1" cap="all" spc="0" dirty="0" err="1" smtClean="0">
                <a:ln w="0"/>
                <a:solidFill>
                  <a:schemeClr val="tx2"/>
                </a:solidFill>
                <a:effectLst>
                  <a:reflection blurRad="12700" stA="50000" endPos="50000" dist="5000" dir="5400000" sy="-100000" rotWithShape="0"/>
                </a:effectLst>
              </a:rPr>
              <a:t>Чинчийиллэр</a:t>
            </a:r>
            <a:r>
              <a:rPr lang="ru-RU" sz="2800" b="1" cap="all" spc="0" dirty="0" smtClean="0">
                <a:ln w="0"/>
                <a:solidFill>
                  <a:schemeClr val="tx2"/>
                </a:solidFill>
                <a:effectLst>
                  <a:reflection blurRad="12700" stA="50000" endPos="50000" dist="5000" dir="5400000" sy="-100000" rotWithShape="0"/>
                </a:effectLst>
              </a:rPr>
              <a:t> предмет: </a:t>
            </a:r>
          </a:p>
          <a:p>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ө</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г</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ү</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 таблицата</a:t>
            </a: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оонньууну</a:t>
            </a: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толкуйдаа</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һ</a:t>
            </a:r>
            <a:r>
              <a:rPr lang="ru-RU" sz="28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ын</a:t>
            </a: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ru-RU"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142985"/>
            <a:ext cx="8286808"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r-Cyrl-CS" sz="2400" b="1" cap="all" spc="0" dirty="0" smtClean="0">
                <a:ln w="0"/>
                <a:solidFill>
                  <a:schemeClr val="tx2"/>
                </a:solidFill>
                <a:effectLst>
                  <a:reflection blurRad="12700" stA="50000" endPos="50000" dist="5000" dir="5400000" sy="-100000" rotWithShape="0"/>
                </a:effectLst>
              </a:rPr>
              <a:t>Сыала: </a:t>
            </a:r>
          </a:p>
          <a:p>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ө</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г</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ү</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 таблицата“ лото оонньууну толкуйдаа</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һ</a:t>
            </a:r>
            <a:r>
              <a:rPr lang="sr-Cyrl-C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ын.</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Прямоугольник 5"/>
          <p:cNvSpPr/>
          <p:nvPr/>
        </p:nvSpPr>
        <p:spPr>
          <a:xfrm>
            <a:off x="357158" y="2786058"/>
            <a:ext cx="8215370" cy="3108543"/>
          </a:xfrm>
          <a:prstGeom prst="rect">
            <a:avLst/>
          </a:prstGeom>
          <a:noFill/>
        </p:spPr>
        <p:txBody>
          <a:bodyPr wrap="square" lIns="91440" tIns="45720" rIns="91440" bIns="45720">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sr-Cyrl-CS" sz="2800" b="1" i="0" u="none" strike="noStrike" cap="none" spc="0" normalizeH="0" baseline="0" dirty="0" smtClean="0">
                <a:ln w="10541" cmpd="sng">
                  <a:solidFill>
                    <a:schemeClr val="accent1">
                      <a:shade val="88000"/>
                      <a:satMod val="110000"/>
                    </a:schemeClr>
                  </a:solidFill>
                  <a:prstDash val="solid"/>
                </a:ln>
                <a:solidFill>
                  <a:schemeClr val="tx2"/>
                </a:solidFill>
                <a:effectLst/>
                <a:latin typeface="Times New Roman" pitchFamily="18" charset="0"/>
                <a:ea typeface="Calibri" pitchFamily="34" charset="0"/>
                <a:cs typeface="Times New Roman" pitchFamily="18" charset="0"/>
              </a:rPr>
              <a:t>Соруга: </a:t>
            </a:r>
          </a:p>
          <a:p>
            <a:pPr marL="0" marR="0" lvl="0" indent="0" defTabSz="914400" rtl="0" eaLnBrk="1" fontAlgn="base" latinLnBrk="0" hangingPunct="1">
              <a:lnSpc>
                <a:spcPct val="100000"/>
              </a:lnSpc>
              <a:spcBef>
                <a:spcPct val="0"/>
              </a:spcBef>
              <a:spcAft>
                <a:spcPct val="0"/>
              </a:spcAft>
              <a:buClrTx/>
              <a:buSzTx/>
              <a:buFontTx/>
              <a:buChar char="-"/>
              <a:tabLst/>
            </a:pP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т</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ө</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г</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ү</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л таблицатын айыллыбыт историятын </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үө</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рэтии; </a:t>
            </a:r>
            <a:endParaRPr kumimoji="0" lang="ru-RU"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a:p>
            <a:pPr lvl="0" eaLnBrk="0" fontAlgn="base" hangingPunct="0">
              <a:spcBef>
                <a:spcPct val="0"/>
              </a:spcBef>
              <a:spcAft>
                <a:spcPct val="0"/>
              </a:spcAft>
              <a:buFontTx/>
              <a:buChar char="-"/>
            </a:pP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таблицаны </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үө</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рэтии араас ньымаларын кытта билси</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һ</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ии;</a:t>
            </a:r>
            <a:endParaRPr kumimoji="0" lang="ru-RU"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 бэйэ оонньууругар с</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ө</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п гына оонньуу толкуйдаа</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a:ea typeface="Calibri" pitchFamily="34" charset="0"/>
                <a:cs typeface="Times New Roman"/>
              </a:rPr>
              <a:t>һ</a:t>
            </a:r>
            <a:r>
              <a:rPr kumimoji="0" lang="sr-Cyrl-C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ea typeface="Calibri" pitchFamily="34" charset="0"/>
                <a:cs typeface="Times New Roman" pitchFamily="18" charset="0"/>
              </a:rPr>
              <a:t>ын. </a:t>
            </a: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sr-Cyrl-CS" sz="3200" b="1" dirty="0" smtClean="0">
                <a:solidFill>
                  <a:schemeClr val="accent2"/>
                </a:solidFill>
                <a:latin typeface="Times New Roman" pitchFamily="18" charset="0"/>
                <a:cs typeface="Times New Roman" pitchFamily="18" charset="0"/>
              </a:rPr>
              <a:t>Ма</a:t>
            </a:r>
            <a:r>
              <a:rPr lang="sr-Cyrl-CS" sz="3200" b="1" dirty="0" smtClean="0">
                <a:solidFill>
                  <a:schemeClr val="accent2"/>
                </a:solidFill>
                <a:latin typeface="Times New Roman"/>
                <a:cs typeface="Times New Roman"/>
              </a:rPr>
              <a:t>ң</a:t>
            </a:r>
            <a:r>
              <a:rPr lang="sr-Cyrl-CS" sz="3200" b="1" dirty="0" smtClean="0">
                <a:solidFill>
                  <a:schemeClr val="accent2"/>
                </a:solidFill>
                <a:latin typeface="Times New Roman" pitchFamily="18" charset="0"/>
                <a:cs typeface="Times New Roman" pitchFamily="18" charset="0"/>
              </a:rPr>
              <a:t>найгы булуллубут т</a:t>
            </a:r>
            <a:r>
              <a:rPr lang="sr-Cyrl-CS" sz="3200" b="1" dirty="0" smtClean="0">
                <a:solidFill>
                  <a:schemeClr val="accent2"/>
                </a:solidFill>
                <a:latin typeface="Times New Roman"/>
                <a:cs typeface="Times New Roman"/>
              </a:rPr>
              <a:t>ө</a:t>
            </a:r>
            <a:r>
              <a:rPr lang="sr-Cyrl-CS" sz="3200" b="1" dirty="0" smtClean="0">
                <a:solidFill>
                  <a:schemeClr val="accent2"/>
                </a:solidFill>
                <a:latin typeface="Times New Roman" pitchFamily="18" charset="0"/>
                <a:cs typeface="Times New Roman" pitchFamily="18" charset="0"/>
              </a:rPr>
              <a:t>г</a:t>
            </a:r>
            <a:r>
              <a:rPr lang="sr-Cyrl-CS" sz="3200" b="1" dirty="0" smtClean="0">
                <a:solidFill>
                  <a:schemeClr val="accent2"/>
                </a:solidFill>
                <a:latin typeface="Times New Roman"/>
                <a:cs typeface="Times New Roman"/>
              </a:rPr>
              <a:t>ү</a:t>
            </a:r>
            <a:r>
              <a:rPr lang="sr-Cyrl-CS" sz="3200" b="1" dirty="0" smtClean="0">
                <a:solidFill>
                  <a:schemeClr val="accent2"/>
                </a:solidFill>
                <a:latin typeface="Times New Roman" pitchFamily="18" charset="0"/>
                <a:cs typeface="Times New Roman" pitchFamily="18" charset="0"/>
              </a:rPr>
              <a:t>л таблицата</a:t>
            </a:r>
            <a:br>
              <a:rPr lang="sr-Cyrl-CS" sz="3200" b="1" dirty="0" smtClean="0">
                <a:solidFill>
                  <a:schemeClr val="accent2"/>
                </a:solidFill>
                <a:latin typeface="Times New Roman" pitchFamily="18" charset="0"/>
                <a:cs typeface="Times New Roman" pitchFamily="18" charset="0"/>
              </a:rPr>
            </a:br>
            <a:r>
              <a:rPr lang="sr-Cyrl-CS" sz="3200" b="1" dirty="0" smtClean="0">
                <a:solidFill>
                  <a:schemeClr val="accent2"/>
                </a:solidFill>
                <a:latin typeface="Times New Roman" pitchFamily="18" charset="0"/>
                <a:cs typeface="Times New Roman" pitchFamily="18" charset="0"/>
              </a:rPr>
              <a:t> Кытайга айыллыбыт</a:t>
            </a:r>
            <a:endParaRPr lang="ru-RU" sz="3200" b="1" dirty="0">
              <a:solidFill>
                <a:schemeClr val="accent2"/>
              </a:solidFill>
              <a:latin typeface="Times New Roman" pitchFamily="18" charset="0"/>
              <a:cs typeface="Times New Roman" pitchFamily="18" charset="0"/>
            </a:endParaRPr>
          </a:p>
        </p:txBody>
      </p:sp>
      <p:pic>
        <p:nvPicPr>
          <p:cNvPr id="16386" name="Picture 2" descr="C:\Documents and Settings\User\Мои документы\Мои рисунки\Табл умнож\табл5.jpg"/>
          <p:cNvPicPr>
            <a:picLocks noGrp="1" noChangeAspect="1" noChangeArrowheads="1"/>
          </p:cNvPicPr>
          <p:nvPr>
            <p:ph sz="quarter" idx="1"/>
          </p:nvPr>
        </p:nvPicPr>
        <p:blipFill>
          <a:blip r:embed="rId2"/>
          <a:srcRect/>
          <a:stretch>
            <a:fillRect/>
          </a:stretch>
        </p:blipFill>
        <p:spPr bwMode="auto">
          <a:xfrm>
            <a:off x="571472" y="1500174"/>
            <a:ext cx="3076299" cy="3571900"/>
          </a:xfrm>
          <a:prstGeom prst="rect">
            <a:avLst/>
          </a:prstGeom>
          <a:noFill/>
        </p:spPr>
      </p:pic>
      <p:pic>
        <p:nvPicPr>
          <p:cNvPr id="16387" name="Picture 3" descr="C:\Documents and Settings\User\Мои документы\Мои рисунки\Табл умнож\табл14.jpg"/>
          <p:cNvPicPr>
            <a:picLocks noChangeAspect="1" noChangeArrowheads="1"/>
          </p:cNvPicPr>
          <p:nvPr/>
        </p:nvPicPr>
        <p:blipFill>
          <a:blip r:embed="rId3"/>
          <a:srcRect/>
          <a:stretch>
            <a:fillRect/>
          </a:stretch>
        </p:blipFill>
        <p:spPr bwMode="auto">
          <a:xfrm>
            <a:off x="3857620" y="2143116"/>
            <a:ext cx="4572000" cy="3429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User\Мои документы\Мои рисунки\Табл умнож\табл3.jpg"/>
          <p:cNvPicPr>
            <a:picLocks noGrp="1" noChangeAspect="1" noChangeArrowheads="1"/>
          </p:cNvPicPr>
          <p:nvPr>
            <p:ph sz="quarter" idx="1"/>
          </p:nvPr>
        </p:nvPicPr>
        <p:blipFill>
          <a:blip r:embed="rId2"/>
          <a:srcRect/>
          <a:stretch>
            <a:fillRect/>
          </a:stretch>
        </p:blipFill>
        <p:spPr bwMode="auto">
          <a:xfrm>
            <a:off x="785786" y="1500174"/>
            <a:ext cx="3360763" cy="4481017"/>
          </a:xfrm>
          <a:prstGeom prst="rect">
            <a:avLst/>
          </a:prstGeom>
          <a:noFill/>
        </p:spPr>
      </p:pic>
      <p:pic>
        <p:nvPicPr>
          <p:cNvPr id="17411" name="Picture 3" descr="C:\Documents and Settings\User\Мои документы\Мои рисунки\пифагор.jpg"/>
          <p:cNvPicPr>
            <a:picLocks noGrp="1" noChangeAspect="1" noChangeArrowheads="1"/>
          </p:cNvPicPr>
          <p:nvPr>
            <p:ph sz="quarter" idx="2"/>
          </p:nvPr>
        </p:nvPicPr>
        <p:blipFill>
          <a:blip r:embed="rId3"/>
          <a:srcRect/>
          <a:stretch>
            <a:fillRect/>
          </a:stretch>
        </p:blipFill>
        <p:spPr bwMode="auto">
          <a:xfrm>
            <a:off x="5000628" y="1571612"/>
            <a:ext cx="2714644" cy="3349648"/>
          </a:xfrm>
          <a:prstGeom prst="rect">
            <a:avLst/>
          </a:prstGeom>
          <a:noFill/>
        </p:spPr>
      </p:pic>
      <p:sp>
        <p:nvSpPr>
          <p:cNvPr id="7" name="TextBox 6"/>
          <p:cNvSpPr txBox="1"/>
          <p:nvPr/>
        </p:nvSpPr>
        <p:spPr>
          <a:xfrm>
            <a:off x="1214414" y="428604"/>
            <a:ext cx="6357982" cy="523220"/>
          </a:xfrm>
          <a:prstGeom prst="rect">
            <a:avLst/>
          </a:prstGeom>
          <a:noFill/>
        </p:spPr>
        <p:txBody>
          <a:bodyPr wrap="square" rtlCol="0">
            <a:spAutoFit/>
          </a:bodyPr>
          <a:lstStyle/>
          <a:p>
            <a:pPr algn="ctr"/>
            <a:r>
              <a:rPr lang="ru-RU"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Таблица Пифагора</a:t>
            </a:r>
            <a:endParaRPr lang="ru-RU"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500034" y="1397000"/>
          <a:ext cx="821537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214282" y="357166"/>
            <a:ext cx="8643998" cy="64633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sr-Cyrl-CS" sz="3600" b="1" cap="none" spc="0" dirty="0">
                <a:ln/>
                <a:solidFill>
                  <a:schemeClr val="accent3"/>
                </a:solidFill>
                <a:effectLst/>
              </a:rPr>
              <a:t>Таблицаны </a:t>
            </a:r>
            <a:r>
              <a:rPr lang="sr-Cyrl-CS" sz="3600" b="1" dirty="0" smtClean="0">
                <a:ln/>
                <a:solidFill>
                  <a:schemeClr val="accent3"/>
                </a:solidFill>
                <a:latin typeface="Times New Roman"/>
                <a:cs typeface="Times New Roman"/>
              </a:rPr>
              <a:t>үө</a:t>
            </a:r>
            <a:r>
              <a:rPr lang="sr-Cyrl-CS" sz="3600" b="1" cap="none" spc="0" dirty="0" smtClean="0">
                <a:ln/>
                <a:solidFill>
                  <a:schemeClr val="accent3"/>
                </a:solidFill>
                <a:effectLst/>
              </a:rPr>
              <a:t>рэтэргэ </a:t>
            </a:r>
            <a:r>
              <a:rPr lang="sr-Cyrl-CS" sz="3600" b="1" cap="none" spc="0" dirty="0">
                <a:ln/>
                <a:solidFill>
                  <a:schemeClr val="accent3"/>
                </a:solidFill>
                <a:effectLst/>
              </a:rPr>
              <a:t>араас ньымалар </a:t>
            </a:r>
            <a:endParaRPr lang="ru-RU" sz="36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85710" y="285728"/>
            <a:ext cx="4972580" cy="7694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latin typeface="Times New Roman"/>
                <a:cs typeface="Times New Roman"/>
              </a:rPr>
              <a:t>Ө</a:t>
            </a: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rPr>
              <a:t>йг</a:t>
            </a: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latin typeface="Times New Roman"/>
                <a:cs typeface="Times New Roman"/>
              </a:rPr>
              <a:t>ө</a:t>
            </a: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rPr>
              <a:t> </a:t>
            </a: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latin typeface="Times New Roman"/>
                <a:cs typeface="Times New Roman"/>
              </a:rPr>
              <a:t>үө</a:t>
            </a:r>
            <a:r>
              <a:rPr lang="sr-Cyrl-CS" sz="4400" b="1" cap="none" spc="0" dirty="0" smtClean="0">
                <a:ln>
                  <a:prstDash val="solid"/>
                </a:ln>
                <a:solidFill>
                  <a:schemeClr val="accent2"/>
                </a:solidFill>
                <a:effectLst>
                  <a:outerShdw blurRad="88000" dist="50800" dir="5040000" algn="tl">
                    <a:schemeClr val="accent4">
                      <a:tint val="80000"/>
                      <a:satMod val="250000"/>
                      <a:alpha val="45000"/>
                    </a:schemeClr>
                  </a:outerShdw>
                </a:effectLst>
              </a:rPr>
              <a:t>рэтии. </a:t>
            </a:r>
            <a:endParaRPr lang="ru-RU" sz="4400" b="1" cap="none" spc="0" dirty="0">
              <a:ln>
                <a:prstDash val="solid"/>
              </a:ln>
              <a:solidFill>
                <a:schemeClr val="accent2"/>
              </a:solidFill>
              <a:effectLst>
                <a:outerShdw blurRad="88000" dist="50800" dir="5040000" algn="tl">
                  <a:schemeClr val="accent4">
                    <a:tint val="80000"/>
                    <a:satMod val="250000"/>
                    <a:alpha val="45000"/>
                  </a:schemeClr>
                </a:outerShdw>
              </a:effectLst>
            </a:endParaRPr>
          </a:p>
        </p:txBody>
      </p:sp>
      <p:pic>
        <p:nvPicPr>
          <p:cNvPr id="19458" name="Picture 2" descr="C:\Documents and Settings\User\Мои документы\Мои рисунки\Табл умнож\табл2.jpg"/>
          <p:cNvPicPr>
            <a:picLocks noGrp="1" noChangeAspect="1" noChangeArrowheads="1"/>
          </p:cNvPicPr>
          <p:nvPr>
            <p:ph sz="quarter" idx="1"/>
          </p:nvPr>
        </p:nvPicPr>
        <p:blipFill>
          <a:blip r:embed="rId2"/>
          <a:srcRect/>
          <a:stretch>
            <a:fillRect/>
          </a:stretch>
        </p:blipFill>
        <p:spPr bwMode="auto">
          <a:xfrm>
            <a:off x="1643042" y="1714488"/>
            <a:ext cx="5738992" cy="40624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4144" y="285728"/>
            <a:ext cx="8215712" cy="70788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Оло</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cs typeface="Times New Roman"/>
              </a:rPr>
              <a:t>ђ</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у кытта сибээстээн</a:t>
            </a:r>
            <a:endParaRPr lang="ru-RU"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0482" name="Picture 2" descr="C:\Documents and Settings\User\Мои документы\Мои рисунки\Табл умнож\табл11.jpg"/>
          <p:cNvPicPr>
            <a:picLocks noGrp="1" noChangeAspect="1" noChangeArrowheads="1"/>
          </p:cNvPicPr>
          <p:nvPr>
            <p:ph sz="quarter" idx="1"/>
          </p:nvPr>
        </p:nvPicPr>
        <p:blipFill>
          <a:blip r:embed="rId2"/>
          <a:srcRect/>
          <a:stretch>
            <a:fillRect/>
          </a:stretch>
        </p:blipFill>
        <p:spPr bwMode="auto">
          <a:xfrm>
            <a:off x="1103312" y="1447800"/>
            <a:ext cx="3371850" cy="4572000"/>
          </a:xfrm>
          <a:prstGeom prst="rect">
            <a:avLst/>
          </a:prstGeom>
          <a:noFill/>
        </p:spPr>
      </p:pic>
      <p:pic>
        <p:nvPicPr>
          <p:cNvPr id="20483" name="Picture 3" descr="C:\Documents and Settings\User\Мои документы\Мои рисунки\Табл умнож\табл13.jpg"/>
          <p:cNvPicPr>
            <a:picLocks noGrp="1" noChangeAspect="1" noChangeArrowheads="1"/>
          </p:cNvPicPr>
          <p:nvPr>
            <p:ph sz="quarter" idx="2"/>
          </p:nvPr>
        </p:nvPicPr>
        <p:blipFill>
          <a:blip r:embed="rId3" cstate="print"/>
          <a:srcRect/>
          <a:stretch>
            <a:fillRect/>
          </a:stretch>
        </p:blipFill>
        <p:spPr bwMode="auto">
          <a:xfrm>
            <a:off x="4933950" y="2474143"/>
            <a:ext cx="3749675" cy="251931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basil-flw.narod.ru/demo6/15-3.gif"/>
          <p:cNvPicPr/>
          <p:nvPr/>
        </p:nvPicPr>
        <p:blipFill>
          <a:blip r:embed="rId2"/>
          <a:srcRect/>
          <a:stretch>
            <a:fillRect/>
          </a:stretch>
        </p:blipFill>
        <p:spPr bwMode="auto">
          <a:xfrm>
            <a:off x="1571604" y="2071678"/>
            <a:ext cx="5715040" cy="3643338"/>
          </a:xfrm>
          <a:prstGeom prst="rect">
            <a:avLst/>
          </a:prstGeom>
          <a:noFill/>
          <a:ln w="9525">
            <a:noFill/>
            <a:miter lim="800000"/>
            <a:headEnd/>
            <a:tailEnd/>
          </a:ln>
        </p:spPr>
      </p:pic>
      <p:sp>
        <p:nvSpPr>
          <p:cNvPr id="4" name="Прямоугольник 3"/>
          <p:cNvSpPr/>
          <p:nvPr/>
        </p:nvSpPr>
        <p:spPr>
          <a:xfrm>
            <a:off x="1427356" y="571480"/>
            <a:ext cx="6289287" cy="70788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Тарбах к</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cs typeface="Times New Roman"/>
              </a:rPr>
              <a:t>ө</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м</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cs typeface="Times New Roman"/>
              </a:rPr>
              <a:t>ө</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т</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cs typeface="Times New Roman"/>
              </a:rPr>
              <a:t>ү</a:t>
            </a:r>
            <a:r>
              <a:rPr lang="sr-Cyrl-C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нэн.</a:t>
            </a:r>
            <a:endParaRPr lang="ru-RU"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TotalTime>
  <Words>266</Words>
  <Application>Microsoft Office PowerPoint</Application>
  <PresentationFormat>Экран (4:3)</PresentationFormat>
  <Paragraphs>53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«Төгүл таблицата»  лото оонньуу</vt:lpstr>
      <vt:lpstr>Слайд 2</vt:lpstr>
      <vt:lpstr>Слайд 3</vt:lpstr>
      <vt:lpstr>Маңнайгы булуллубут төгүл таблицата  Кытайга айыллыбыт</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Түмүк                  Ханнык бађарар оонньууну элбэх буолан дођотторгунаан оонньуур ордук кэрэхсэбиллээх. Онтон биһиги толкуйдаабыт оонньуубут интэриэһи эрэ буолбакка туһаны эмиэ ађалар. Ол эбэтэр төгүл таблицатын  өйгө тутарга көмөлөһөр. Кэлин математика уруогар суоттуурга көмө буолуо диэн саныыбыт.</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«Төгүл таблицата»  лото оонньуу</dc:title>
  <dc:creator>FuckYouBill</dc:creator>
  <cp:lastModifiedBy>FuckYouBill</cp:lastModifiedBy>
  <cp:revision>23</cp:revision>
  <dcterms:created xsi:type="dcterms:W3CDTF">2012-04-17T17:27:47Z</dcterms:created>
  <dcterms:modified xsi:type="dcterms:W3CDTF">2012-04-18T05:48:19Z</dcterms:modified>
</cp:coreProperties>
</file>