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7" r:id="rId3"/>
    <p:sldId id="272" r:id="rId4"/>
    <p:sldId id="271" r:id="rId5"/>
    <p:sldId id="266" r:id="rId6"/>
    <p:sldId id="269" r:id="rId7"/>
    <p:sldId id="270" r:id="rId8"/>
    <p:sldId id="277" r:id="rId9"/>
    <p:sldId id="268" r:id="rId10"/>
    <p:sldId id="257" r:id="rId11"/>
    <p:sldId id="276" r:id="rId12"/>
    <p:sldId id="262" r:id="rId13"/>
    <p:sldId id="261" r:id="rId14"/>
    <p:sldId id="273" r:id="rId15"/>
    <p:sldId id="263" r:id="rId16"/>
    <p:sldId id="264" r:id="rId17"/>
    <p:sldId id="265" r:id="rId18"/>
    <p:sldId id="260" r:id="rId19"/>
    <p:sldId id="259" r:id="rId20"/>
    <p:sldId id="278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2A78-22B8-4C02-BECA-601FF5889210}" type="datetimeFigureOut">
              <a:rPr lang="ru-RU" smtClean="0"/>
              <a:pPr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4CAD-84A7-4602-98ED-150379C2B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\\dlink-034819\Volume_1\100%20-%20&#1044;&#1086;&#1082;&#1091;&#1084;&#1077;&#1085;&#1090;&#1099;%20&#1040;&#1085;&#1103;\&#1047;&#1074;&#1091;&#1082;&#1080;%20%20&#1082;%20&#1091;&#1088;&#1086;&#1082;&#1091;%20&#1084;&#1086;&#1103;%20&#1089;&#1077;&#1084;&#1100;&#1103;\LIED%20%20ER%20schreibt%20(0-47)%20%5b+%5d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\\dlink-034819\Volume_1\100%20-%20&#1044;&#1086;&#1082;&#1091;&#1084;&#1077;&#1085;&#1090;&#1099;%20&#1040;&#1085;&#1103;\&#1047;&#1074;&#1091;&#1082;&#1080;%20%20&#1082;%20&#1091;&#1088;&#1086;&#1082;&#1091;%20&#1084;&#1086;&#1103;%20&#1089;&#1077;&#1084;&#1100;&#1103;\Lulu%20%20(21-24)%20%5b+%5d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dlink-034819\Volume_1\100%20-%20&#1044;&#1086;&#1082;&#1091;&#1084;&#1077;&#1085;&#1090;&#1099;%20&#1040;&#1085;&#1103;\&#1047;&#1074;&#1091;&#1082;&#1080;%20%20&#1082;%20&#1091;&#1088;&#1086;&#1082;&#1091;%20&#1084;&#1086;&#1103;%20&#1089;&#1077;&#1084;&#1100;&#1103;\ich%20bin%20peter(17-24)%20%5b+%5d.mp3" TargetMode="External"/><Relationship Id="rId1" Type="http://schemas.openxmlformats.org/officeDocument/2006/relationships/audio" Target="file:///\\dlink-034819\Volume_1\100%20-%20&#1044;&#1086;&#1082;&#1091;&#1084;&#1077;&#1085;&#1090;&#1099;%20&#1040;&#1085;&#1103;\&#1047;&#1074;&#1091;&#1082;&#1080;%20%20&#1082;%20&#1091;&#1088;&#1086;&#1082;&#1091;%20&#1084;&#1086;&#1103;%20&#1089;&#1077;&#1084;&#1100;&#1103;\Ich%20bin%20gross(%2024-)%20%5b+%5d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\\dlink-034819\Volume_1\100%20-%20&#1044;&#1086;&#1082;&#1091;&#1084;&#1077;&#1085;&#1090;&#1099;%20&#1040;&#1085;&#1103;\&#1047;&#1074;&#1091;&#1082;&#1080;%20%20&#1082;%20&#1091;&#1088;&#1086;&#1082;&#1091;%20&#1084;&#1086;&#1103;%20&#1089;&#1077;&#1084;&#1100;&#1103;\Ich%20heisse%20john%20(18-)%20%5b+%5d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dlink-034819\Volume_1\100%20-%20&#1044;&#1086;&#1082;&#1091;&#1084;&#1077;&#1085;&#1090;&#1099;%20&#1040;&#1085;&#1103;\&#1047;&#1074;&#1091;&#1082;&#1080;%20%20&#1082;%20&#1091;&#1088;&#1086;&#1082;&#1091;%20&#1084;&#1086;&#1103;%20&#1089;&#1077;&#1084;&#1100;&#1103;\Sabines%20foto%202%20(46-65)%20%5b+%5d.mp3" TargetMode="External"/><Relationship Id="rId1" Type="http://schemas.openxmlformats.org/officeDocument/2006/relationships/audio" Target="file:///\\dlink-034819\Volume_1\100%20-%20&#1044;&#1086;&#1082;&#1091;&#1084;&#1077;&#1085;&#1090;&#1099;%20&#1040;&#1085;&#1103;\&#1047;&#1074;&#1091;&#1082;&#1080;%20%20&#1082;%20&#1091;&#1088;&#1086;&#1082;&#1091;%20&#1084;&#1086;&#1103;%20&#1089;&#1077;&#1084;&#1100;&#1103;\Sabines%20foto1(%2011-39)%20%5b+%5d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857232"/>
            <a:ext cx="3567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Deutsch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4818" name="Picture 2" descr="http://flags.redpixart.com/img/1057/flag_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3048000" cy="2286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2714620"/>
            <a:ext cx="449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Heute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ist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der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18.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Marz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Was machen Sabine und Sven ?</a:t>
            </a: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143116"/>
            <a:ext cx="928694" cy="5715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5143504" y="2000240"/>
            <a:ext cx="785818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 flipH="1">
            <a:off x="6143636" y="2786058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929058" y="4429132"/>
            <a:ext cx="928694" cy="5715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00430" y="4786322"/>
            <a:ext cx="928694" cy="5715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857752" y="4357694"/>
            <a:ext cx="714380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286380" y="4357694"/>
            <a:ext cx="785818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6357950" y="5214950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150017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Er mal</a:t>
            </a:r>
            <a:r>
              <a:rPr lang="de-D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 </a:t>
            </a:r>
            <a:r>
              <a:rPr lang="de-DE" sz="3600" dirty="0" smtClean="0"/>
              <a:t> .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242886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Sie mal</a:t>
            </a:r>
            <a:r>
              <a:rPr lang="en-US" sz="3600" dirty="0" smtClean="0">
                <a:solidFill>
                  <a:schemeClr val="accent1"/>
                </a:solidFill>
              </a:rPr>
              <a:t>t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214818"/>
            <a:ext cx="3357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Wir</a:t>
            </a:r>
            <a:r>
              <a:rPr lang="en-US" sz="3200" dirty="0" smtClean="0"/>
              <a:t> </a:t>
            </a:r>
            <a:r>
              <a:rPr lang="en-US" sz="3200" dirty="0" err="1" smtClean="0"/>
              <a:t>mal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Si</a:t>
            </a:r>
            <a:r>
              <a:rPr lang="de-DE" sz="3200" dirty="0" smtClean="0"/>
              <a:t>e </a:t>
            </a:r>
            <a:r>
              <a:rPr lang="de-DE" sz="3200" dirty="0" err="1" smtClean="0"/>
              <a:t>ma</a:t>
            </a:r>
            <a:r>
              <a:rPr lang="en-US" sz="3200" dirty="0" err="1" smtClean="0"/>
              <a:t>l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29" name="Picture 2" descr="https://encrypted-tbn2.gstatic.com/images?q=tbn:ANd9GcT9YtnPKaEyz-hGiZqgGMngMjfpAVcVkhsn98hoNF3rRctx5RWvw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428736"/>
            <a:ext cx="2143125" cy="2143125"/>
          </a:xfrm>
          <a:prstGeom prst="rect">
            <a:avLst/>
          </a:prstGeom>
          <a:noFill/>
        </p:spPr>
      </p:pic>
      <p:pic>
        <p:nvPicPr>
          <p:cNvPr id="33" name="Picture 4" descr="https://encrypted-tbn0.gstatic.com/images?q=tbn:ANd9GcSqC-d258UuLd89yQAK55zMSaVdL0YmYjI3V3nAskvl7-aPaDr1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86256"/>
            <a:ext cx="2039062" cy="144338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Was machen Sabine und Sven  </a:t>
            </a:r>
            <a:r>
              <a:rPr lang="en-US" sz="4400" b="1" i="1" dirty="0" err="1" smtClean="0">
                <a:solidFill>
                  <a:schemeClr val="accent2">
                    <a:lumMod val="75000"/>
                  </a:schemeClr>
                </a:solidFill>
              </a:rPr>
              <a:t>nicht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143116"/>
            <a:ext cx="928694" cy="5715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5143504" y="2000240"/>
            <a:ext cx="785818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 flipH="1" flipV="1">
            <a:off x="6643702" y="292893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929058" y="4429132"/>
            <a:ext cx="928694" cy="5715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00430" y="4786322"/>
            <a:ext cx="928694" cy="5715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857752" y="4357694"/>
            <a:ext cx="714380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286380" y="4357694"/>
            <a:ext cx="785818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6786578" y="5214950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157161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Er mal</a:t>
            </a:r>
            <a:r>
              <a:rPr lang="de-D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de-DE" sz="3600" dirty="0" smtClean="0"/>
              <a:t> nicht.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235743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Sie mal</a:t>
            </a:r>
            <a:r>
              <a:rPr lang="en-US" sz="3600" dirty="0" smtClean="0">
                <a:solidFill>
                  <a:schemeClr val="accent1"/>
                </a:solidFill>
              </a:rPr>
              <a:t>t </a:t>
            </a:r>
            <a:r>
              <a:rPr lang="en-US" sz="3600" dirty="0" err="1" smtClean="0"/>
              <a:t>nicht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21481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Wir</a:t>
            </a:r>
            <a:r>
              <a:rPr lang="en-US" sz="3600" dirty="0" smtClean="0"/>
              <a:t> </a:t>
            </a:r>
            <a:r>
              <a:rPr lang="en-US" sz="3600" dirty="0" err="1" smtClean="0"/>
              <a:t>mal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/>
              <a:t>nicht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Si</a:t>
            </a:r>
            <a:r>
              <a:rPr lang="de-DE" sz="3600" dirty="0" smtClean="0"/>
              <a:t>e  m</a:t>
            </a:r>
            <a:r>
              <a:rPr lang="en-US" sz="3600" dirty="0" err="1" smtClean="0"/>
              <a:t>al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/>
              <a:t>nicht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2643182"/>
            <a:ext cx="571504" cy="2143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143636" y="5286388"/>
            <a:ext cx="571504" cy="2143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f1.ds-russia.ru/u_dirs/044/44044/76bbf74402604d8053de5f79c27ac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768" y="3929067"/>
            <a:ext cx="1789055" cy="1714511"/>
          </a:xfrm>
          <a:prstGeom prst="rect">
            <a:avLst/>
          </a:prstGeom>
          <a:noFill/>
        </p:spPr>
      </p:pic>
      <p:pic>
        <p:nvPicPr>
          <p:cNvPr id="1028" name="Picture 4" descr="http://im0-tub-ru.yandex.net/i?id=450781649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64305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vdgb.ru/images/184125_404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6229350" cy="4191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4714884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Malen  die Kinder?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528638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 Kinder malen nicht. </a:t>
            </a:r>
            <a:endParaRPr lang="ru-RU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973.vk.com/u63649469/-14/x_1d90bf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9" y="0"/>
            <a:ext cx="3556165" cy="24288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643182"/>
            <a:ext cx="221457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714620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Wer </a:t>
            </a:r>
            <a:r>
              <a:rPr lang="en-US" sz="3200" dirty="0" err="1" smtClean="0"/>
              <a:t>ist</a:t>
            </a:r>
            <a:r>
              <a:rPr lang="en-US" sz="3200" dirty="0" smtClean="0"/>
              <a:t> das?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03964" y="2786058"/>
            <a:ext cx="431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Das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ein M</a:t>
            </a:r>
            <a:r>
              <a:rPr lang="ru-RU" sz="2800" b="1" dirty="0" err="1" smtClean="0"/>
              <a:t>ä</a:t>
            </a:r>
            <a:r>
              <a:rPr lang="en-US" sz="2800" b="1" dirty="0" err="1" smtClean="0"/>
              <a:t>dchen</a:t>
            </a:r>
            <a:r>
              <a:rPr lang="en-US" sz="2800" b="1" dirty="0" smtClean="0"/>
              <a:t>.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35756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Was mach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dirty="0" smtClean="0"/>
              <a:t> es?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342900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Es lach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85762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Lach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 es?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3143240" y="4143380"/>
            <a:ext cx="1899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Es lach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414338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Es lach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 nicht.</a:t>
            </a:r>
            <a:endParaRPr lang="ru-RU" sz="2400" dirty="0"/>
          </a:p>
        </p:txBody>
      </p:sp>
      <p:pic>
        <p:nvPicPr>
          <p:cNvPr id="1030" name="Picture 6" descr="http://www.edebiyatdefteri.com/resim/resimli_siir/buyuk/5613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8604"/>
            <a:ext cx="3089778" cy="19288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715008" y="5214950"/>
            <a:ext cx="285752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143636" y="5429264"/>
            <a:ext cx="642942" cy="7143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5572140"/>
            <a:ext cx="928694" cy="5715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29454" y="5857892"/>
            <a:ext cx="714380" cy="2857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flipH="1" flipV="1">
            <a:off x="7715273" y="61436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2" grpId="1"/>
      <p:bldP spid="14" grpId="0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Was machen Sabine und Sven  </a:t>
            </a:r>
            <a:r>
              <a:rPr lang="en-US" sz="4400" b="1" i="1" dirty="0" err="1" smtClean="0">
                <a:solidFill>
                  <a:schemeClr val="accent2">
                    <a:lumMod val="75000"/>
                  </a:schemeClr>
                </a:solidFill>
              </a:rPr>
              <a:t>gern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2214554"/>
            <a:ext cx="928694" cy="5715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5143504" y="2000240"/>
            <a:ext cx="785818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 flipH="1" flipV="1">
            <a:off x="6643702" y="292893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85786" y="4357694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Wir mal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Sie mal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71934" y="4572008"/>
            <a:ext cx="928694" cy="5715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00430" y="4786322"/>
            <a:ext cx="928694" cy="5715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5000628" y="4357694"/>
            <a:ext cx="714380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429256" y="4357694"/>
            <a:ext cx="785818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6597983" y="5214950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https://encrypted-tbn2.gstatic.com/images?q=tbn:ANd9GcT9YtnPKaEyz-hGiZqgGMngMjfpAVcVkhsn98hoNF3rRctx5RWvw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428736"/>
            <a:ext cx="2143125" cy="2143125"/>
          </a:xfrm>
          <a:prstGeom prst="rect">
            <a:avLst/>
          </a:prstGeom>
          <a:noFill/>
        </p:spPr>
      </p:pic>
      <p:pic>
        <p:nvPicPr>
          <p:cNvPr id="4100" name="Picture 4" descr="https://encrypted-tbn0.gstatic.com/images?q=tbn:ANd9GcSqC-d258UuLd89yQAK55zMSaVdL0YmYjI3V3nAskvl7-aPaDr1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429132"/>
            <a:ext cx="1824748" cy="1291676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>
            <a:off x="714348" y="4071942"/>
            <a:ext cx="2786082" cy="200026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157161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Er mal</a:t>
            </a:r>
            <a:r>
              <a:rPr lang="de-D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de-DE" sz="3600" dirty="0" smtClean="0"/>
              <a:t> gern.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228599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Sie mal</a:t>
            </a:r>
            <a:r>
              <a:rPr lang="en-US" sz="3600" dirty="0" smtClean="0">
                <a:solidFill>
                  <a:schemeClr val="accent1"/>
                </a:solidFill>
              </a:rPr>
              <a:t>t </a:t>
            </a:r>
            <a:r>
              <a:rPr lang="en-US" sz="3600" dirty="0" err="1" smtClean="0"/>
              <a:t>gern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21481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Wir</a:t>
            </a:r>
            <a:r>
              <a:rPr lang="en-US" sz="3600" dirty="0" smtClean="0"/>
              <a:t> </a:t>
            </a:r>
            <a:r>
              <a:rPr lang="en-US" sz="3600" dirty="0" err="1" smtClean="0"/>
              <a:t>mal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/>
              <a:t>gern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Sie </a:t>
            </a:r>
            <a:r>
              <a:rPr lang="en-US" sz="3600" dirty="0" err="1" smtClean="0"/>
              <a:t>mal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/>
              <a:t>gern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Ромб 25"/>
          <p:cNvSpPr/>
          <p:nvPr/>
        </p:nvSpPr>
        <p:spPr>
          <a:xfrm>
            <a:off x="6215074" y="1928802"/>
            <a:ext cx="357190" cy="10001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омб 28"/>
          <p:cNvSpPr/>
          <p:nvPr/>
        </p:nvSpPr>
        <p:spPr>
          <a:xfrm>
            <a:off x="6286512" y="4357694"/>
            <a:ext cx="357190" cy="10001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eoliumvellus.com/wp-content/uploads/2012/11/Inge-Look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357718" cy="4753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machen die </a:t>
            </a:r>
            <a:r>
              <a:rPr lang="en-US" dirty="0" err="1" smtClean="0"/>
              <a:t>Omas</a:t>
            </a:r>
            <a:r>
              <a:rPr lang="en-US" dirty="0" smtClean="0"/>
              <a:t> gern?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164305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  </a:t>
            </a:r>
            <a:r>
              <a:rPr lang="en-US" sz="3600" dirty="0" err="1" smtClean="0"/>
              <a:t>Omas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00794" y="2428868"/>
            <a:ext cx="221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 Frauen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342900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gern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250030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gern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457200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tanzen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400050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lachen</a:t>
            </a:r>
            <a:endParaRPr lang="ru-RU" sz="3600" dirty="0"/>
          </a:p>
        </p:txBody>
      </p:sp>
      <p:sp>
        <p:nvSpPr>
          <p:cNvPr id="12" name="Овал 11"/>
          <p:cNvSpPr/>
          <p:nvPr/>
        </p:nvSpPr>
        <p:spPr>
          <a:xfrm flipH="1" flipV="1">
            <a:off x="8001022" y="42605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572528" y="3429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59045 0.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9 0.01736 L -0.25903 0.1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2361 0.27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9 0.03866 L -0.25087 0.3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6 L -0.66927 0.50394 " pathEditMode="relative" ptsTypes="AA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3774 L -0.33663 0.279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482 L -0.01076 0.497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85 0.06435 C -0.11233 0.07453 -0.11267 0.08472 -0.11128 0.09467 C -0.11111 0.0956 -0.10555 0.10231 -0.10521 0.10277 C -0.10104 0.10949 -0.09566 0.11389 -0.09167 0.12106 C -0.07951 0.14236 -0.09757 0.11713 -0.08403 0.13518 C -0.0816 0.14444 -0.08038 0.15416 -0.07795 0.16342 C -0.08333 0.19421 -0.07812 0.19699 -0.09462 0.20578 C -0.13941 0.19166 -0.11354 0.19977 -0.13559 0.18958 C -0.13941 0.19143 -0.14288 0.19259 -0.14618 0.19583 C -0.15608 0.20532 -0.14549 0.19953 -0.15521 0.20393 C -0.1618 0.21227 -0.16267 0.2206 -0.16441 0.23217 C -0.16233 0.24815 -0.1592 0.26319 -0.15521 0.27847 C -0.15347 0.28541 -0.15312 0.28958 -0.14913 0.29467 C -0.14792 0.29953 -0.14514 0.3037 -0.14462 0.30879 C -0.14323 0.32361 -0.15573 0.31805 -0.16285 0.31898 C -0.16684 0.31967 -0.17101 0.32037 -0.175 0.32106 C -0.19635 0.31574 -0.1941 0.32083 -0.18559 0.30879 C -0.18021 0.31435 -0.17708 0.31759 -0.17344 0.325 C -0.16944 0.3243 -0.16528 0.3243 -0.16128 0.32291 C -0.15642 0.32106 -0.15399 0.31319 -0.15069 0.30879 C -0.14948 0.3044 -0.14878 0.29861 -0.14462 0.29676 C -0.14305 0.29606 -0.14149 0.29791 -0.1401 0.29884 C -0.13854 0.3 -0.1342 0.30115 -0.13559 0.30277 C -0.13715 0.30463 -0.13976 0.30162 -0.14167 0.30069 C -0.16285 0.28935 -0.14236 0.29815 -0.15521 0.29282 C -0.15833 0.28657 -0.16198 0.28379 -0.1658 0.27847 C -0.16927 0.27916 -0.17326 0.27847 -0.17639 0.28055 C -0.17986 0.28287 -0.17639 0.29514 -0.17639 0.29884 " pathEditMode="relative" rAng="0" ptsTypes="fffffffffffffffffffffffffff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machen die Kinder gern?</a:t>
            </a:r>
            <a:endParaRPr lang="ru-RU" dirty="0"/>
          </a:p>
        </p:txBody>
      </p:sp>
      <p:pic>
        <p:nvPicPr>
          <p:cNvPr id="3" name="Picture 4" descr="http://www.journal-vitamin.ru/sites/default/files/detskifitn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3500462" cy="26222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371475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 Kinder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221455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gern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000892" y="314324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tanzen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50017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turnen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224466" y="315277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gern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929454" y="235743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Wir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7858148" y="3929066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58082" y="392906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17 0.08402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574 L -0.40677 0.16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371 L 0.00399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1505 L -0.08802 0.095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0.0463 L -0.74566 0.487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4 0.03472 L -0.38091 0.6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0416 L -0.21579 0.4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0.0375 L -0.42483 0.27893 " pathEditMode="relative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macht ein Kind gern?</a:t>
            </a:r>
            <a:endParaRPr lang="ru-RU" dirty="0"/>
          </a:p>
        </p:txBody>
      </p:sp>
      <p:pic>
        <p:nvPicPr>
          <p:cNvPr id="4" name="Picture 2" descr="http://susanin.udm.ru/upload/iblock/f5d/f5d5a2e7f752ebca263637d248171a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311266" cy="27956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221455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Ein Kind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157161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malt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157161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gern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600076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Ich</a:t>
            </a:r>
            <a:r>
              <a:rPr lang="en-US" sz="3600" dirty="0" smtClean="0"/>
              <a:t> male gern.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072182"/>
            <a:ext cx="2857520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715272" y="2500306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0.03565 L -0.58489 0.3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0.0243 L -0.32986 0.43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4 0.00324 L -0.35625 0.4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0.03588 L -0.3776 0.361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5" y="285726"/>
          <a:ext cx="8358246" cy="60152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67000"/>
                    </a:srgbClr>
                  </a:outerShdw>
                </a:effectLst>
                <a:tableStyleId>{5C22544A-7EE6-4342-B048-85BDC9FD1C3A}</a:tableStyleId>
              </a:tblPr>
              <a:tblGrid>
                <a:gridCol w="2786082"/>
                <a:gridCol w="2357455"/>
                <a:gridCol w="3214709"/>
              </a:tblGrid>
              <a:tr h="1071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73299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mach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делать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mach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299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spiel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играть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spiel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299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sing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петь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sing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299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turn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заниматься</a:t>
                      </a:r>
                      <a:r>
                        <a:rPr lang="ru-RU" sz="2400" baseline="0" dirty="0" smtClean="0"/>
                        <a:t>  спортом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turn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299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geh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идти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geh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sz="3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299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faulenz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лентяйничать</a:t>
                      </a:r>
                      <a:endParaRPr lang="ru-RU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faulenz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Равнобедренный треугольник 13"/>
          <p:cNvSpPr/>
          <p:nvPr/>
        </p:nvSpPr>
        <p:spPr>
          <a:xfrm>
            <a:off x="1000100" y="357166"/>
            <a:ext cx="928694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428728" y="357166"/>
            <a:ext cx="928694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en</a:t>
            </a:r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786578" y="428604"/>
            <a:ext cx="785818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1571612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1500174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2214554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43570" y="2214554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3000372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43570" y="2928934"/>
            <a:ext cx="207170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86116" y="3714752"/>
            <a:ext cx="214314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4572008"/>
            <a:ext cx="1714512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43570" y="3714752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4500570"/>
            <a:ext cx="1928826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86116" y="5715016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5643578"/>
            <a:ext cx="207170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384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56442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arbeit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работать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arbeit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et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56442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mal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рисовать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mal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56442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lach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смеяться</a:t>
                      </a:r>
                      <a:endParaRPr lang="ru-RU" sz="2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lach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</a:tr>
              <a:tr h="1237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schreib</a:t>
                      </a:r>
                      <a:r>
                        <a:rPr lang="en-US" sz="36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endParaRPr lang="ru-RU" sz="3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писать</a:t>
                      </a:r>
                      <a:r>
                        <a:rPr lang="ru-RU" sz="3600" baseline="0" dirty="0" smtClean="0"/>
                        <a:t> 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schreib</a:t>
                      </a:r>
                      <a:r>
                        <a:rPr lang="de-DE" sz="3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</a:tr>
              <a:tr h="856442">
                <a:tc>
                  <a:txBody>
                    <a:bodyPr/>
                    <a:lstStyle/>
                    <a:p>
                      <a:r>
                        <a:rPr lang="de-DE" sz="3600" dirty="0" smtClean="0"/>
                        <a:t>rechn</a:t>
                      </a:r>
                      <a:r>
                        <a:rPr lang="de-DE" sz="3600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решать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rechn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et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</a:tr>
              <a:tr h="856442">
                <a:tc>
                  <a:txBody>
                    <a:bodyPr/>
                    <a:lstStyle/>
                    <a:p>
                      <a:r>
                        <a:rPr lang="de-DE" sz="3600" dirty="0" smtClean="0"/>
                        <a:t>spring</a:t>
                      </a:r>
                      <a:r>
                        <a:rPr lang="de-DE" sz="3600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прыгать</a:t>
                      </a:r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spring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>
            <a:off x="928662" y="428604"/>
            <a:ext cx="785818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28728" y="428604"/>
            <a:ext cx="785818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786578" y="428604"/>
            <a:ext cx="785818" cy="9286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428736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1428736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2357430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2357430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4000504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3143248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3214686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4071942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5286388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5286388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6072206"/>
            <a:ext cx="192882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6143644"/>
            <a:ext cx="207170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LIED  ER schreibt (0-47) [+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857620" y="214290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764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7461" y="3900033"/>
            <a:ext cx="4786346" cy="2428892"/>
          </a:xfrm>
        </p:spPr>
        <p:txBody>
          <a:bodyPr>
            <a:noAutofit/>
          </a:bodyPr>
          <a:lstStyle/>
          <a:p>
            <a:endParaRPr lang="de-DE" sz="4000" i="1" dirty="0" smtClean="0">
              <a:solidFill>
                <a:srgbClr val="FF0000"/>
              </a:solidFill>
            </a:endParaRPr>
          </a:p>
          <a:p>
            <a:endParaRPr lang="de-DE" sz="4000" i="1" dirty="0" smtClean="0">
              <a:solidFill>
                <a:srgbClr val="FF0000"/>
              </a:solidFill>
            </a:endParaRPr>
          </a:p>
          <a:p>
            <a:endParaRPr lang="de-DE" sz="4000" i="1" dirty="0" smtClean="0">
              <a:solidFill>
                <a:srgbClr val="FF0000"/>
              </a:solidFill>
            </a:endParaRPr>
          </a:p>
          <a:p>
            <a:endParaRPr lang="de-DE" sz="4000" i="1" dirty="0" smtClean="0">
              <a:solidFill>
                <a:srgbClr val="FF0000"/>
              </a:solidFill>
            </a:endParaRPr>
          </a:p>
          <a:p>
            <a:r>
              <a:rPr lang="de-DE" sz="4000" i="1" dirty="0" smtClean="0">
                <a:solidFill>
                  <a:srgbClr val="FF0000"/>
                </a:solidFill>
              </a:rPr>
              <a:t>A, e, i, o, u  –  Wie alt bist du?</a:t>
            </a:r>
            <a:r>
              <a:rPr lang="de-DE" sz="2800" i="1" dirty="0" smtClean="0">
                <a:solidFill>
                  <a:schemeClr val="tx1"/>
                </a:solidFill>
              </a:rPr>
              <a:t/>
            </a:r>
            <a:br>
              <a:rPr lang="de-DE" sz="2800" i="1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rgbClr val="00B050"/>
                </a:solidFill>
              </a:rPr>
              <a:t>A, e, i, o, u – Wo bist du?</a:t>
            </a: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rgbClr val="002060"/>
                </a:solidFill>
              </a:rPr>
              <a:t>1, 2, 3 – Du bist frei.</a:t>
            </a: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1, 2, 3, 4 – Alle, alle turnen wir.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85723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Wer</a:t>
            </a:r>
            <a:r>
              <a:rPr lang="en-US" sz="3200" dirty="0" smtClean="0"/>
              <a:t> </a:t>
            </a:r>
            <a:r>
              <a:rPr lang="en-US" sz="3200" dirty="0" err="1" smtClean="0"/>
              <a:t>ist</a:t>
            </a:r>
            <a:r>
              <a:rPr lang="en-US" sz="3200" dirty="0" smtClean="0"/>
              <a:t> das?</a:t>
            </a:r>
            <a:endParaRPr lang="ru-RU" sz="3200" dirty="0"/>
          </a:p>
        </p:txBody>
      </p:sp>
      <p:pic>
        <p:nvPicPr>
          <p:cNvPr id="8" name="Lulu  (21-24) [+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29124" y="642918"/>
            <a:ext cx="3592913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321468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/>
                </a:solidFill>
              </a:rPr>
              <a:t>Mundgymnastik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86322"/>
            <a:ext cx="4500594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929066"/>
            <a:ext cx="4429156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5429264"/>
            <a:ext cx="414340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5857892"/>
            <a:ext cx="45720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596" y="40719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Sprecht mir nach!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857232"/>
            <a:ext cx="2643206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 animBg="1"/>
      <p:bldP spid="10" grpId="0" animBg="1"/>
      <p:bldP spid="11" grpId="1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5984" y="21429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Hausaufgabe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1428736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Arbeitsbuch</a:t>
            </a:r>
            <a:r>
              <a:rPr lang="en-US" dirty="0" smtClean="0"/>
              <a:t>,  S. 29-30 Ű . 2</a:t>
            </a:r>
            <a:endParaRPr lang="ru-RU" dirty="0"/>
          </a:p>
        </p:txBody>
      </p:sp>
      <p:pic>
        <p:nvPicPr>
          <p:cNvPr id="1026" name="Picture 2" descr="http://o5bred.narod2.ru/skazki_s_kartinkami_dlya_detei/v_strane_neviuchennih_urokov/v_strane_neviuchennih_urokov_2/V_strane_nevyuchennyh_urokov__tfile.ru__011_0001.jpg?rand=180689765667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08372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357166"/>
            <a:ext cx="5834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Wie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ist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eure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Laune?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928802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Meine</a:t>
            </a:r>
            <a:r>
              <a:rPr lang="en-US" sz="3600" dirty="0" smtClean="0"/>
              <a:t> Laune </a:t>
            </a:r>
            <a:r>
              <a:rPr lang="en-US" sz="3600" dirty="0" err="1" smtClean="0"/>
              <a:t>ist</a:t>
            </a:r>
            <a:r>
              <a:rPr lang="en-US" sz="3600" dirty="0" smtClean="0"/>
              <a:t>    …  .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61555" y="2967335"/>
            <a:ext cx="1035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rot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428868"/>
            <a:ext cx="1593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blau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2643182"/>
            <a:ext cx="1552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wie</a:t>
            </a:r>
            <a:r>
              <a:rPr lang="el-G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4000504"/>
            <a:ext cx="2489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schwarz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714884"/>
            <a:ext cx="1458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grau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4786322"/>
            <a:ext cx="150393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grün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5643578"/>
            <a:ext cx="1905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braun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643314"/>
            <a:ext cx="147245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gelb</a:t>
            </a:r>
            <a:endParaRPr lang="ru-RU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857365"/>
            <a:ext cx="62824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Die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Stunde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ist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aus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Auf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Wiedersehen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!</a:t>
            </a:r>
            <a:endParaRPr lang="en-US" sz="5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85728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Wir wiederholen  die Reime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Ich</a:t>
            </a:r>
            <a:r>
              <a:rPr lang="en-US" sz="3600" dirty="0" smtClean="0"/>
              <a:t> bin Peter</a:t>
            </a:r>
          </a:p>
          <a:p>
            <a:r>
              <a:rPr lang="en-US" sz="3600" dirty="0" smtClean="0"/>
              <a:t>Du </a:t>
            </a:r>
            <a:r>
              <a:rPr lang="en-US" sz="3600" dirty="0" err="1" smtClean="0"/>
              <a:t>bist</a:t>
            </a:r>
            <a:r>
              <a:rPr lang="en-US" sz="3600" dirty="0" smtClean="0"/>
              <a:t> Paul</a:t>
            </a:r>
          </a:p>
          <a:p>
            <a:r>
              <a:rPr lang="en-US" sz="3600" dirty="0" err="1" smtClean="0"/>
              <a:t>Ich</a:t>
            </a:r>
            <a:r>
              <a:rPr lang="en-US" sz="3600" dirty="0" smtClean="0"/>
              <a:t> bin </a:t>
            </a:r>
            <a:r>
              <a:rPr lang="en-US" sz="3600" dirty="0" err="1" smtClean="0"/>
              <a:t>flei</a:t>
            </a:r>
            <a:r>
              <a:rPr lang="el-GR" sz="3600" dirty="0" smtClean="0"/>
              <a:t>β</a:t>
            </a:r>
            <a:r>
              <a:rPr lang="en-US" sz="3600" dirty="0" err="1" smtClean="0"/>
              <a:t>ig</a:t>
            </a:r>
            <a:endParaRPr lang="en-US" sz="3600" dirty="0" smtClean="0"/>
          </a:p>
          <a:p>
            <a:r>
              <a:rPr lang="en-US" sz="3600" dirty="0" smtClean="0"/>
              <a:t>Du  </a:t>
            </a:r>
            <a:r>
              <a:rPr lang="en-US" sz="3600" dirty="0" err="1" smtClean="0"/>
              <a:t>bist</a:t>
            </a:r>
            <a:r>
              <a:rPr lang="en-US" sz="3600" dirty="0" smtClean="0"/>
              <a:t> </a:t>
            </a:r>
            <a:r>
              <a:rPr lang="en-US" sz="3600" dirty="0" err="1" smtClean="0"/>
              <a:t>faul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14554"/>
            <a:ext cx="3286148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86182" y="2000240"/>
            <a:ext cx="47863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Ich</a:t>
            </a:r>
            <a:r>
              <a:rPr lang="en-US" sz="2800" dirty="0" smtClean="0"/>
              <a:t> bin </a:t>
            </a:r>
            <a:r>
              <a:rPr lang="en-US" sz="2800" dirty="0" err="1" smtClean="0"/>
              <a:t>gro</a:t>
            </a:r>
            <a:r>
              <a:rPr lang="el-GR" sz="2800" dirty="0" smtClean="0"/>
              <a:t>β</a:t>
            </a:r>
            <a:r>
              <a:rPr lang="en-US" sz="2800" dirty="0" smtClean="0"/>
              <a:t>       </a:t>
            </a:r>
            <a:r>
              <a:rPr lang="en-US" sz="2800" dirty="0" err="1" smtClean="0"/>
              <a:t>Wir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 </a:t>
            </a:r>
            <a:r>
              <a:rPr lang="en-US" sz="2800" dirty="0" err="1" smtClean="0"/>
              <a:t>lustig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Du </a:t>
            </a:r>
            <a:r>
              <a:rPr lang="en-US" sz="2800" dirty="0" err="1" smtClean="0"/>
              <a:t>bist</a:t>
            </a:r>
            <a:r>
              <a:rPr lang="en-US" sz="2800" dirty="0" smtClean="0"/>
              <a:t> </a:t>
            </a:r>
            <a:r>
              <a:rPr lang="en-US" sz="2800" dirty="0" err="1" smtClean="0"/>
              <a:t>klein</a:t>
            </a:r>
            <a:r>
              <a:rPr lang="en-US" sz="2800" dirty="0" smtClean="0"/>
              <a:t>       </a:t>
            </a:r>
            <a:r>
              <a:rPr lang="en-US" sz="2800" dirty="0" err="1" smtClean="0"/>
              <a:t>Ihr</a:t>
            </a:r>
            <a:r>
              <a:rPr lang="en-US" sz="2800" dirty="0" smtClean="0"/>
              <a:t> </a:t>
            </a:r>
            <a:r>
              <a:rPr lang="en-US" sz="2800" dirty="0" err="1" smtClean="0"/>
              <a:t>seid</a:t>
            </a:r>
            <a:r>
              <a:rPr lang="en-US" sz="2800" dirty="0" smtClean="0"/>
              <a:t> </a:t>
            </a:r>
            <a:r>
              <a:rPr lang="en-US" sz="2800" dirty="0" err="1" smtClean="0"/>
              <a:t>nett</a:t>
            </a:r>
            <a:endParaRPr lang="en-US" sz="2800" dirty="0" smtClean="0"/>
          </a:p>
          <a:p>
            <a:r>
              <a:rPr lang="en-US" sz="2800" dirty="0" smtClean="0"/>
              <a:t>Sie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schön</a:t>
            </a:r>
            <a:r>
              <a:rPr lang="en-US" sz="2800" dirty="0" smtClean="0"/>
              <a:t>       </a:t>
            </a:r>
            <a:r>
              <a:rPr lang="en-US" sz="2800" dirty="0" err="1" smtClean="0"/>
              <a:t>Alle</a:t>
            </a:r>
            <a:r>
              <a:rPr lang="en-US" sz="2800" dirty="0" smtClean="0"/>
              <a:t> </a:t>
            </a:r>
            <a:r>
              <a:rPr lang="en-US" sz="2800" dirty="0" err="1" smtClean="0"/>
              <a:t>mögen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Es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fein</a:t>
            </a:r>
            <a:r>
              <a:rPr lang="en-US" sz="2800" dirty="0" smtClean="0"/>
              <a:t>!            Internet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2071678"/>
            <a:ext cx="257176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2428868"/>
            <a:ext cx="2071702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Ich bin gross( 24-) [+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857884" y="1357298"/>
            <a:ext cx="571504" cy="571504"/>
          </a:xfrm>
          <a:prstGeom prst="rect">
            <a:avLst/>
          </a:prstGeom>
        </p:spPr>
      </p:pic>
      <p:pic>
        <p:nvPicPr>
          <p:cNvPr id="13" name="ich bin peter(17-24) [+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071802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3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298" y="428604"/>
            <a:ext cx="60722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Ich hei</a:t>
            </a:r>
            <a:r>
              <a:rPr lang="el-G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John</a:t>
            </a:r>
            <a:b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 bin der Sohn.</a:t>
            </a:r>
            <a:b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Mein Vater hei</a:t>
            </a:r>
            <a:r>
              <a:rPr lang="el-G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Hans.</a:t>
            </a:r>
            <a:b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Mein Opa hei</a:t>
            </a:r>
            <a:r>
              <a:rPr lang="el-G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Franz.</a:t>
            </a:r>
            <a:b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Meine Mutter hei</a:t>
            </a:r>
            <a:r>
              <a:rPr lang="el-G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Renate.</a:t>
            </a:r>
            <a:b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Meine Oma hei</a:t>
            </a:r>
            <a:r>
              <a:rPr lang="el-G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Agathe.</a:t>
            </a:r>
            <a:b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Meine Schwester hei</a:t>
            </a:r>
            <a:r>
              <a:rPr lang="el-G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Annett</a:t>
            </a:r>
            <a:b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Meine Tante hei</a:t>
            </a:r>
            <a:r>
              <a:rPr lang="el-G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</a:t>
            </a:r>
            <a:r>
              <a:rPr lang="de-DE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Ivett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Mein Bruder hei</a:t>
            </a:r>
            <a:r>
              <a:rPr lang="el-G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Fred.</a:t>
            </a:r>
            <a:b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Mein Onkel hei</a:t>
            </a:r>
            <a:r>
              <a:rPr lang="el-G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</a:t>
            </a:r>
            <a:r>
              <a:rPr lang="de-DE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Tedd</a:t>
            </a:r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ch heisse john (18-) [+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662750" y="447652"/>
            <a:ext cx="1695464" cy="16954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785794"/>
            <a:ext cx="7129458" cy="1571636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Die </a:t>
            </a:r>
            <a:r>
              <a:rPr lang="en-US" sz="8800" dirty="0" err="1" smtClean="0">
                <a:solidFill>
                  <a:srgbClr val="FF0000"/>
                </a:solidFill>
              </a:rPr>
              <a:t>Familie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71462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3214686"/>
            <a:ext cx="4437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Wiederholung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0"/>
            <a:ext cx="60722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0"/>
            <a:ext cx="61436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Wessen </a:t>
            </a:r>
            <a:r>
              <a:rPr lang="de-DE" sz="3200" b="1" dirty="0" err="1" smtClean="0"/>
              <a:t>Famil</a:t>
            </a:r>
            <a:r>
              <a:rPr lang="en-US" sz="3200" b="1" dirty="0" err="1" smtClean="0"/>
              <a:t>ienfotos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sind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hier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4286256"/>
            <a:ext cx="542928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Sabines </a:t>
            </a:r>
            <a:r>
              <a:rPr lang="en-US" sz="2000" b="1" dirty="0" err="1" smtClean="0"/>
              <a:t>Bruder</a:t>
            </a:r>
            <a:r>
              <a:rPr lang="en-US" sz="2000" dirty="0" smtClean="0"/>
              <a:t> </a:t>
            </a:r>
            <a:r>
              <a:rPr lang="en-US" sz="2000" dirty="0" err="1" smtClean="0"/>
              <a:t>hei</a:t>
            </a:r>
            <a:r>
              <a:rPr lang="el-GR" sz="2000" dirty="0" smtClean="0"/>
              <a:t>β</a:t>
            </a:r>
            <a:r>
              <a:rPr lang="en-US" sz="2000" dirty="0" smtClean="0"/>
              <a:t>t Michael. Er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zwö</a:t>
            </a:r>
            <a:r>
              <a:rPr lang="de-DE" sz="2000" dirty="0" err="1" smtClean="0"/>
              <a:t>lf</a:t>
            </a:r>
            <a:r>
              <a:rPr lang="de-DE" sz="2000" dirty="0" smtClean="0"/>
              <a:t> Jahre alt. </a:t>
            </a:r>
            <a:r>
              <a:rPr lang="en-US" sz="2000" dirty="0" smtClean="0"/>
              <a:t>Sabines </a:t>
            </a:r>
            <a:r>
              <a:rPr lang="en-US" sz="2000" b="1" dirty="0" err="1" smtClean="0"/>
              <a:t>Schwester</a:t>
            </a:r>
            <a:r>
              <a:rPr lang="en-US" sz="2000" dirty="0" smtClean="0"/>
              <a:t>  </a:t>
            </a:r>
            <a:r>
              <a:rPr lang="en-US" sz="2000" dirty="0" err="1" smtClean="0"/>
              <a:t>hei</a:t>
            </a:r>
            <a:r>
              <a:rPr lang="el-GR" sz="2000" dirty="0" smtClean="0"/>
              <a:t>β</a:t>
            </a:r>
            <a:r>
              <a:rPr lang="en-US" sz="2000" dirty="0" smtClean="0"/>
              <a:t>t </a:t>
            </a:r>
            <a:r>
              <a:rPr lang="en-US" sz="2000" dirty="0" err="1" smtClean="0"/>
              <a:t>Marlies</a:t>
            </a:r>
            <a:r>
              <a:rPr lang="en-US" sz="2000" dirty="0" smtClean="0"/>
              <a:t>. Sie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zehn</a:t>
            </a:r>
            <a:r>
              <a:rPr lang="en-US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2071678"/>
            <a:ext cx="557216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Hier</a:t>
            </a:r>
            <a:r>
              <a:rPr lang="en-US" sz="2000" dirty="0" smtClean="0"/>
              <a:t> 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Mann. </a:t>
            </a:r>
            <a:r>
              <a:rPr lang="en-US" sz="2000" dirty="0" err="1" smtClean="0"/>
              <a:t>Der</a:t>
            </a:r>
            <a:r>
              <a:rPr lang="en-US" sz="2000" dirty="0" smtClean="0"/>
              <a:t> Mann </a:t>
            </a:r>
            <a:r>
              <a:rPr lang="en-US" sz="2000" dirty="0" err="1" smtClean="0"/>
              <a:t>ist</a:t>
            </a:r>
            <a:r>
              <a:rPr lang="en-US" sz="2000" dirty="0" smtClean="0"/>
              <a:t> Sabines </a:t>
            </a:r>
            <a:r>
              <a:rPr lang="en-US" sz="2000" b="1" dirty="0" err="1" smtClean="0"/>
              <a:t>Vater</a:t>
            </a:r>
            <a:r>
              <a:rPr lang="en-US" sz="2000" dirty="0" smtClean="0"/>
              <a:t>.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hei</a:t>
            </a:r>
            <a:r>
              <a:rPr lang="el-GR" sz="2000" dirty="0" smtClean="0"/>
              <a:t>β</a:t>
            </a:r>
            <a:r>
              <a:rPr lang="en-US" sz="2000" dirty="0" smtClean="0"/>
              <a:t>t Lars </a:t>
            </a:r>
            <a:r>
              <a:rPr lang="en-US" sz="2000" dirty="0" err="1" smtClean="0"/>
              <a:t>Müller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Das </a:t>
            </a:r>
            <a:r>
              <a:rPr lang="en-US" sz="2000" dirty="0" err="1" smtClean="0"/>
              <a:t>hier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eine</a:t>
            </a:r>
            <a:r>
              <a:rPr lang="en-US" sz="2000" dirty="0" smtClean="0"/>
              <a:t> Frau. Die Frau </a:t>
            </a:r>
            <a:r>
              <a:rPr lang="en-US" sz="2000" dirty="0" err="1" smtClean="0"/>
              <a:t>ist</a:t>
            </a:r>
            <a:r>
              <a:rPr lang="en-US" sz="2000" dirty="0" smtClean="0"/>
              <a:t> Sabines </a:t>
            </a:r>
            <a:r>
              <a:rPr lang="en-US" sz="2000" b="1" dirty="0" smtClean="0"/>
              <a:t>Mutter</a:t>
            </a:r>
            <a:r>
              <a:rPr lang="en-US" sz="2000" dirty="0" smtClean="0"/>
              <a:t>. Sie </a:t>
            </a:r>
            <a:r>
              <a:rPr lang="en-US" sz="2000" dirty="0" err="1" smtClean="0"/>
              <a:t>hei</a:t>
            </a:r>
            <a:r>
              <a:rPr lang="el-GR" sz="2000" dirty="0" smtClean="0"/>
              <a:t>β</a:t>
            </a:r>
            <a:r>
              <a:rPr lang="en-US" sz="2000" dirty="0" smtClean="0"/>
              <a:t>t Karin </a:t>
            </a:r>
            <a:r>
              <a:rPr lang="en-US" sz="2000" dirty="0" err="1" smtClean="0"/>
              <a:t>Müller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Und das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Kind.  Das Kind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drei</a:t>
            </a:r>
            <a:r>
              <a:rPr lang="en-US" sz="2000" dirty="0" smtClean="0"/>
              <a:t> </a:t>
            </a:r>
            <a:r>
              <a:rPr lang="en-US" sz="2000" dirty="0" err="1" smtClean="0"/>
              <a:t>Jahre</a:t>
            </a:r>
            <a:r>
              <a:rPr lang="en-US" sz="2000" dirty="0" smtClean="0"/>
              <a:t> alt .  Es </a:t>
            </a:r>
            <a:r>
              <a:rPr lang="en-US" sz="2000" dirty="0" err="1" smtClean="0"/>
              <a:t>hei</a:t>
            </a:r>
            <a:r>
              <a:rPr lang="el-GR" sz="2000" dirty="0" smtClean="0"/>
              <a:t>β</a:t>
            </a:r>
            <a:r>
              <a:rPr lang="en-US" sz="2000" dirty="0" smtClean="0"/>
              <a:t>t </a:t>
            </a:r>
            <a:r>
              <a:rPr lang="en-US" sz="2000" dirty="0" err="1" smtClean="0"/>
              <a:t>Uli</a:t>
            </a:r>
            <a:r>
              <a:rPr lang="en-US" sz="2000" dirty="0" smtClean="0"/>
              <a:t>. </a:t>
            </a:r>
            <a:r>
              <a:rPr lang="en-US" sz="2000" dirty="0" err="1" smtClean="0"/>
              <a:t>Uli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Sabines </a:t>
            </a:r>
            <a:r>
              <a:rPr lang="en-US" sz="2000" b="1" dirty="0" err="1" smtClean="0"/>
              <a:t>Bruderchen</a:t>
            </a:r>
            <a:r>
              <a:rPr lang="en-US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14942" y="500043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Schlagt</a:t>
            </a:r>
            <a:r>
              <a:rPr lang="en-US" dirty="0" smtClean="0"/>
              <a:t>  die </a:t>
            </a:r>
            <a:r>
              <a:rPr lang="en-US" dirty="0" err="1" smtClean="0"/>
              <a:t>Lehrbücher</a:t>
            </a:r>
            <a:r>
              <a:rPr lang="en-US" dirty="0" smtClean="0"/>
              <a:t> auf! </a:t>
            </a:r>
            <a:r>
              <a:rPr lang="en-US" dirty="0" err="1" smtClean="0"/>
              <a:t>Seite</a:t>
            </a:r>
            <a:r>
              <a:rPr lang="en-US" dirty="0" smtClean="0"/>
              <a:t> 52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857884" y="1785926"/>
            <a:ext cx="328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Sabines </a:t>
            </a:r>
            <a:r>
              <a:rPr lang="en-US" sz="2400" i="1" dirty="0" err="1" smtClean="0">
                <a:solidFill>
                  <a:schemeClr val="tx2"/>
                </a:solidFill>
              </a:rPr>
              <a:t>Familie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ist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gro</a:t>
            </a:r>
            <a:r>
              <a:rPr lang="el-GR" sz="2400" i="1" dirty="0" smtClean="0">
                <a:solidFill>
                  <a:schemeClr val="tx2"/>
                </a:solidFill>
              </a:rPr>
              <a:t>β</a:t>
            </a:r>
            <a:r>
              <a:rPr lang="en-US" sz="2400" i="1" dirty="0" smtClean="0">
                <a:solidFill>
                  <a:schemeClr val="tx2"/>
                </a:solidFill>
              </a:rPr>
              <a:t>.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257174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Ihr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Vater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hei</a:t>
            </a:r>
            <a:r>
              <a:rPr lang="el-GR" sz="2400" dirty="0" smtClean="0">
                <a:solidFill>
                  <a:schemeClr val="tx2"/>
                </a:solidFill>
              </a:rPr>
              <a:t>β</a:t>
            </a:r>
            <a:r>
              <a:rPr lang="en-US" sz="2400" dirty="0" smtClean="0">
                <a:solidFill>
                  <a:schemeClr val="tx2"/>
                </a:solidFill>
              </a:rPr>
              <a:t>t  Lars </a:t>
            </a:r>
            <a:r>
              <a:rPr lang="en-US" sz="2400" dirty="0" err="1" smtClean="0">
                <a:solidFill>
                  <a:schemeClr val="tx2"/>
                </a:solidFill>
              </a:rPr>
              <a:t>Müller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2198" y="392906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In </a:t>
            </a:r>
            <a:r>
              <a:rPr lang="en-US" sz="2400" i="1" dirty="0" err="1" smtClean="0">
                <a:solidFill>
                  <a:schemeClr val="tx2"/>
                </a:solidFill>
              </a:rPr>
              <a:t>der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Familie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sind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drei</a:t>
            </a:r>
            <a:r>
              <a:rPr lang="en-US" sz="2400" i="1" dirty="0" smtClean="0">
                <a:solidFill>
                  <a:schemeClr val="tx2"/>
                </a:solidFill>
              </a:rPr>
              <a:t> Kinder.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5962" y="5214950"/>
            <a:ext cx="336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tx2"/>
                </a:solidFill>
              </a:rPr>
              <a:t>Ihre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Geschwister</a:t>
            </a:r>
            <a:r>
              <a:rPr lang="en-US" sz="2400" i="1" dirty="0" smtClean="0">
                <a:solidFill>
                  <a:schemeClr val="tx2"/>
                </a:solidFill>
              </a:rPr>
              <a:t>  </a:t>
            </a:r>
            <a:r>
              <a:rPr lang="en-US" sz="2400" i="1" dirty="0" err="1" smtClean="0">
                <a:solidFill>
                  <a:schemeClr val="tx2"/>
                </a:solidFill>
              </a:rPr>
              <a:t>hei</a:t>
            </a:r>
            <a:r>
              <a:rPr lang="el-GR" sz="2400" i="1" dirty="0" smtClean="0">
                <a:solidFill>
                  <a:schemeClr val="tx2"/>
                </a:solidFill>
              </a:rPr>
              <a:t>β</a:t>
            </a:r>
            <a:r>
              <a:rPr lang="en-US" sz="2400" i="1" dirty="0" smtClean="0">
                <a:solidFill>
                  <a:schemeClr val="tx2"/>
                </a:solidFill>
              </a:rPr>
              <a:t>en  </a:t>
            </a:r>
          </a:p>
          <a:p>
            <a:r>
              <a:rPr lang="en-US" sz="2400" i="1" dirty="0" err="1" smtClean="0">
                <a:solidFill>
                  <a:schemeClr val="tx2"/>
                </a:solidFill>
              </a:rPr>
              <a:t>Uli</a:t>
            </a:r>
            <a:r>
              <a:rPr lang="en-US" sz="2400" i="1" dirty="0" smtClean="0">
                <a:solidFill>
                  <a:schemeClr val="tx2"/>
                </a:solidFill>
              </a:rPr>
              <a:t>, Michael und </a:t>
            </a:r>
            <a:r>
              <a:rPr lang="en-US" sz="2400" i="1" dirty="0" err="1" smtClean="0">
                <a:solidFill>
                  <a:schemeClr val="tx2"/>
                </a:solidFill>
              </a:rPr>
              <a:t>Marlies</a:t>
            </a:r>
            <a:r>
              <a:rPr lang="en-US" sz="2400" i="1" dirty="0" smtClean="0">
                <a:solidFill>
                  <a:schemeClr val="tx2"/>
                </a:solidFill>
              </a:rPr>
              <a:t>.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16" name="Sabines foto1( 11-39) [+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714356"/>
            <a:ext cx="928694" cy="928694"/>
          </a:xfrm>
          <a:prstGeom prst="rect">
            <a:avLst/>
          </a:prstGeom>
        </p:spPr>
      </p:pic>
      <p:pic>
        <p:nvPicPr>
          <p:cNvPr id="17" name="Sabines foto 2 (46-65) [+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072066" y="6215082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7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1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20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-214338"/>
            <a:ext cx="1428760" cy="214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68496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6357950" y="0"/>
            <a:ext cx="857256" cy="4357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0"/>
            <a:ext cx="214346" cy="4357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4071942"/>
            <a:ext cx="7000924" cy="5810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0"/>
            <a:ext cx="6572296" cy="4381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8662" y="214290"/>
            <a:ext cx="581028" cy="5619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58579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Wessen</a:t>
            </a:r>
            <a:r>
              <a:rPr lang="en-US" sz="3200" dirty="0" smtClean="0"/>
              <a:t>  </a:t>
            </a:r>
            <a:r>
              <a:rPr lang="en-US" sz="3200" dirty="0" err="1" smtClean="0"/>
              <a:t>Familienfotos</a:t>
            </a:r>
            <a:r>
              <a:rPr lang="en-US" sz="3200" dirty="0" smtClean="0"/>
              <a:t> </a:t>
            </a:r>
            <a:r>
              <a:rPr lang="en-US" sz="3200" dirty="0" err="1" smtClean="0"/>
              <a:t>sind</a:t>
            </a:r>
            <a:r>
              <a:rPr lang="en-US" sz="3200" dirty="0" smtClean="0"/>
              <a:t> </a:t>
            </a:r>
            <a:r>
              <a:rPr lang="en-US" sz="3200" dirty="0" err="1" smtClean="0"/>
              <a:t>hier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4000504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Schlagt</a:t>
            </a:r>
            <a:r>
              <a:rPr lang="en-US" dirty="0" smtClean="0"/>
              <a:t>  die </a:t>
            </a:r>
            <a:r>
              <a:rPr lang="en-US" dirty="0" err="1" smtClean="0"/>
              <a:t>Lehrbücher</a:t>
            </a:r>
            <a:r>
              <a:rPr lang="en-US" dirty="0" smtClean="0"/>
              <a:t> auf! </a:t>
            </a:r>
            <a:r>
              <a:rPr lang="en-US" dirty="0" err="1" smtClean="0"/>
              <a:t>Seite</a:t>
            </a:r>
            <a:r>
              <a:rPr lang="en-US" dirty="0" smtClean="0"/>
              <a:t> 52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400050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Was </a:t>
            </a:r>
            <a:r>
              <a:rPr lang="en-US" b="1" dirty="0" err="1" smtClean="0"/>
              <a:t>wissen</a:t>
            </a:r>
            <a:r>
              <a:rPr lang="en-US" b="1" dirty="0" smtClean="0"/>
              <a:t> </a:t>
            </a:r>
            <a:r>
              <a:rPr lang="en-US" b="1" dirty="0" err="1" smtClean="0"/>
              <a:t>wir</a:t>
            </a:r>
            <a:r>
              <a:rPr lang="en-US" b="1" dirty="0" smtClean="0"/>
              <a:t> </a:t>
            </a:r>
            <a:r>
              <a:rPr lang="en-US" b="1" dirty="0" err="1" smtClean="0"/>
              <a:t>über</a:t>
            </a:r>
            <a:r>
              <a:rPr lang="en-US" b="1" dirty="0" smtClean="0"/>
              <a:t> </a:t>
            </a:r>
            <a:r>
              <a:rPr lang="en-US" b="1" dirty="0" err="1" smtClean="0"/>
              <a:t>Swens</a:t>
            </a:r>
            <a:r>
              <a:rPr lang="en-US" b="1" dirty="0" smtClean="0"/>
              <a:t> </a:t>
            </a:r>
            <a:r>
              <a:rPr lang="en-US" b="1" dirty="0" err="1" smtClean="0"/>
              <a:t>Familie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3857628"/>
            <a:ext cx="864399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Sein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Bruder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hei</a:t>
            </a:r>
            <a:r>
              <a:rPr lang="el-GR" sz="2400" b="1" dirty="0" smtClean="0"/>
              <a:t>β</a:t>
            </a:r>
            <a:r>
              <a:rPr lang="en-US" sz="2400" b="1" dirty="0" smtClean="0"/>
              <a:t>t Reiner. </a:t>
            </a:r>
            <a:r>
              <a:rPr lang="en-US" sz="2400" b="1" dirty="0" err="1" smtClean="0"/>
              <a:t>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ist</a:t>
            </a:r>
            <a:r>
              <a:rPr lang="en-US" sz="2400" b="1" dirty="0" smtClean="0"/>
              <a:t> 3 </a:t>
            </a:r>
            <a:r>
              <a:rPr lang="en-US" sz="2400" b="1" dirty="0" err="1" smtClean="0"/>
              <a:t>Jahre</a:t>
            </a:r>
            <a:r>
              <a:rPr lang="en-US" sz="2400" b="1" dirty="0" smtClean="0"/>
              <a:t>  alt. Reiner </a:t>
            </a:r>
            <a:r>
              <a:rPr lang="en-US" sz="2400" b="1" dirty="0" err="1" smtClean="0"/>
              <a:t>spielt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gern</a:t>
            </a:r>
            <a:r>
              <a:rPr lang="en-US" sz="2400" b="1" dirty="0" smtClean="0"/>
              <a:t> Lego.  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435769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Seine </a:t>
            </a:r>
            <a:r>
              <a:rPr lang="en-US" sz="2400" b="1" dirty="0" err="1" smtClean="0"/>
              <a:t>Schwester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hei</a:t>
            </a:r>
            <a:r>
              <a:rPr lang="el-GR" sz="2400" b="1" dirty="0" smtClean="0"/>
              <a:t>β</a:t>
            </a:r>
            <a:r>
              <a:rPr lang="en-US" sz="2400" b="1" dirty="0" smtClean="0"/>
              <a:t>t Maria. Sie </a:t>
            </a:r>
            <a:r>
              <a:rPr lang="en-US" sz="2400" b="1" dirty="0" err="1" smtClean="0"/>
              <a:t>ist</a:t>
            </a:r>
            <a:r>
              <a:rPr lang="en-US" sz="2400" b="1" dirty="0" smtClean="0"/>
              <a:t> 5 </a:t>
            </a:r>
            <a:r>
              <a:rPr lang="en-US" sz="2400" b="1" dirty="0" err="1" smtClean="0"/>
              <a:t>Jahre</a:t>
            </a:r>
            <a:r>
              <a:rPr lang="en-US" sz="2400" b="1" dirty="0" smtClean="0"/>
              <a:t> alt. Maria  malt </a:t>
            </a:r>
            <a:r>
              <a:rPr lang="en-US" sz="2400" b="1" dirty="0" err="1" smtClean="0"/>
              <a:t>gern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8596" y="5214950"/>
            <a:ext cx="606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Sein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hei</a:t>
            </a:r>
            <a:r>
              <a:rPr lang="el-GR" sz="2400" b="1" dirty="0" smtClean="0"/>
              <a:t>β</a:t>
            </a:r>
            <a:r>
              <a:rPr lang="en-US" sz="2400" b="1" dirty="0" smtClean="0"/>
              <a:t>t Franz.  </a:t>
            </a:r>
            <a:r>
              <a:rPr lang="en-US" sz="2400" b="1" dirty="0" err="1" smtClean="0"/>
              <a:t>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arbeitet</a:t>
            </a:r>
            <a:r>
              <a:rPr lang="en-US" sz="2400" b="1" dirty="0" smtClean="0"/>
              <a:t>.  </a:t>
            </a:r>
            <a:r>
              <a:rPr lang="en-US" sz="2400" b="1" dirty="0" err="1" smtClean="0"/>
              <a:t>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Arzt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7158" y="571501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Seine Mutter </a:t>
            </a:r>
            <a:r>
              <a:rPr lang="en-US" sz="2400" b="1" dirty="0" err="1" smtClean="0"/>
              <a:t>hei</a:t>
            </a:r>
            <a:r>
              <a:rPr lang="el-GR" sz="2400" b="1" dirty="0" smtClean="0"/>
              <a:t>β</a:t>
            </a:r>
            <a:r>
              <a:rPr lang="en-US" sz="2400" b="1" dirty="0" smtClean="0"/>
              <a:t>t Renate.  Sie </a:t>
            </a:r>
            <a:r>
              <a:rPr lang="en-US" sz="2400" b="1" dirty="0" err="1" smtClean="0"/>
              <a:t>ist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Lehrerin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0" y="621508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Seine </a:t>
            </a:r>
            <a:r>
              <a:rPr lang="en-US" sz="2400" b="1" dirty="0" err="1" smtClean="0"/>
              <a:t>Geschwister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klein</a:t>
            </a:r>
            <a:r>
              <a:rPr lang="en-US" sz="2400" b="1" dirty="0" smtClean="0"/>
              <a:t>.</a:t>
            </a:r>
            <a:endParaRPr lang="ru-RU" sz="24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  <p:bldP spid="18" grpId="0"/>
      <p:bldP spid="19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643050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i="1" dirty="0" err="1" smtClean="0">
                <a:solidFill>
                  <a:srgbClr val="1F497D"/>
                </a:solidFill>
              </a:rPr>
              <a:t>Wer</a:t>
            </a:r>
            <a:r>
              <a:rPr lang="en-US" sz="4800" i="1" dirty="0" smtClean="0">
                <a:solidFill>
                  <a:srgbClr val="1F497D"/>
                </a:solidFill>
              </a:rPr>
              <a:t> will </a:t>
            </a:r>
            <a:r>
              <a:rPr lang="en-US" sz="4800" i="1" dirty="0" err="1" smtClean="0">
                <a:solidFill>
                  <a:srgbClr val="1F497D"/>
                </a:solidFill>
              </a:rPr>
              <a:t>über</a:t>
            </a:r>
            <a:r>
              <a:rPr lang="en-US" sz="4800" i="1" dirty="0" smtClean="0">
                <a:solidFill>
                  <a:srgbClr val="1F497D"/>
                </a:solidFill>
              </a:rPr>
              <a:t> seine </a:t>
            </a:r>
            <a:r>
              <a:rPr lang="en-US" sz="4800" i="1" dirty="0" err="1" smtClean="0">
                <a:solidFill>
                  <a:srgbClr val="1F497D"/>
                </a:solidFill>
              </a:rPr>
              <a:t>Familie</a:t>
            </a:r>
            <a:r>
              <a:rPr lang="en-US" sz="4800" i="1" dirty="0" smtClean="0">
                <a:solidFill>
                  <a:srgbClr val="1F497D"/>
                </a:solidFill>
              </a:rPr>
              <a:t> </a:t>
            </a:r>
            <a:r>
              <a:rPr lang="en-US" sz="4800" i="1" dirty="0" err="1" smtClean="0">
                <a:solidFill>
                  <a:srgbClr val="1F497D"/>
                </a:solidFill>
              </a:rPr>
              <a:t>erzälen</a:t>
            </a:r>
            <a:r>
              <a:rPr lang="en-US" sz="4800" i="1" dirty="0" smtClean="0">
                <a:solidFill>
                  <a:srgbClr val="1F497D"/>
                </a:solidFill>
              </a:rPr>
              <a:t>? </a:t>
            </a:r>
            <a:endParaRPr lang="ru-RU" sz="4800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Eine</a:t>
            </a:r>
            <a:r>
              <a:rPr lang="en-US" sz="4800" dirty="0" smtClean="0"/>
              <a:t> </a:t>
            </a:r>
            <a:r>
              <a:rPr lang="en-US" sz="4800" dirty="0" err="1" smtClean="0"/>
              <a:t>Turnpause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428736"/>
            <a:ext cx="6000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smtClean="0"/>
              <a:t>Eins, zwei, drei, vier</a:t>
            </a:r>
            <a:br>
              <a:rPr lang="de-DE" sz="2800" b="1" i="1" dirty="0" smtClean="0"/>
            </a:br>
            <a:r>
              <a:rPr lang="de-DE" sz="2800" b="1" i="1" dirty="0" smtClean="0"/>
              <a:t>Alle, alle turnen wir.</a:t>
            </a:r>
            <a:endParaRPr lang="ru-RU" sz="2800" b="1" i="1" dirty="0" smtClean="0"/>
          </a:p>
          <a:p>
            <a:r>
              <a:rPr lang="de-DE" sz="2800" b="1" i="1" dirty="0" smtClean="0"/>
              <a:t>Mit dem Kopfe nick, nick, nick</a:t>
            </a:r>
            <a:br>
              <a:rPr lang="de-DE" sz="2800" b="1" i="1" dirty="0" smtClean="0"/>
            </a:br>
            <a:r>
              <a:rPr lang="de-DE" sz="2800" b="1" i="1" dirty="0" smtClean="0"/>
              <a:t>Mit dem Finger tick, tick, tick</a:t>
            </a:r>
            <a:br>
              <a:rPr lang="de-DE" sz="2800" b="1" i="1" dirty="0" smtClean="0"/>
            </a:br>
            <a:r>
              <a:rPr lang="de-DE" sz="2800" b="1" i="1" dirty="0" smtClean="0"/>
              <a:t>Mit den Händen klapp, klapp, klapp</a:t>
            </a:r>
            <a:br>
              <a:rPr lang="de-DE" sz="2800" b="1" i="1" dirty="0" smtClean="0"/>
            </a:br>
            <a:r>
              <a:rPr lang="de-DE" sz="2800" b="1" i="1" dirty="0" smtClean="0"/>
              <a:t>Mit den Füßen trapp, trapp, trapp.</a:t>
            </a:r>
            <a:br>
              <a:rPr lang="de-DE" sz="2800" b="1" i="1" dirty="0" smtClean="0"/>
            </a:br>
            <a:r>
              <a:rPr lang="de-DE" sz="2800" b="1" i="1" dirty="0" smtClean="0"/>
              <a:t>Mit dem Kopfe nick, nick, nick</a:t>
            </a:r>
            <a:br>
              <a:rPr lang="de-DE" sz="2800" b="1" i="1" dirty="0" smtClean="0"/>
            </a:br>
            <a:r>
              <a:rPr lang="de-DE" sz="2800" b="1" i="1" dirty="0" smtClean="0"/>
              <a:t>Mit dem Finger tick, tick, tick</a:t>
            </a:r>
            <a:br>
              <a:rPr lang="de-DE" sz="2800" b="1" i="1" dirty="0" smtClean="0"/>
            </a:br>
            <a:r>
              <a:rPr lang="de-DE" sz="2800" b="1" i="1" dirty="0" smtClean="0"/>
              <a:t>Einmal hin, einmal her</a:t>
            </a:r>
            <a:br>
              <a:rPr lang="de-DE" sz="2800" b="1" i="1" dirty="0" smtClean="0"/>
            </a:br>
            <a:r>
              <a:rPr lang="de-DE" sz="2800" b="1" i="1" dirty="0" smtClean="0"/>
              <a:t>Rundherum ist nicht so schwer.</a:t>
            </a:r>
            <a:endParaRPr lang="ru-RU" sz="2800" b="1" i="1" dirty="0" smtClean="0"/>
          </a:p>
          <a:p>
            <a:endParaRPr lang="ru-RU" sz="2800" b="1" i="1" dirty="0"/>
          </a:p>
        </p:txBody>
      </p:sp>
      <p:pic>
        <p:nvPicPr>
          <p:cNvPr id="9219" name="Picture 3" descr="http://pics.livejournal.com/annanas_s/pic/0003fd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357982" cy="46455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542</Words>
  <Application>Microsoft Office PowerPoint</Application>
  <PresentationFormat>Экран (4:3)</PresentationFormat>
  <Paragraphs>147</Paragraphs>
  <Slides>22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Was machen die Omas gern?</vt:lpstr>
      <vt:lpstr>Was machen die Kinder gern?</vt:lpstr>
      <vt:lpstr>Was macht ein Kind gern?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fehlt  hier?</dc:title>
  <dc:creator>Анна</dc:creator>
  <cp:lastModifiedBy>Анна</cp:lastModifiedBy>
  <cp:revision>147</cp:revision>
  <dcterms:created xsi:type="dcterms:W3CDTF">2013-03-12T07:08:56Z</dcterms:created>
  <dcterms:modified xsi:type="dcterms:W3CDTF">2014-06-17T21:42:05Z</dcterms:modified>
</cp:coreProperties>
</file>