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5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7" r:id="rId25"/>
    <p:sldId id="28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4" autoAdjust="0"/>
    <p:restoredTop sz="94660"/>
  </p:normalViewPr>
  <p:slideViewPr>
    <p:cSldViewPr>
      <p:cViewPr varScale="1">
        <p:scale>
          <a:sx n="78" d="100"/>
          <a:sy n="78" d="100"/>
        </p:scale>
        <p:origin x="-2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478D-1A41-4A2F-83A4-514A54C731BA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70A4-5F5A-43F7-B350-9703BFADC9B4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478D-1A41-4A2F-83A4-514A54C731BA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70A4-5F5A-43F7-B350-9703BFADC9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478D-1A41-4A2F-83A4-514A54C731BA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70A4-5F5A-43F7-B350-9703BFADC9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478D-1A41-4A2F-83A4-514A54C731BA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70A4-5F5A-43F7-B350-9703BFADC9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478D-1A41-4A2F-83A4-514A54C731BA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70A4-5F5A-43F7-B350-9703BFADC9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478D-1A41-4A2F-83A4-514A54C731BA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70A4-5F5A-43F7-B350-9703BFADC9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478D-1A41-4A2F-83A4-514A54C731BA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70A4-5F5A-43F7-B350-9703BFADC9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478D-1A41-4A2F-83A4-514A54C731BA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70A4-5F5A-43F7-B350-9703BFADC9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478D-1A41-4A2F-83A4-514A54C731BA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70A4-5F5A-43F7-B350-9703BFADC9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478D-1A41-4A2F-83A4-514A54C731BA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70A4-5F5A-43F7-B350-9703BFADC9B4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478D-1A41-4A2F-83A4-514A54C731BA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70A4-5F5A-43F7-B350-9703BFADC9B4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0A0478D-1A41-4A2F-83A4-514A54C731BA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FD870A4-5F5A-43F7-B350-9703BFADC9B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1772817"/>
            <a:ext cx="5495528" cy="1944215"/>
          </a:xfrm>
        </p:spPr>
        <p:txBody>
          <a:bodyPr>
            <a:normAutofit/>
          </a:bodyPr>
          <a:lstStyle/>
          <a:p>
            <a:r>
              <a:rPr lang="ru-RU" i="1" dirty="0"/>
              <a:t> Коррекция проблем</a:t>
            </a:r>
            <a:br>
              <a:rPr lang="ru-RU" i="1" dirty="0"/>
            </a:br>
            <a:r>
              <a:rPr lang="ru-RU" i="1" dirty="0"/>
              <a:t>    обучения методами  </a:t>
            </a:r>
            <a:br>
              <a:rPr lang="ru-RU" i="1" dirty="0"/>
            </a:br>
            <a:r>
              <a:rPr lang="ru-RU" i="1" dirty="0"/>
              <a:t>                 </a:t>
            </a:r>
            <a:r>
              <a:rPr lang="ru-RU" i="1" dirty="0" smtClean="0"/>
              <a:t>    </a:t>
            </a:r>
            <a:r>
              <a:rPr lang="ru-RU" i="1" dirty="0" err="1"/>
              <a:t>кинезиологии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endParaRPr lang="ru-RU" sz="2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364088" y="4453896"/>
            <a:ext cx="273630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 err="1" smtClean="0"/>
              <a:t>О.В.Курильская</a:t>
            </a: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dirty="0" smtClean="0"/>
              <a:t>                        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учитель -логопед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97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b="1" i="1" dirty="0" smtClean="0"/>
              <a:t> Мозолистое тело головного мозга</a:t>
            </a:r>
            <a:endParaRPr lang="ru-RU" sz="3600" b="1" i="1" dirty="0"/>
          </a:p>
        </p:txBody>
      </p:sp>
      <p:pic>
        <p:nvPicPr>
          <p:cNvPr id="33795" name="Рисунок 15" descr="http://cerebral-asymmetry.narod.ru/Sergienko.files/image00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39" t="59795" r="1678" b="16360"/>
          <a:stretch>
            <a:fillRect/>
          </a:stretch>
        </p:blipFill>
        <p:spPr>
          <a:xfrm>
            <a:off x="1138590" y="2071688"/>
            <a:ext cx="6169714" cy="2776370"/>
          </a:xfrm>
          <a:noFill/>
        </p:spPr>
      </p:pic>
    </p:spTree>
    <p:extLst>
      <p:ext uri="{BB962C8B-B14F-4D97-AF65-F5344CB8AC3E}">
        <p14:creationId xmlns:p14="http://schemas.microsoft.com/office/powerpoint/2010/main" val="144444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 smtClean="0">
                <a:solidFill>
                  <a:schemeClr val="tx1"/>
                </a:solidFill>
              </a:rPr>
              <a:t>Попытайтесь назвать </a:t>
            </a:r>
            <a:r>
              <a:rPr lang="ru-RU" sz="6000" b="1" dirty="0" smtClean="0">
                <a:solidFill>
                  <a:schemeClr val="tx1"/>
                </a:solidFill>
              </a:rPr>
              <a:t>ЦВЕТ</a:t>
            </a:r>
          </a:p>
          <a:p>
            <a:pPr marL="0" indent="0" algn="ctr">
              <a:buNone/>
            </a:pPr>
            <a:r>
              <a:rPr lang="ru-RU" sz="6000" b="1" dirty="0" smtClean="0">
                <a:solidFill>
                  <a:schemeClr val="tx1"/>
                </a:solidFill>
              </a:rPr>
              <a:t> </a:t>
            </a:r>
            <a:r>
              <a:rPr lang="ru-RU" sz="6000" b="1" dirty="0" smtClean="0">
                <a:solidFill>
                  <a:schemeClr val="tx1"/>
                </a:solidFill>
              </a:rPr>
              <a:t>каждого слова</a:t>
            </a:r>
            <a:r>
              <a:rPr lang="ru-RU" sz="6000" b="1" dirty="0" smtClean="0">
                <a:solidFill>
                  <a:schemeClr val="tx1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ru-RU" sz="6000" b="1" dirty="0" smtClean="0">
                <a:solidFill>
                  <a:schemeClr val="tx1"/>
                </a:solidFill>
              </a:rPr>
              <a:t> </a:t>
            </a:r>
            <a:r>
              <a:rPr lang="ru-RU" sz="6000" b="1" dirty="0" smtClean="0">
                <a:solidFill>
                  <a:schemeClr val="tx1"/>
                </a:solidFill>
              </a:rPr>
              <a:t>а не само слово.</a:t>
            </a:r>
          </a:p>
        </p:txBody>
      </p:sp>
    </p:spTree>
    <p:extLst>
      <p:ext uri="{BB962C8B-B14F-4D97-AF65-F5344CB8AC3E}">
        <p14:creationId xmlns:p14="http://schemas.microsoft.com/office/powerpoint/2010/main" val="35015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365104"/>
            <a:ext cx="8229600" cy="1761059"/>
          </a:xfrm>
        </p:spPr>
        <p:txBody>
          <a:bodyPr>
            <a:normAutofit fontScale="77500" lnSpcReduction="20000"/>
          </a:bodyPr>
          <a:lstStyle/>
          <a:p>
            <a:r>
              <a:rPr lang="ru-RU" sz="3200" b="1" i="1" u="sng" dirty="0"/>
              <a:t>Правое полушарие мозга</a:t>
            </a:r>
            <a:r>
              <a:rPr lang="ru-RU" sz="3200" u="sng" dirty="0"/>
              <a:t> </a:t>
            </a:r>
            <a:r>
              <a:rPr lang="ru-RU" sz="3200" dirty="0"/>
              <a:t>– распознает цвета, </a:t>
            </a:r>
            <a:endParaRPr lang="ru-RU" sz="3200" dirty="0" smtClean="0"/>
          </a:p>
          <a:p>
            <a:r>
              <a:rPr lang="ru-RU" sz="3500" b="1" i="1" u="sng" dirty="0" smtClean="0"/>
              <a:t>левое</a:t>
            </a:r>
            <a:r>
              <a:rPr lang="ru-RU" sz="3200" dirty="0" smtClean="0"/>
              <a:t> </a:t>
            </a:r>
            <a:r>
              <a:rPr lang="ru-RU" sz="3200" dirty="0"/>
              <a:t>– читает. </a:t>
            </a:r>
            <a:endParaRPr lang="ru-RU" sz="3200" dirty="0" smtClean="0"/>
          </a:p>
          <a:p>
            <a:endParaRPr lang="ru-RU" sz="3200" dirty="0"/>
          </a:p>
          <a:p>
            <a:pPr marL="0" indent="0" algn="ctr">
              <a:buNone/>
            </a:pPr>
            <a:r>
              <a:rPr lang="ru-RU" b="1" dirty="0"/>
              <a:t>В этом упражнении происходит развития межполушарного взаимодействия</a:t>
            </a:r>
          </a:p>
          <a:p>
            <a:pPr algn="ctr"/>
            <a:endParaRPr lang="ru-RU" dirty="0"/>
          </a:p>
        </p:txBody>
      </p:sp>
      <p:pic>
        <p:nvPicPr>
          <p:cNvPr id="4" name="Рисунок 7" descr="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52" y="476672"/>
            <a:ext cx="8143875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807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Конфликт правого и левого полушарий мозга.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Правое полушарие пытается сказать цвет, а левое настаивает на произношении самого слова.</a:t>
            </a:r>
            <a:br>
              <a:rPr lang="ru-RU" sz="3200" b="1" dirty="0" smtClean="0"/>
            </a:b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9543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dirty="0" err="1" smtClean="0"/>
              <a:t>Кинезиологические</a:t>
            </a:r>
            <a:r>
              <a:rPr lang="ru-RU" dirty="0" smtClean="0"/>
              <a:t> </a:t>
            </a:r>
            <a:r>
              <a:rPr lang="ru-RU" dirty="0" smtClean="0"/>
              <a:t> упражнения </a:t>
            </a:r>
            <a:r>
              <a:rPr lang="ru-RU" dirty="0" smtClean="0"/>
              <a:t>помогают улучшить:</a:t>
            </a:r>
            <a:endParaRPr lang="ru-RU" sz="5400" dirty="0" smtClean="0"/>
          </a:p>
        </p:txBody>
      </p:sp>
      <p:sp>
        <p:nvSpPr>
          <p:cNvPr id="137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136650" y="1928813"/>
            <a:ext cx="8007350" cy="4191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400" dirty="0" smtClean="0"/>
          </a:p>
          <a:p>
            <a:pPr>
              <a:defRPr/>
            </a:pPr>
            <a:r>
              <a:rPr lang="ru-RU" sz="2000" b="1" dirty="0" smtClean="0"/>
              <a:t>почерк, так как развивает мелкую моторику рук;</a:t>
            </a:r>
          </a:p>
          <a:p>
            <a:pPr>
              <a:defRPr/>
            </a:pPr>
            <a:r>
              <a:rPr lang="ru-RU" sz="2000" b="1" dirty="0" smtClean="0"/>
              <a:t>внимание;</a:t>
            </a:r>
          </a:p>
          <a:p>
            <a:pPr>
              <a:defRPr/>
            </a:pPr>
            <a:r>
              <a:rPr lang="ru-RU" sz="2000" b="1" dirty="0" smtClean="0"/>
              <a:t>память; </a:t>
            </a:r>
          </a:p>
          <a:p>
            <a:pPr>
              <a:defRPr/>
            </a:pPr>
            <a:r>
              <a:rPr lang="ru-RU" sz="2000" b="1" dirty="0" smtClean="0"/>
              <a:t>пространственные представления;</a:t>
            </a:r>
          </a:p>
          <a:p>
            <a:pPr>
              <a:defRPr/>
            </a:pPr>
            <a:r>
              <a:rPr lang="ru-RU" sz="2000" b="1" dirty="0" smtClean="0"/>
              <a:t>повысить работоспособность; </a:t>
            </a:r>
          </a:p>
          <a:p>
            <a:pPr>
              <a:defRPr/>
            </a:pPr>
            <a:r>
              <a:rPr lang="ru-RU" sz="2000" b="1" dirty="0" smtClean="0"/>
              <a:t>активизировать познавательные процессы;</a:t>
            </a:r>
          </a:p>
          <a:p>
            <a:pPr>
              <a:defRPr/>
            </a:pPr>
            <a:r>
              <a:rPr lang="ru-RU" sz="2000" b="1" dirty="0" smtClean="0"/>
              <a:t>речь;</a:t>
            </a:r>
          </a:p>
          <a:p>
            <a:pPr>
              <a:defRPr/>
            </a:pPr>
            <a:r>
              <a:rPr lang="ru-RU" sz="2000" b="1" dirty="0" smtClean="0"/>
              <a:t>      пространственные представления;</a:t>
            </a:r>
          </a:p>
          <a:p>
            <a:pPr>
              <a:defRPr/>
            </a:pPr>
            <a:r>
              <a:rPr lang="ru-RU" sz="2000" b="1" dirty="0" smtClean="0"/>
              <a:t>       мелкую и общую моторику;</a:t>
            </a:r>
          </a:p>
          <a:p>
            <a:pPr>
              <a:defRPr/>
            </a:pPr>
            <a:r>
              <a:rPr lang="ru-RU" sz="2000" b="1" dirty="0" smtClean="0"/>
              <a:t>       снизить утомляемость;</a:t>
            </a:r>
          </a:p>
          <a:p>
            <a:pPr>
              <a:defRPr/>
            </a:pPr>
            <a:r>
              <a:rPr lang="ru-RU" sz="2000" b="1" dirty="0" smtClean="0"/>
              <a:t>       повысить способность к произвольному контролю.</a:t>
            </a:r>
          </a:p>
        </p:txBody>
      </p:sp>
      <p:pic>
        <p:nvPicPr>
          <p:cNvPr id="40964" name="Рисунок 5" descr="http://t0.gstatic.com/images?q=tbn:ANd9GcSWRjWEAivMn6QxqRehRwX4W8VtvLIaVfexTLSzzU9jMhsyJjZ6UEoUlxhF7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1571625"/>
            <a:ext cx="20955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7188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3200" dirty="0" smtClean="0"/>
              <a:t>Упражнения для развития межполушарного взаимодействия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800" b="1" dirty="0" smtClean="0"/>
              <a:t>Колечко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dirty="0" smtClean="0"/>
              <a:t>Зеркальное рисование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dirty="0" smtClean="0"/>
              <a:t>Змейка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dirty="0" smtClean="0"/>
              <a:t>Горизонтальная восьмерка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dirty="0" smtClean="0"/>
              <a:t>Кулак-ребро-ладонь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dirty="0" smtClean="0"/>
              <a:t>Лезгинка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dirty="0" smtClean="0"/>
              <a:t>Крылья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dirty="0" smtClean="0"/>
              <a:t>Снеговик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dirty="0" smtClean="0"/>
              <a:t>Ухо-нос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b="1" dirty="0" smtClean="0"/>
              <a:t>Массаж ушных раковин</a:t>
            </a:r>
          </a:p>
          <a:p>
            <a:pPr algn="ctr" eaLnBrk="1" hangingPunct="1">
              <a:lnSpc>
                <a:spcPct val="80000"/>
              </a:lnSpc>
            </a:pPr>
            <a:endParaRPr lang="ru-RU" b="1" dirty="0" smtClean="0"/>
          </a:p>
          <a:p>
            <a:pPr algn="ctr" eaLnBrk="1" hangingPunct="1">
              <a:lnSpc>
                <a:spcPct val="80000"/>
              </a:lnSpc>
            </a:pPr>
            <a:endParaRPr lang="ru-RU" sz="1400" b="1" dirty="0" smtClean="0"/>
          </a:p>
          <a:p>
            <a:pPr eaLnBrk="1" hangingPunct="1">
              <a:lnSpc>
                <a:spcPct val="80000"/>
              </a:lnSpc>
            </a:pPr>
            <a:endParaRPr lang="ru-RU" sz="1200" dirty="0" smtClean="0"/>
          </a:p>
          <a:p>
            <a:pPr eaLnBrk="1" hangingPunct="1">
              <a:lnSpc>
                <a:spcPct val="80000"/>
              </a:lnSpc>
            </a:pPr>
            <a:endParaRPr lang="ru-RU" sz="1200" dirty="0" smtClean="0"/>
          </a:p>
          <a:p>
            <a:pPr eaLnBrk="1" hangingPunct="1">
              <a:lnSpc>
                <a:spcPct val="80000"/>
              </a:lnSpc>
            </a:pPr>
            <a:endParaRPr lang="ru-RU" sz="12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600" dirty="0" smtClean="0"/>
          </a:p>
          <a:p>
            <a:pPr eaLnBrk="1" hangingPunct="1">
              <a:lnSpc>
                <a:spcPct val="80000"/>
              </a:lnSpc>
            </a:pPr>
            <a:endParaRPr lang="ru-RU" sz="1600" dirty="0" smtClean="0"/>
          </a:p>
          <a:p>
            <a:pPr eaLnBrk="1" hangingPunct="1">
              <a:lnSpc>
                <a:spcPct val="80000"/>
              </a:lnSpc>
            </a:pPr>
            <a:endParaRPr lang="ru-RU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600" dirty="0" smtClean="0"/>
          </a:p>
          <a:p>
            <a:pPr eaLnBrk="1" hangingPunct="1">
              <a:lnSpc>
                <a:spcPct val="80000"/>
              </a:lnSpc>
            </a:pPr>
            <a:endParaRPr lang="ru-RU" sz="800" dirty="0" smtClean="0"/>
          </a:p>
          <a:p>
            <a:pPr eaLnBrk="1" hangingPunct="1">
              <a:lnSpc>
                <a:spcPct val="80000"/>
              </a:lnSpc>
            </a:pPr>
            <a:endParaRPr lang="ru-RU" sz="800" dirty="0" smtClean="0"/>
          </a:p>
          <a:p>
            <a:pPr eaLnBrk="1" hangingPunct="1">
              <a:lnSpc>
                <a:spcPct val="80000"/>
              </a:lnSpc>
            </a:pPr>
            <a:endParaRPr lang="ru-RU" sz="800" dirty="0" smtClean="0"/>
          </a:p>
        </p:txBody>
      </p:sp>
      <p:pic>
        <p:nvPicPr>
          <p:cNvPr id="41988" name="Picture 6" descr="1venu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4572000"/>
            <a:ext cx="10001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48188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" name="Rectangle 39"/>
          <p:cNvSpPr txBox="1">
            <a:spLocks noChangeArrowheads="1"/>
          </p:cNvSpPr>
          <p:nvPr/>
        </p:nvSpPr>
        <p:spPr bwMode="auto">
          <a:xfrm>
            <a:off x="385763" y="0"/>
            <a:ext cx="80772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i="1" kern="0" dirty="0" err="1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Кинезиологические</a:t>
            </a:r>
            <a:r>
              <a:rPr lang="ru-RU" sz="3600" b="1" i="1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 упражнения</a:t>
            </a:r>
          </a:p>
        </p:txBody>
      </p:sp>
      <p:sp>
        <p:nvSpPr>
          <p:cNvPr id="8" name="Rectangle 40"/>
          <p:cNvSpPr txBox="1">
            <a:spLocks noChangeArrowheads="1"/>
          </p:cNvSpPr>
          <p:nvPr/>
        </p:nvSpPr>
        <p:spPr bwMode="auto">
          <a:xfrm>
            <a:off x="385763" y="1644650"/>
            <a:ext cx="39624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ru-RU" sz="2400" kern="0" dirty="0">
                <a:solidFill>
                  <a:schemeClr val="accent2"/>
                </a:solidFill>
                <a:latin typeface="+mn-lt"/>
              </a:rPr>
              <a:t>«Кольцо»</a:t>
            </a:r>
          </a:p>
          <a:p>
            <a:pPr>
              <a:spcBef>
                <a:spcPct val="20000"/>
              </a:spcBef>
              <a:defRPr/>
            </a:pPr>
            <a:endParaRPr lang="ru-RU" sz="2400" kern="0" dirty="0">
              <a:latin typeface="+mn-lt"/>
            </a:endParaRPr>
          </a:p>
        </p:txBody>
      </p:sp>
      <p:sp>
        <p:nvSpPr>
          <p:cNvPr id="9" name="Rectangle 41"/>
          <p:cNvSpPr txBox="1">
            <a:spLocks noChangeArrowheads="1"/>
          </p:cNvSpPr>
          <p:nvPr/>
        </p:nvSpPr>
        <p:spPr>
          <a:xfrm>
            <a:off x="4500563" y="1644650"/>
            <a:ext cx="3962400" cy="803275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ru-RU" sz="2400" kern="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«Кулак – ребро – ладонь»</a:t>
            </a:r>
          </a:p>
        </p:txBody>
      </p:sp>
      <p:pic>
        <p:nvPicPr>
          <p:cNvPr id="10" name="Picture 47"/>
          <p:cNvPicPr>
            <a:picLocks noChangeAspect="1" noChangeArrowheads="1"/>
          </p:cNvPicPr>
          <p:nvPr/>
        </p:nvPicPr>
        <p:blipFill>
          <a:blip r:embed="rId2">
            <a:lum brigh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436" b="67999"/>
          <a:stretch>
            <a:fillRect/>
          </a:stretch>
        </p:blipFill>
        <p:spPr bwMode="auto">
          <a:xfrm>
            <a:off x="4500563" y="2736850"/>
            <a:ext cx="19462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8"/>
          <p:cNvPicPr>
            <a:picLocks noChangeAspect="1" noChangeArrowheads="1"/>
          </p:cNvPicPr>
          <p:nvPr/>
        </p:nvPicPr>
        <p:blipFill>
          <a:blip r:embed="rId2">
            <a:lum bright="36000" contras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0" t="34554" r="31020" b="32256"/>
          <a:stretch>
            <a:fillRect/>
          </a:stretch>
        </p:blipFill>
        <p:spPr bwMode="auto">
          <a:xfrm>
            <a:off x="5364163" y="3816350"/>
            <a:ext cx="1905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9"/>
          <p:cNvPicPr>
            <a:picLocks noChangeAspect="1" noChangeArrowheads="1"/>
          </p:cNvPicPr>
          <p:nvPr/>
        </p:nvPicPr>
        <p:blipFill>
          <a:blip r:embed="rId2">
            <a:lum brigh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05" t="70297"/>
          <a:stretch>
            <a:fillRect/>
          </a:stretch>
        </p:blipFill>
        <p:spPr bwMode="auto">
          <a:xfrm>
            <a:off x="6300788" y="4968875"/>
            <a:ext cx="1903412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29" b="53871"/>
          <a:stretch>
            <a:fillRect/>
          </a:stretch>
        </p:blipFill>
        <p:spPr bwMode="auto">
          <a:xfrm>
            <a:off x="396875" y="2736850"/>
            <a:ext cx="12239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87" r="2142" b="53871"/>
          <a:stretch>
            <a:fillRect/>
          </a:stretch>
        </p:blipFill>
        <p:spPr bwMode="auto">
          <a:xfrm>
            <a:off x="2268538" y="2736850"/>
            <a:ext cx="1223962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7" t="47885" r="51276" b="-494"/>
          <a:stretch>
            <a:fillRect/>
          </a:stretch>
        </p:blipFill>
        <p:spPr bwMode="auto">
          <a:xfrm>
            <a:off x="396875" y="4681538"/>
            <a:ext cx="1223963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79" t="47885" r="-610" b="-494"/>
          <a:stretch>
            <a:fillRect/>
          </a:stretch>
        </p:blipFill>
        <p:spPr bwMode="auto">
          <a:xfrm>
            <a:off x="2339975" y="4681538"/>
            <a:ext cx="1223963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AutoShape 57"/>
          <p:cNvSpPr>
            <a:spLocks noChangeArrowheads="1"/>
          </p:cNvSpPr>
          <p:nvPr/>
        </p:nvSpPr>
        <p:spPr bwMode="auto">
          <a:xfrm>
            <a:off x="971550" y="2447925"/>
            <a:ext cx="2232025" cy="287338"/>
          </a:xfrm>
          <a:prstGeom prst="curvedDownArrow">
            <a:avLst>
              <a:gd name="adj1" fmla="val 155359"/>
              <a:gd name="adj2" fmla="val 310718"/>
              <a:gd name="adj3" fmla="val 33333"/>
            </a:avLst>
          </a:prstGeom>
          <a:gradFill rotWithShape="1">
            <a:gsLst>
              <a:gs pos="0">
                <a:srgbClr val="969696"/>
              </a:gs>
              <a:gs pos="100000">
                <a:srgbClr val="CCECFF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AutoShape 58"/>
          <p:cNvSpPr>
            <a:spLocks noChangeArrowheads="1"/>
          </p:cNvSpPr>
          <p:nvPr/>
        </p:nvSpPr>
        <p:spPr bwMode="auto">
          <a:xfrm>
            <a:off x="3563938" y="3313113"/>
            <a:ext cx="360362" cy="2232025"/>
          </a:xfrm>
          <a:prstGeom prst="curvedLeftArrow">
            <a:avLst>
              <a:gd name="adj1" fmla="val 123877"/>
              <a:gd name="adj2" fmla="val 247754"/>
              <a:gd name="adj3" fmla="val 33333"/>
            </a:avLst>
          </a:prstGeom>
          <a:gradFill rotWithShape="1">
            <a:gsLst>
              <a:gs pos="0">
                <a:srgbClr val="969696"/>
              </a:gs>
              <a:gs pos="100000">
                <a:srgbClr val="CCECFF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AutoShape 68"/>
          <p:cNvSpPr>
            <a:spLocks noChangeArrowheads="1"/>
          </p:cNvSpPr>
          <p:nvPr/>
        </p:nvSpPr>
        <p:spPr bwMode="auto">
          <a:xfrm flipV="1">
            <a:off x="6445250" y="3097213"/>
            <a:ext cx="935038" cy="7191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gradFill rotWithShape="1">
            <a:gsLst>
              <a:gs pos="0">
                <a:srgbClr val="CCECFF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AutoShape 69"/>
          <p:cNvSpPr>
            <a:spLocks noChangeArrowheads="1"/>
          </p:cNvSpPr>
          <p:nvPr/>
        </p:nvSpPr>
        <p:spPr bwMode="auto">
          <a:xfrm flipV="1">
            <a:off x="7308850" y="4248150"/>
            <a:ext cx="935038" cy="7191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gradFill rotWithShape="1">
            <a:gsLst>
              <a:gs pos="0">
                <a:srgbClr val="CCECFF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AutoShape 71"/>
          <p:cNvSpPr>
            <a:spLocks noChangeArrowheads="1"/>
          </p:cNvSpPr>
          <p:nvPr/>
        </p:nvSpPr>
        <p:spPr bwMode="auto">
          <a:xfrm flipH="1">
            <a:off x="4645025" y="3744913"/>
            <a:ext cx="1657350" cy="172878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7511 h 21600"/>
              <a:gd name="T20" fmla="*/ 19013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214" y="0"/>
                </a:moveTo>
                <a:lnTo>
                  <a:pt x="12827" y="4285"/>
                </a:lnTo>
                <a:lnTo>
                  <a:pt x="15414" y="4285"/>
                </a:lnTo>
                <a:lnTo>
                  <a:pt x="15414" y="17511"/>
                </a:lnTo>
                <a:lnTo>
                  <a:pt x="0" y="17511"/>
                </a:lnTo>
                <a:lnTo>
                  <a:pt x="0" y="21600"/>
                </a:lnTo>
                <a:lnTo>
                  <a:pt x="19013" y="21600"/>
                </a:lnTo>
                <a:lnTo>
                  <a:pt x="19013" y="4285"/>
                </a:lnTo>
                <a:lnTo>
                  <a:pt x="21600" y="4285"/>
                </a:lnTo>
                <a:close/>
              </a:path>
            </a:pathLst>
          </a:custGeom>
          <a:gradFill rotWithShape="1">
            <a:gsLst>
              <a:gs pos="0">
                <a:srgbClr val="CCECFF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75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450"/>
                            </p:stCondLst>
                            <p:childTnLst>
                              <p:par>
                                <p:cTn id="6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45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450"/>
                            </p:stCondLst>
                            <p:childTnLst>
                              <p:par>
                                <p:cTn id="6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445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8" grpId="1"/>
      <p:bldP spid="9" grpId="0"/>
      <p:bldP spid="9" grpId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i="1" smtClean="0">
                <a:solidFill>
                  <a:schemeClr val="accent2"/>
                </a:solidFill>
              </a:rPr>
              <a:t>«Лезгинка»</a:t>
            </a:r>
          </a:p>
        </p:txBody>
      </p:sp>
      <p:pic>
        <p:nvPicPr>
          <p:cNvPr id="48132" name="Рисунок 4" descr="http://www.dou9-teremok.ru/publik/palchik.files/image0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2428875"/>
            <a:ext cx="4929187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Рисунок 5" descr="http://psy.1september.ru/2007/13/29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86250"/>
            <a:ext cx="325278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498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«Змейка»</a:t>
            </a:r>
          </a:p>
        </p:txBody>
      </p:sp>
      <p:pic>
        <p:nvPicPr>
          <p:cNvPr id="49156" name="Рисунок 4" descr="http://www.dou9-teremok.ru/publik/palchik.files/image0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845"/>
          <a:stretch>
            <a:fillRect/>
          </a:stretch>
        </p:blipFill>
        <p:spPr bwMode="auto">
          <a:xfrm>
            <a:off x="2500313" y="2357438"/>
            <a:ext cx="5643562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954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Зеркальное рисование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endParaRPr lang="ru-RU" smtClean="0"/>
          </a:p>
        </p:txBody>
      </p:sp>
      <p:pic>
        <p:nvPicPr>
          <p:cNvPr id="50180" name="Рисунок 66" descr="Рисование симметричных фигур одновременно двумя руками включает оба полушария в выполнение одной задачи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143000"/>
            <a:ext cx="5000625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632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i="1" dirty="0" smtClean="0"/>
              <a:t>     </a:t>
            </a:r>
            <a:r>
              <a:rPr lang="ru-RU" sz="3200" b="1" i="1" u="sng" dirty="0" err="1" smtClean="0"/>
              <a:t>Дислексия</a:t>
            </a:r>
            <a:endParaRPr lang="ru-RU" sz="3200" b="1" i="1" u="sng" dirty="0" smtClean="0"/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11188" y="1412875"/>
            <a:ext cx="6624637" cy="5256213"/>
          </a:xfrm>
        </p:spPr>
        <p:txBody>
          <a:bodyPr/>
          <a:lstStyle/>
          <a:p>
            <a:pPr eaLnBrk="1" hangingPunct="1">
              <a:defRPr/>
            </a:pPr>
            <a:endParaRPr lang="ru-RU" sz="2400" dirty="0" smtClean="0"/>
          </a:p>
          <a:p>
            <a:pPr eaLnBrk="1" hangingPunct="1">
              <a:defRPr/>
            </a:pPr>
            <a:endParaRPr lang="ru-RU" sz="2400" dirty="0" smtClean="0"/>
          </a:p>
          <a:p>
            <a:pPr eaLnBrk="1" hangingPunct="1">
              <a:defRPr/>
            </a:pPr>
            <a:r>
              <a:rPr lang="ru-RU" sz="2400" dirty="0" smtClean="0"/>
              <a:t>- частичное специфическое нарушение процесса чтения, обусловленное </a:t>
            </a:r>
            <a:r>
              <a:rPr lang="ru-RU" sz="2400" dirty="0" err="1" smtClean="0"/>
              <a:t>несформированностыо</a:t>
            </a:r>
            <a:r>
              <a:rPr lang="ru-RU" sz="2400" dirty="0" smtClean="0"/>
              <a:t> (нарушением) высших психических функции и проявляющиеся в повторяющихся, ошибках стойкого характера</a:t>
            </a:r>
            <a:endParaRPr lang="ru-RU" sz="21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100" dirty="0" smtClean="0"/>
          </a:p>
        </p:txBody>
      </p:sp>
      <p:pic>
        <p:nvPicPr>
          <p:cNvPr id="25604" name="Picture 5" descr="MCj0250922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149725"/>
            <a:ext cx="21907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6759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ru-RU" sz="4400" b="1" i="1" dirty="0" smtClean="0">
                <a:solidFill>
                  <a:schemeClr val="accent2"/>
                </a:solidFill>
              </a:rPr>
              <a:t>«Ухо-нос»</a:t>
            </a:r>
            <a:r>
              <a:rPr lang="ru-RU" sz="4400" b="1" dirty="0" smtClean="0">
                <a:solidFill>
                  <a:srgbClr val="FF0000"/>
                </a:solidFill>
              </a:rPr>
              <a:t> </a:t>
            </a: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sz="2400" dirty="0" smtClean="0"/>
          </a:p>
          <a:p>
            <a:pPr eaLnBrk="1" hangingPunct="1"/>
            <a:endParaRPr lang="ru-RU" dirty="0"/>
          </a:p>
          <a:p>
            <a:pPr eaLnBrk="1" hangingPunct="1"/>
            <a:r>
              <a:rPr lang="ru-RU" sz="2800" b="1" dirty="0" smtClean="0"/>
              <a:t>Левой </a:t>
            </a:r>
            <a:r>
              <a:rPr lang="ru-RU" sz="2800" b="1" dirty="0" smtClean="0"/>
              <a:t>рукой взяться за кончик носа, а правой рукой – за противоположное ухо. Одновременно отпустить ухо и нос, хлопнуть в ладоши и поменять положение рук.</a:t>
            </a:r>
          </a:p>
        </p:txBody>
      </p:sp>
      <p:pic>
        <p:nvPicPr>
          <p:cNvPr id="51204" name="Рисунок 4" descr="200 упражнений для развития общей и мелкой мотор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00063"/>
            <a:ext cx="4714875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288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600" b="1" dirty="0" smtClean="0"/>
              <a:t>«</a:t>
            </a:r>
            <a:r>
              <a:rPr lang="ru-RU" sz="3600" b="1" dirty="0"/>
              <a:t>Лыжник»                 </a:t>
            </a:r>
          </a:p>
          <a:p>
            <a:pPr marL="0" indent="0">
              <a:buNone/>
            </a:pPr>
            <a:endParaRPr lang="ru-RU" sz="3600" b="1" dirty="0" smtClean="0"/>
          </a:p>
          <a:p>
            <a:pPr marL="0" indent="0">
              <a:buNone/>
            </a:pPr>
            <a:endParaRPr lang="ru-RU" sz="3600" b="1" dirty="0"/>
          </a:p>
          <a:p>
            <a:pPr marL="0" indent="0">
              <a:buNone/>
            </a:pPr>
            <a:r>
              <a:rPr lang="ru-RU" sz="3600" b="1" dirty="0" smtClean="0"/>
              <a:t>                                              «</a:t>
            </a:r>
            <a:r>
              <a:rPr lang="ru-RU" sz="3600" b="1" dirty="0"/>
              <a:t>Футболист»</a:t>
            </a:r>
          </a:p>
        </p:txBody>
      </p:sp>
      <p:pic>
        <p:nvPicPr>
          <p:cNvPr id="4" name="Рисунок 62" descr="Сделать шаг вперед правой ногой, перенести на нее вес тела, левую руку вытянуть впере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53" y="692696"/>
            <a:ext cx="27146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63" descr="маховым движением левая нога пересекает среднюю линию тела и переднюю поверхность правого бедр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916832"/>
            <a:ext cx="3143250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867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b="1" i="1" dirty="0">
                <a:solidFill>
                  <a:schemeClr val="tx1"/>
                </a:solidFill>
              </a:rPr>
              <a:t>«Ящерица" </a:t>
            </a:r>
            <a:endParaRPr lang="ru-RU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8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Из </a:t>
            </a:r>
            <a:r>
              <a:rPr lang="ru-RU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исходного положения отвести правую ногу в сторону до 45 градусов, одновременно левую руку отвести от туловища и поднять вверх до 45 градусов. Принять исходное положение, затем то же движение выполнить противоположными конечностями (левой ногой и правой рукой).</a:t>
            </a:r>
          </a:p>
          <a:p>
            <a:endParaRPr lang="ru-RU" dirty="0"/>
          </a:p>
        </p:txBody>
      </p:sp>
      <p:pic>
        <p:nvPicPr>
          <p:cNvPr id="4" name="Рисунок 61" descr="Из исходного положения отвести правую ногу в сторону до 45 градусов, одновременно левую руку отвести от туловища и поднять вверх до 45 градусов.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4441976" y="476672"/>
            <a:ext cx="350046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058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ru-RU" sz="3600" b="1" dirty="0" smtClean="0"/>
              <a:t>Включение  </a:t>
            </a:r>
            <a:r>
              <a:rPr lang="ru-RU" sz="3600" b="1" dirty="0" err="1" smtClean="0"/>
              <a:t>кинезиологических</a:t>
            </a:r>
            <a:r>
              <a:rPr lang="ru-RU" sz="3600" b="1" dirty="0" smtClean="0"/>
              <a:t> упражнений в логопедические занятия </a:t>
            </a:r>
            <a:r>
              <a:rPr lang="ru-RU" sz="3600" b="1" dirty="0" smtClean="0"/>
              <a:t>способствуют развитию межполушарной специализации и межполушарного взаимодействия, что способствуют коррекции  недоразвития письменной речи школьников</a:t>
            </a:r>
            <a:r>
              <a:rPr lang="ru-RU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770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600" dirty="0" smtClean="0"/>
              <a:t>Литература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1200" i="1" smtClean="0"/>
              <a:t>1 Актуализация логопедической помощи на грани двух тысячелетий / под ред. Кукушина В. И. М. , 2005.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i="1" smtClean="0"/>
              <a:t>2 Алябьева Е. А. Психогимнастика в начальной школе -М. ,2003.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i="1" smtClean="0"/>
          </a:p>
          <a:p>
            <a:pPr eaLnBrk="1" hangingPunct="1">
              <a:buFont typeface="Wingdings" pitchFamily="2" charset="2"/>
              <a:buNone/>
            </a:pPr>
            <a:r>
              <a:rPr lang="ru-RU" sz="1200" i="1" smtClean="0"/>
              <a:t>3 Белая А. Е. Мирясова В. И. Пальчиковые игры- М. , 2003.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i="1" smtClean="0"/>
              <a:t>4 Макарьев И. К. Если ваш ребёнок левша -С-П. ,1995.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i="1" smtClean="0"/>
              <a:t>5 Потапова Е. Н. Радость познания- М. ,1990.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i="1" smtClean="0"/>
          </a:p>
          <a:p>
            <a:pPr eaLnBrk="1" hangingPunct="1">
              <a:buFont typeface="Wingdings" pitchFamily="2" charset="2"/>
              <a:buNone/>
            </a:pPr>
            <a:r>
              <a:rPr lang="ru-RU" sz="1200" i="1" smtClean="0"/>
              <a:t>6 Сиротюк А. Л. Коррекция обучения и развития школьников.- М. , 2002.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i="1" smtClean="0"/>
              <a:t>7 Сиротюк А. Л. Коррекция развития интеллекта дошкольников.- М. ,2002.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i="1" smtClean="0"/>
              <a:t>8 Узорова О. В. Нефёдова Е. А. Пальчиковая гимнастика.- М. , 2002.</a:t>
            </a:r>
          </a:p>
          <a:p>
            <a:pPr eaLnBrk="1" hangingPunct="1">
              <a:buFont typeface="Wingdings" pitchFamily="2" charset="2"/>
              <a:buNone/>
            </a:pPr>
            <a:endParaRPr lang="ru-RU" sz="1200" i="1" smtClean="0"/>
          </a:p>
          <a:p>
            <a:pPr eaLnBrk="1" hangingPunct="1">
              <a:buFont typeface="Wingdings" pitchFamily="2" charset="2"/>
              <a:buNone/>
            </a:pPr>
            <a:r>
              <a:rPr lang="ru-RU" sz="1200" i="1" smtClean="0"/>
              <a:t>9 Цвынтарный В. В. Играем пальчиками и развиваем речь.- С-П. ,1999.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i="1" smtClean="0"/>
              <a:t>10 Цвынтарный В.В. Играем, слушаем, подражаем, звуки получаем.-С-П. , 1999.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i="1" smtClean="0"/>
              <a:t>11 Костромина С. Н. Эта книга поможет вашему ребёнку учиться на пятёрки –С-П. ,2004.</a:t>
            </a:r>
          </a:p>
        </p:txBody>
      </p:sp>
      <p:pic>
        <p:nvPicPr>
          <p:cNvPr id="60420" name="Picture 4" descr="MCj023185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038" y="188913"/>
            <a:ext cx="3001962" cy="170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1" name="Picture 5" descr="MCj021557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708275"/>
            <a:ext cx="1309688" cy="384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37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    спасибо </a:t>
            </a:r>
            <a:r>
              <a:rPr lang="ru-RU" sz="54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за </a:t>
            </a:r>
            <a:r>
              <a:rPr lang="ru-RU" sz="54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внимание!</a:t>
            </a:r>
            <a:endParaRPr lang="ru-RU" sz="54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91669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i="1" dirty="0" smtClean="0"/>
              <a:t> </a:t>
            </a:r>
            <a:r>
              <a:rPr lang="ru-RU" b="1" i="1" u="sng" dirty="0" err="1" smtClean="0"/>
              <a:t>Дислексические</a:t>
            </a:r>
            <a:r>
              <a:rPr lang="ru-RU" b="1" i="1" u="sng" dirty="0" smtClean="0"/>
              <a:t> ошибки: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1600" dirty="0" smtClean="0"/>
              <a:t>1. Замены и смешения звуков при чтении: замены и смешения фонетически близких звуков (звонких и глухих, аффрикат и звуков, входящих в их состав), а также замены графически сходных букв (X -Ж, П - Н, 3 - В и </a:t>
            </a:r>
            <a:r>
              <a:rPr lang="ru-RU" sz="1600" dirty="0" err="1" smtClean="0"/>
              <a:t>др</a:t>
            </a:r>
            <a:r>
              <a:rPr lang="ru-RU" sz="1600" dirty="0" smtClean="0"/>
              <a:t>).</a:t>
            </a:r>
          </a:p>
          <a:p>
            <a:pPr>
              <a:defRPr/>
            </a:pPr>
            <a:r>
              <a:rPr lang="ru-RU" sz="1600" dirty="0" smtClean="0"/>
              <a:t>2. Побуквенное чтение - нарушение слияния звуков в слоги и слова. При побуквенном чтении буквы называются поочерёдно, «</a:t>
            </a:r>
            <a:r>
              <a:rPr lang="ru-RU" sz="1600" dirty="0" err="1" smtClean="0"/>
              <a:t>бухштабируются</a:t>
            </a:r>
            <a:r>
              <a:rPr lang="ru-RU" sz="1600" dirty="0" smtClean="0"/>
              <a:t>», нанизываются одна на другую.</a:t>
            </a:r>
          </a:p>
          <a:p>
            <a:pPr>
              <a:defRPr/>
            </a:pPr>
            <a:r>
              <a:rPr lang="ru-RU" sz="1600" dirty="0" smtClean="0"/>
              <a:t>3. Искажения </a:t>
            </a:r>
            <a:r>
              <a:rPr lang="ru-RU" sz="1600" dirty="0" err="1" smtClean="0"/>
              <a:t>звуко-слоговой</a:t>
            </a:r>
            <a:r>
              <a:rPr lang="ru-RU" sz="1600" dirty="0" smtClean="0"/>
              <a:t> структуры слова, которые проявляются в разнообразных ошибках: а) пропусках согласных при стечении, б) пропуски согласных и гласных при отсутствии стечения, в) добавлениях звуков, г) перестановках звуков, </a:t>
            </a:r>
            <a:r>
              <a:rPr lang="ru-RU" sz="1600" dirty="0" err="1" smtClean="0"/>
              <a:t>д</a:t>
            </a:r>
            <a:r>
              <a:rPr lang="ru-RU" sz="1600" dirty="0" smtClean="0"/>
              <a:t>) пропусках, перестановках слогов и др.</a:t>
            </a:r>
          </a:p>
          <a:p>
            <a:pPr>
              <a:defRPr/>
            </a:pPr>
            <a:r>
              <a:rPr lang="ru-RU" sz="1600" dirty="0" smtClean="0"/>
              <a:t>4. Нарушения понимания прочитанного проявляются на уровне отдельного слова, а также предложения и текста. Эта группа нарушений чтения выделяется в тех случаях, когда не наблюдается расстройства технической стороны процесса чтения.</a:t>
            </a:r>
          </a:p>
          <a:p>
            <a:pPr>
              <a:defRPr/>
            </a:pPr>
            <a:r>
              <a:rPr lang="ru-RU" sz="1600" dirty="0" smtClean="0"/>
              <a:t>5. Аграмматизмы при чтении. Эта группа ошибок проявляется на аналитико-синтетической и синтетической ступени овладения навыком чтения. Отмечаются нарушения в падежных окончаниях, в согласованиях существительного и прилагательного, изменениях окончаний глаголов и др.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93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i="1" dirty="0" err="1" smtClean="0"/>
              <a:t>Кинезиология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- наука о развитии умственных способностей и физического здоровья через определенные двигательные упражнения.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27652" name="Рисунок 5" descr="http://l-userpic.livejournal.com/110879701/334706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4286250"/>
            <a:ext cx="1500188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53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157003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Кинезиологические методики –основа для </a:t>
            </a:r>
            <a:br>
              <a:rPr lang="ru-RU" sz="3200" smtClean="0"/>
            </a:br>
            <a:r>
              <a:rPr lang="ru-RU" sz="3200" smtClean="0"/>
              <a:t>активизации различных отделов мозга.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3957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i="1" smtClean="0"/>
          </a:p>
          <a:p>
            <a:pPr eaLnBrk="1" hangingPunct="1">
              <a:lnSpc>
                <a:spcPct val="80000"/>
              </a:lnSpc>
            </a:pPr>
            <a:endParaRPr lang="ru-RU" sz="1400" smtClean="0"/>
          </a:p>
          <a:p>
            <a:pPr eaLnBrk="1" hangingPunct="1">
              <a:lnSpc>
                <a:spcPct val="80000"/>
              </a:lnSpc>
            </a:pPr>
            <a:endParaRPr 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Современные кинезиологические методики направлены на активизацию различных отделов коры больших полушарий.</a:t>
            </a:r>
          </a:p>
          <a:p>
            <a:pPr eaLnBrk="1" hangingPunct="1">
              <a:lnSpc>
                <a:spcPct val="80000"/>
              </a:lnSpc>
            </a:pPr>
            <a:endParaRPr 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Для преодоления имеющихся различных речевых нарушений необходима комплексная психокоррекционная работа.Одним из составляющих элементов такой работы является кинезиологическая коррекция, которая направлена на механизм возникновения психофизиологических отклонений в развитии.</a:t>
            </a:r>
          </a:p>
          <a:p>
            <a:pPr eaLnBrk="1" hangingPunct="1">
              <a:lnSpc>
                <a:spcPct val="80000"/>
              </a:lnSpc>
            </a:pPr>
            <a:endParaRPr 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Самый благоприятный период для интеллектуального развития -это возраст до 10 лет, когда кора больших полушарий еще окончательно не сформирована.</a:t>
            </a:r>
          </a:p>
          <a:p>
            <a:pPr eaLnBrk="1" hangingPunct="1">
              <a:lnSpc>
                <a:spcPct val="80000"/>
              </a:lnSpc>
            </a:pPr>
            <a:endParaRPr lang="ru-RU" sz="1600" smtClean="0"/>
          </a:p>
          <a:p>
            <a:pPr eaLnBrk="1" hangingPunct="1">
              <a:lnSpc>
                <a:spcPct val="80000"/>
              </a:lnSpc>
            </a:pPr>
            <a:endParaRPr lang="ru-RU" sz="1600" smtClean="0"/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Посредством  кинезиологических упражнений совершенствуется регулирующая и координирующие системы.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</p:txBody>
      </p:sp>
    </p:spTree>
    <p:extLst>
      <p:ext uri="{BB962C8B-B14F-4D97-AF65-F5344CB8AC3E}">
        <p14:creationId xmlns:p14="http://schemas.microsoft.com/office/powerpoint/2010/main" val="3748076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9699" name="Рисунок 4" descr="http://www.mlmblog.ru/pics/0001@1148_map2_thumb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" y="2000250"/>
            <a:ext cx="7786688" cy="4075113"/>
          </a:xfrm>
          <a:noFill/>
        </p:spPr>
      </p:pic>
    </p:spTree>
    <p:extLst>
      <p:ext uri="{BB962C8B-B14F-4D97-AF65-F5344CB8AC3E}">
        <p14:creationId xmlns:p14="http://schemas.microsoft.com/office/powerpoint/2010/main" val="164696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>
                <a:solidFill>
                  <a:schemeClr val="tx1"/>
                </a:solidFill>
              </a:rPr>
              <a:t>Межполушарная асимметрия человеческого мозга – основа устойчивости системы мышления. 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Полушария по-разному обрабатывают информацию, поступающую из внешнего мира. Левое отвечает за аналитическое мышление; люди с доминирующим левым полушарием, как правило, рациональны.</a:t>
            </a:r>
            <a:br>
              <a:rPr lang="ru-RU" b="1" dirty="0" smtClean="0"/>
            </a:br>
            <a:r>
              <a:rPr lang="ru-RU" b="1" dirty="0" smtClean="0"/>
              <a:t>Правополушарные обладают образным мышлением, им свойственно не аналитическое целостное восприятие мира.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Нельзя </a:t>
            </a:r>
            <a:r>
              <a:rPr lang="ru-RU" b="1" dirty="0" smtClean="0"/>
              <a:t>воспринимать асимметрию буквально. Каждое решение принимается обоими полушариями совместно, между ними проходят миллионы информационных каналов. Просто в общем решении содержится разный вклад полушарий.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 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57083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Как определить доминирующее полушарие? </a:t>
            </a:r>
            <a:br>
              <a:rPr lang="ru-RU" i="1" dirty="0"/>
            </a:br>
            <a:r>
              <a:rPr lang="ru-RU" sz="3200" dirty="0"/>
              <a:t/>
            </a:r>
            <a:br>
              <a:rPr lang="ru-RU" sz="3200" dirty="0"/>
            </a:br>
            <a:endParaRPr lang="ru-RU" dirty="0"/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Сложите </a:t>
            </a:r>
            <a:r>
              <a:rPr lang="ru-RU" sz="2800" b="1" dirty="0" smtClean="0"/>
              <a:t>ладони в «замок», и если сверху окажется большой палец правой руки, скорее всего, вы правша. 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«Поза Наполеона» – скрестите руки на груди. Если правая рука окажется над левой, вы точно правша. В случае доминирования правого полушария выше должна оказаться левая рука. Еще лучше, не делать эти тесты осознанно, а попросить знакомых подсмотреть, как вы обычно складываете руки или ладони.</a:t>
            </a:r>
            <a:br>
              <a:rPr lang="ru-RU" sz="2800" b="1" dirty="0" smtClean="0"/>
            </a:br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9687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ru-RU" sz="2400" smtClean="0"/>
              <a:t>   - открывание коробочки,                                                     -переплетение пальцев рук,                                      </a:t>
            </a:r>
          </a:p>
          <a:p>
            <a:pPr>
              <a:buFontTx/>
              <a:buNone/>
            </a:pPr>
            <a:r>
              <a:rPr lang="ru-RU" sz="2400" smtClean="0"/>
              <a:t> -«поза Наполеона»,                                                                - аплодирование,                                                 </a:t>
            </a:r>
          </a:p>
          <a:p>
            <a:pPr>
              <a:buFontTx/>
              <a:buNone/>
            </a:pPr>
            <a:r>
              <a:rPr lang="ru-RU" sz="2400" smtClean="0"/>
              <a:t> -протирание тряпкой доски.                                     </a:t>
            </a:r>
            <a:r>
              <a:rPr lang="ru-RU" sz="2400" b="1" i="1" smtClean="0"/>
              <a:t>Диагностика ориентации в пространстве</a:t>
            </a:r>
            <a:r>
              <a:rPr lang="ru-RU" sz="2400" smtClean="0"/>
              <a:t>:                      - проба Озерецкого Н.И. (кулак-ребро-ладонь),        </a:t>
            </a:r>
          </a:p>
          <a:p>
            <a:pPr>
              <a:buFontTx/>
              <a:buNone/>
            </a:pPr>
            <a:r>
              <a:rPr lang="ru-RU" sz="2400" smtClean="0"/>
              <a:t> -проба на пальцевый гнозис и праксис,              </a:t>
            </a:r>
          </a:p>
          <a:p>
            <a:pPr>
              <a:buFontTx/>
              <a:buNone/>
            </a:pPr>
            <a:r>
              <a:rPr lang="ru-RU" sz="2400" smtClean="0"/>
              <a:t>-пробы Хеда,                                                     </a:t>
            </a:r>
          </a:p>
          <a:p>
            <a:pPr>
              <a:buFontTx/>
              <a:buNone/>
            </a:pPr>
            <a:r>
              <a:rPr lang="ru-RU" sz="2400" smtClean="0"/>
              <a:t> - степень сохранности премоторной зоны,               </a:t>
            </a:r>
          </a:p>
          <a:p>
            <a:pPr>
              <a:buFontTx/>
              <a:buNone/>
            </a:pPr>
            <a:r>
              <a:rPr lang="ru-RU" sz="2400" smtClean="0"/>
              <a:t> - тест Павлова И.П.</a:t>
            </a:r>
          </a:p>
          <a:p>
            <a:endParaRPr lang="ru-RU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28688" y="404813"/>
            <a:ext cx="7099696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200" b="1" i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Методика для определения ведущей руки</a:t>
            </a:r>
          </a:p>
        </p:txBody>
      </p:sp>
      <p:sp>
        <p:nvSpPr>
          <p:cNvPr id="32773" name="WordArt 4"/>
          <p:cNvSpPr>
            <a:spLocks noChangeArrowheads="1" noChangeShapeType="1" noTextEdit="1"/>
          </p:cNvSpPr>
          <p:nvPr/>
        </p:nvSpPr>
        <p:spPr bwMode="auto">
          <a:xfrm>
            <a:off x="2843213" y="404813"/>
            <a:ext cx="583247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000" kern="10">
              <a:ln w="12700">
                <a:solidFill>
                  <a:srgbClr val="00B050"/>
                </a:solidFill>
                <a:round/>
                <a:headEnd/>
                <a:tailEnd/>
              </a:ln>
              <a:effectLst>
                <a:outerShdw dist="38100" dir="2700000" algn="tl" rotWithShape="0">
                  <a:srgbClr val="000000">
                    <a:alpha val="39998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823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40</TotalTime>
  <Words>922</Words>
  <Application>Microsoft Office PowerPoint</Application>
  <PresentationFormat>Экран (4:3)</PresentationFormat>
  <Paragraphs>147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Паркет</vt:lpstr>
      <vt:lpstr> Коррекция проблем     обучения методами                        кинезиологии</vt:lpstr>
      <vt:lpstr>     Дислексия</vt:lpstr>
      <vt:lpstr> Дислексические ошибки:</vt:lpstr>
      <vt:lpstr>Кинезиология</vt:lpstr>
      <vt:lpstr>Кинезиологические методики –основа для  активизации различных отделов мозга.</vt:lpstr>
      <vt:lpstr>Презентация PowerPoint</vt:lpstr>
      <vt:lpstr>Межполушарная асимметрия человеческого мозга – основа устойчивости системы мышления.  </vt:lpstr>
      <vt:lpstr>Как определить доминирующее полушарие?   </vt:lpstr>
      <vt:lpstr>Презентация PowerPoint</vt:lpstr>
      <vt:lpstr> Мозолистое тело головного мозга</vt:lpstr>
      <vt:lpstr>Презентация PowerPoint</vt:lpstr>
      <vt:lpstr>Презентация PowerPoint</vt:lpstr>
      <vt:lpstr>Презентация PowerPoint</vt:lpstr>
      <vt:lpstr>Кинезиологические  упражнения помогают улучшить:</vt:lpstr>
      <vt:lpstr>Упражнения для развития межполушарного взаимодействия</vt:lpstr>
      <vt:lpstr>Презентация PowerPoint</vt:lpstr>
      <vt:lpstr>Презентация PowerPoint</vt:lpstr>
      <vt:lpstr>Презентация PowerPoint</vt:lpstr>
      <vt:lpstr>Зеркальное рисование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Литература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Коррекция проблем     обучения методами                        кинезиологии</dc:title>
  <dc:creator>Пользователь</dc:creator>
  <cp:lastModifiedBy>Пользователь</cp:lastModifiedBy>
  <cp:revision>4</cp:revision>
  <dcterms:created xsi:type="dcterms:W3CDTF">2013-03-25T14:27:19Z</dcterms:created>
  <dcterms:modified xsi:type="dcterms:W3CDTF">2013-03-25T15:07:23Z</dcterms:modified>
</cp:coreProperties>
</file>