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6" r:id="rId3"/>
    <p:sldId id="257" r:id="rId4"/>
    <p:sldId id="275" r:id="rId5"/>
    <p:sldId id="259" r:id="rId6"/>
    <p:sldId id="268" r:id="rId7"/>
    <p:sldId id="267" r:id="rId8"/>
    <p:sldId id="269" r:id="rId9"/>
    <p:sldId id="273" r:id="rId10"/>
    <p:sldId id="277" r:id="rId11"/>
    <p:sldId id="266" r:id="rId12"/>
    <p:sldId id="265" r:id="rId13"/>
    <p:sldId id="274" r:id="rId14"/>
    <p:sldId id="261" r:id="rId15"/>
    <p:sldId id="26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41738-4A76-4252-AF0C-A83F1CD8C586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3890F-B7B1-41AF-A65E-29CBFB1D0D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22612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B34DF-3BFA-4341-A6C7-703B548BC8FB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5AF8C-E1EE-4BDC-9602-6839A76817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42432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Верхний колонтитул 6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199BE-C84B-405F-BC97-7DF9E2A169E4}" type="datetime1">
              <a:rPr lang="ru-RU" smtClean="0"/>
              <a:pPr/>
              <a:t>19.03.2013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5106C-5285-408D-A8D4-B968E24CA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DB626D-A34B-4B60-BAA4-0517D5244F89}" type="datetime1">
              <a:rPr lang="ru-RU" smtClean="0"/>
              <a:pPr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5106C-5285-408D-A8D4-B968E24CA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4C1C2-D634-4FAB-B50D-C7684274C470}" type="datetime1">
              <a:rPr lang="ru-RU" smtClean="0"/>
              <a:pPr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5106C-5285-408D-A8D4-B968E24CA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6D2B0-A8F6-4931-A70B-EB2A16432D6B}" type="datetime1">
              <a:rPr lang="ru-RU" smtClean="0"/>
              <a:pPr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5106C-5285-408D-A8D4-B968E24CA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9DAA76-9D15-453C-A42F-67439A933F89}" type="datetime1">
              <a:rPr lang="ru-RU" smtClean="0"/>
              <a:pPr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5106C-5285-408D-A8D4-B968E24CA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5CF7A3-BE70-4DDB-9B0F-6D0D8CF5E441}" type="datetime1">
              <a:rPr lang="ru-RU" smtClean="0"/>
              <a:pPr/>
              <a:t>19.03.2013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5106C-5285-408D-A8D4-B968E24CA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26DBE5-4870-4EF8-9773-AA0906FBDA96}" type="datetime1">
              <a:rPr lang="ru-RU" smtClean="0"/>
              <a:pPr/>
              <a:t>19.03.2013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5106C-5285-408D-A8D4-B968E24CA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04A91-53E6-4C18-8D78-C613761958C4}" type="datetime1">
              <a:rPr lang="ru-RU" smtClean="0"/>
              <a:pPr/>
              <a:t>19.03.2013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5106C-5285-408D-A8D4-B968E24CA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7A26DA-3879-45DD-A8B8-07BEBC3C8012}" type="datetime1">
              <a:rPr lang="ru-RU" smtClean="0"/>
              <a:pPr/>
              <a:t>19.03.2013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5106C-5285-408D-A8D4-B968E24CA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64B28-85D3-4DDD-B3E0-804FB3D36D42}" type="datetime1">
              <a:rPr lang="ru-RU" smtClean="0"/>
              <a:pPr/>
              <a:t>19.03.2013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5106C-5285-408D-A8D4-B968E24CA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574CC-53BD-40E1-809E-E641AC3A62B1}" type="datetime1">
              <a:rPr lang="ru-RU" smtClean="0"/>
              <a:pPr/>
              <a:t>19.03.2013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5106C-5285-408D-A8D4-B968E24CA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A3F5C90-7D33-405B-A2CB-0BDD389FB2C3}" type="datetime1">
              <a:rPr lang="ru-RU" smtClean="0"/>
              <a:pPr/>
              <a:t>19.03.2013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C25106C-5285-408D-A8D4-B968E24CA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8062664" cy="23860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 Урок швейного дела:  «</a:t>
            </a:r>
            <a:r>
              <a:rPr lang="ru-RU" b="1" dirty="0">
                <a:solidFill>
                  <a:srgbClr val="002060"/>
                </a:solidFill>
              </a:rPr>
              <a:t>Обработка </a:t>
            </a:r>
            <a:r>
              <a:rPr lang="ru-RU" b="1" dirty="0" smtClean="0">
                <a:solidFill>
                  <a:srgbClr val="002060"/>
                </a:solidFill>
              </a:rPr>
              <a:t>     нижнего </a:t>
            </a:r>
            <a:r>
              <a:rPr lang="ru-RU" b="1" dirty="0">
                <a:solidFill>
                  <a:srgbClr val="002060"/>
                </a:solidFill>
              </a:rPr>
              <a:t>среза кокетки  оборкой».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00862" cy="2328882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90000"/>
              </a:lnSpc>
            </a:pPr>
            <a:endParaRPr lang="ru-RU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ru-RU" sz="4200" b="1" dirty="0" smtClean="0">
                <a:solidFill>
                  <a:schemeClr val="accent6">
                    <a:lumMod val="50000"/>
                  </a:schemeClr>
                </a:solidFill>
              </a:rPr>
              <a:t>для учащихся 8 классов коррекционной школы 8 вида.</a:t>
            </a:r>
          </a:p>
          <a:p>
            <a:pPr algn="r">
              <a:lnSpc>
                <a:spcPct val="90000"/>
              </a:lnSpc>
            </a:pPr>
            <a:endParaRPr lang="ru-RU" sz="4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r">
              <a:lnSpc>
                <a:spcPct val="90000"/>
              </a:lnSpc>
            </a:pPr>
            <a:r>
              <a:rPr lang="ru-RU" sz="4200" b="1" dirty="0" smtClean="0">
                <a:solidFill>
                  <a:schemeClr val="accent6">
                    <a:lumMod val="50000"/>
                  </a:schemeClr>
                </a:solidFill>
              </a:rPr>
              <a:t>Автор: Милованова Т.А.</a:t>
            </a:r>
          </a:p>
          <a:p>
            <a:pPr algn="r">
              <a:lnSpc>
                <a:spcPct val="90000"/>
              </a:lnSpc>
            </a:pPr>
            <a:r>
              <a:rPr lang="ru-RU" sz="4200" b="1" dirty="0" smtClean="0">
                <a:solidFill>
                  <a:schemeClr val="accent6">
                    <a:lumMod val="50000"/>
                  </a:schemeClr>
                </a:solidFill>
              </a:rPr>
              <a:t>учитель швейного дела</a:t>
            </a:r>
          </a:p>
          <a:p>
            <a:pPr>
              <a:lnSpc>
                <a:spcPct val="90000"/>
              </a:lnSpc>
            </a:pPr>
            <a:endParaRPr lang="ru-RU" sz="4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ru-RU" sz="4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ru-RU" sz="4200" b="1" dirty="0" smtClean="0">
                <a:solidFill>
                  <a:schemeClr val="accent6">
                    <a:lumMod val="50000"/>
                  </a:schemeClr>
                </a:solidFill>
              </a:rPr>
              <a:t> Ст. Казанская Кавказского района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Обработанную оборку (волан) накладывают на лицевую сторону изделия лицевой стороной вниз, уравнивают срезы и притачивают 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092966"/>
            <a:ext cx="5760640" cy="407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0148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en-US" dirty="0" smtClean="0"/>
              <a:t>    </a:t>
            </a:r>
            <a:r>
              <a:rPr lang="ru-RU" dirty="0" smtClean="0"/>
              <a:t>Притачивание </a:t>
            </a:r>
            <a:r>
              <a:rPr lang="ru-RU" dirty="0"/>
              <a:t>кокетки: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78063"/>
            <a:ext cx="8229600" cy="3848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1274" name="Picture 4" descr="j02340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6256" y="4447213"/>
            <a:ext cx="1938338" cy="220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04387"/>
            <a:ext cx="5256584" cy="4618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Настрачивание шва соединения кокетки с основной деталью.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68312" y="2205038"/>
            <a:ext cx="8318529" cy="45259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 smtClean="0"/>
              <a:t> 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52" name="Picture 4" descr="logoti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9946" y="4508501"/>
            <a:ext cx="1896704" cy="1584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137" y="1413844"/>
            <a:ext cx="5112568" cy="4473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00013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Проверка    качества   </a:t>
            </a:r>
            <a:r>
              <a:rPr lang="ru-RU" b="1" dirty="0">
                <a:solidFill>
                  <a:srgbClr val="002060"/>
                </a:solidFill>
              </a:rPr>
              <a:t>работы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556792"/>
            <a:ext cx="7560840" cy="453650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1)сборки </a:t>
            </a:r>
            <a:r>
              <a:rPr lang="ru-RU" sz="3200" b="1" dirty="0">
                <a:solidFill>
                  <a:schemeClr val="tx1"/>
                </a:solidFill>
              </a:rPr>
              <a:t>распределены равномерно по всей длине оборки; </a:t>
            </a:r>
            <a:endParaRPr lang="ru-RU" sz="3200" b="1" dirty="0" smtClean="0">
              <a:solidFill>
                <a:schemeClr val="tx1"/>
              </a:solidFill>
            </a:endParaRPr>
          </a:p>
          <a:p>
            <a:pPr lvl="0"/>
            <a:r>
              <a:rPr lang="ru-RU" sz="3200" b="1" dirty="0" smtClean="0">
                <a:solidFill>
                  <a:schemeClr val="tx1"/>
                </a:solidFill>
              </a:rPr>
              <a:t>2</a:t>
            </a:r>
            <a:r>
              <a:rPr lang="ru-RU" sz="3200" b="1" dirty="0">
                <a:solidFill>
                  <a:schemeClr val="tx1"/>
                </a:solidFill>
              </a:rPr>
              <a:t>) машинная строчка притачивания кокетки ровная, выполнена на одинаковом расстоянии от нижнего края </a:t>
            </a:r>
            <a:r>
              <a:rPr lang="ru-RU" sz="3200" b="1" dirty="0" smtClean="0">
                <a:solidFill>
                  <a:schemeClr val="tx1"/>
                </a:solidFill>
              </a:rPr>
              <a:t>кокетки</a:t>
            </a:r>
            <a:r>
              <a:rPr lang="ru-RU" sz="3200" b="1" dirty="0">
                <a:solidFill>
                  <a:schemeClr val="tx1"/>
                </a:solidFill>
              </a:rPr>
              <a:t>; </a:t>
            </a:r>
            <a:endParaRPr lang="ru-RU" sz="3200" b="1" dirty="0" smtClean="0">
              <a:solidFill>
                <a:schemeClr val="tx1"/>
              </a:solidFill>
            </a:endParaRPr>
          </a:p>
          <a:p>
            <a:pPr lvl="0"/>
            <a:r>
              <a:rPr lang="ru-RU" sz="3200" b="1" dirty="0" smtClean="0">
                <a:solidFill>
                  <a:schemeClr val="tx1"/>
                </a:solidFill>
              </a:rPr>
              <a:t>3</a:t>
            </a:r>
            <a:r>
              <a:rPr lang="ru-RU" sz="3200" b="1" dirty="0">
                <a:solidFill>
                  <a:schemeClr val="tx1"/>
                </a:solidFill>
              </a:rPr>
              <a:t>) закрепка выполнена в начале и в конце строчки; </a:t>
            </a:r>
            <a:endParaRPr lang="ru-RU" sz="3200" b="1" dirty="0" smtClean="0">
              <a:solidFill>
                <a:schemeClr val="tx1"/>
              </a:solidFill>
            </a:endParaRPr>
          </a:p>
          <a:p>
            <a:pPr lvl="0"/>
            <a:r>
              <a:rPr lang="ru-RU" sz="3200" b="1" dirty="0" smtClean="0">
                <a:solidFill>
                  <a:schemeClr val="tx1"/>
                </a:solidFill>
              </a:rPr>
              <a:t>4</a:t>
            </a:r>
            <a:r>
              <a:rPr lang="ru-RU" sz="3200" b="1" dirty="0">
                <a:solidFill>
                  <a:schemeClr val="tx1"/>
                </a:solidFill>
              </a:rPr>
              <a:t>) шов заутюжен в сторону кокетки</a:t>
            </a:r>
            <a:r>
              <a:rPr lang="ru-RU" sz="3200" b="1" dirty="0" smtClean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>
                <a:solidFill>
                  <a:schemeClr val="tx1"/>
                </a:solidFill>
              </a:rPr>
              <a:t>5) влажно-тепловая обработка </a:t>
            </a:r>
            <a:r>
              <a:rPr lang="ru-RU" sz="3200" b="1" dirty="0" smtClean="0">
                <a:solidFill>
                  <a:schemeClr val="tx1"/>
                </a:solidFill>
              </a:rPr>
              <a:t>выполнена </a:t>
            </a:r>
            <a:r>
              <a:rPr lang="ru-RU" sz="3200" b="1" dirty="0">
                <a:solidFill>
                  <a:schemeClr val="tx1"/>
                </a:solidFill>
              </a:rPr>
              <a:t>качественно.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186766" cy="65403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     Самоанализ выполненной работы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620688"/>
            <a:ext cx="7581528" cy="6072206"/>
          </a:xfrm>
          <a:ln>
            <a:solidFill>
              <a:srgbClr val="002060"/>
            </a:solidFill>
          </a:ln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sz="2900" dirty="0" smtClean="0">
                <a:solidFill>
                  <a:srgbClr val="00B050"/>
                </a:solidFill>
              </a:rPr>
              <a:t>    </a:t>
            </a:r>
          </a:p>
          <a:p>
            <a:pPr algn="ctr">
              <a:buNone/>
            </a:pPr>
            <a:endParaRPr lang="en-US" sz="2900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ru-RU" sz="29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2900" b="1" dirty="0" smtClean="0">
                <a:solidFill>
                  <a:schemeClr val="accent2">
                    <a:lumMod val="50000"/>
                  </a:schemeClr>
                </a:solidFill>
              </a:rPr>
              <a:t>План </a:t>
            </a: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анализа</a:t>
            </a:r>
          </a:p>
          <a:p>
            <a:pPr marL="514350" lvl="0" indent="-514350">
              <a:buNone/>
            </a:pP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1.  Какую работу выполняла?</a:t>
            </a:r>
          </a:p>
          <a:p>
            <a:pPr marL="514350" indent="-514350">
              <a:buNone/>
            </a:pP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marL="514350" lvl="0" indent="-514350">
              <a:buNone/>
            </a:pP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2.  Какие швы применяла?</a:t>
            </a:r>
          </a:p>
          <a:p>
            <a:pPr marL="514350" indent="-514350">
              <a:buNone/>
            </a:pP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marL="514350" lvl="0" indent="-514350">
              <a:buNone/>
            </a:pP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3.  Допустила ли ошибки при выполнении работы?</a:t>
            </a:r>
          </a:p>
          <a:p>
            <a:pPr marL="514350" indent="-514350">
              <a:buNone/>
            </a:pP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marL="514350" lvl="0" indent="-514350">
              <a:buNone/>
            </a:pP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4.  Если да, то как их исправила?</a:t>
            </a:r>
          </a:p>
          <a:p>
            <a:pPr marL="514350" indent="-514350">
              <a:buNone/>
            </a:pP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marL="514350" lvl="0" indent="-514350">
              <a:buNone/>
            </a:pP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5.  Довольна ли своей работой?</a:t>
            </a:r>
          </a:p>
          <a:p>
            <a:pPr marL="514350" indent="-514350">
              <a:buNone/>
            </a:pP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marL="514350" lvl="0" indent="-514350">
              <a:buNone/>
            </a:pP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6.   Можно ли сделать лучше?</a:t>
            </a:r>
          </a:p>
          <a:p>
            <a:pPr marL="514350" indent="-514350">
              <a:buNone/>
            </a:pP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marL="514350" lvl="0" indent="-514350">
              <a:buNone/>
            </a:pP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7.   Какую бы оценку себе поставила?</a:t>
            </a:r>
          </a:p>
          <a:p>
            <a:pPr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7" descr="Девочка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857232"/>
            <a:ext cx="2220912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7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5643578"/>
            <a:ext cx="1441450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643174" y="2357430"/>
            <a:ext cx="4071966" cy="35004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rgbClr val="FF0000"/>
                </a:solidFill>
              </a:rPr>
              <a:t>Спасибо </a:t>
            </a:r>
          </a:p>
          <a:p>
            <a:pPr algn="ctr"/>
            <a:r>
              <a:rPr lang="ru-RU" sz="7200" dirty="0" smtClean="0">
                <a:solidFill>
                  <a:srgbClr val="FF0000"/>
                </a:solidFill>
              </a:rPr>
              <a:t>за урок!</a:t>
            </a:r>
            <a:endParaRPr lang="ru-RU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196753"/>
            <a:ext cx="4968552" cy="3970318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800" dirty="0"/>
              <a:t>Не  можешь - сумей.</a:t>
            </a:r>
          </a:p>
          <a:p>
            <a:r>
              <a:rPr lang="ru-RU" sz="2800" dirty="0"/>
              <a:t>Не знаешь  - узнай,</a:t>
            </a:r>
          </a:p>
          <a:p>
            <a:r>
              <a:rPr lang="ru-RU" sz="2800" dirty="0"/>
              <a:t>Не бойся тропы отвесной,</a:t>
            </a:r>
          </a:p>
          <a:p>
            <a:r>
              <a:rPr lang="ru-RU" sz="2800" dirty="0"/>
              <a:t>Пробуй,</a:t>
            </a:r>
          </a:p>
          <a:p>
            <a:r>
              <a:rPr lang="ru-RU" sz="2800" dirty="0"/>
              <a:t>Ищи,</a:t>
            </a:r>
          </a:p>
          <a:p>
            <a:r>
              <a:rPr lang="ru-RU" sz="2800" dirty="0"/>
              <a:t>Сверкай,</a:t>
            </a:r>
          </a:p>
          <a:p>
            <a:r>
              <a:rPr lang="ru-RU" sz="2800" dirty="0"/>
              <a:t>Достигай,</a:t>
            </a:r>
          </a:p>
          <a:p>
            <a:r>
              <a:rPr lang="ru-RU" sz="2800" dirty="0"/>
              <a:t>Чтоб жизнь твоя стала песней.</a:t>
            </a:r>
          </a:p>
          <a:p>
            <a:r>
              <a:rPr lang="ru-RU" sz="2800" dirty="0"/>
              <a:t>                 </a:t>
            </a:r>
            <a:r>
              <a:rPr lang="ru-RU" sz="2800" dirty="0" err="1"/>
              <a:t>Л.Татьяничева</a:t>
            </a:r>
            <a:r>
              <a:rPr lang="ru-RU" sz="2800" dirty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492896"/>
            <a:ext cx="2967206" cy="292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6098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0001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Ц</a:t>
            </a:r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ель урока</a:t>
            </a:r>
            <a: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b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357298"/>
            <a:ext cx="7272366" cy="5000660"/>
          </a:xfrm>
        </p:spPr>
        <p:txBody>
          <a:bodyPr>
            <a:normAutofit fontScale="55000" lnSpcReduction="20000"/>
          </a:bodyPr>
          <a:lstStyle/>
          <a:p>
            <a:r>
              <a:rPr lang="ru-RU" sz="5100" dirty="0">
                <a:solidFill>
                  <a:srgbClr val="002060"/>
                </a:solidFill>
              </a:rPr>
              <a:t> Дать учащимся конкретное представление  по   обработке  нижнего  среза кокетки  оборкой. </a:t>
            </a:r>
            <a:endParaRPr lang="ru-RU" sz="5100" dirty="0" smtClean="0">
              <a:solidFill>
                <a:srgbClr val="002060"/>
              </a:solidFill>
            </a:endParaRPr>
          </a:p>
          <a:p>
            <a:r>
              <a:rPr lang="ru-RU" sz="5100" dirty="0" smtClean="0">
                <a:solidFill>
                  <a:srgbClr val="FF0000"/>
                </a:solidFill>
              </a:rPr>
              <a:t>Задачи</a:t>
            </a:r>
            <a:r>
              <a:rPr lang="ru-RU" sz="5100" dirty="0">
                <a:solidFill>
                  <a:srgbClr val="FF0000"/>
                </a:solidFill>
              </a:rPr>
              <a:t>:</a:t>
            </a:r>
          </a:p>
          <a:p>
            <a:r>
              <a:rPr lang="ru-RU" sz="5100" dirty="0">
                <a:solidFill>
                  <a:srgbClr val="002060"/>
                </a:solidFill>
              </a:rPr>
              <a:t>- познакомить учащихся с различными видами кокеток и способами их обработки,</a:t>
            </a:r>
          </a:p>
          <a:p>
            <a:r>
              <a:rPr lang="ru-RU" sz="5100" dirty="0">
                <a:solidFill>
                  <a:srgbClr val="002060"/>
                </a:solidFill>
              </a:rPr>
              <a:t>- научить обрабатывать  кокетки    с оборкой,</a:t>
            </a:r>
          </a:p>
          <a:p>
            <a:r>
              <a:rPr lang="ru-RU" sz="5100" dirty="0">
                <a:solidFill>
                  <a:srgbClr val="002060"/>
                </a:solidFill>
              </a:rPr>
              <a:t>-развивать умения при обработке кокеток,</a:t>
            </a:r>
          </a:p>
          <a:p>
            <a:r>
              <a:rPr lang="ru-RU" sz="5100" dirty="0">
                <a:solidFill>
                  <a:srgbClr val="002060"/>
                </a:solidFill>
              </a:rPr>
              <a:t>-совершенствовать эстетические взгляды, развивать творческие способности личности.</a:t>
            </a:r>
          </a:p>
          <a:p>
            <a:r>
              <a:rPr lang="ru-RU" sz="5100" dirty="0">
                <a:solidFill>
                  <a:srgbClr val="002060"/>
                </a:solidFill>
              </a:rPr>
              <a:t>- коррекция мелкой моторики и развитие зрительных восприятий.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884046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/>
              <a:t>                         </a:t>
            </a:r>
            <a:r>
              <a:rPr lang="ru-RU" sz="2400" b="1" dirty="0" smtClean="0">
                <a:solidFill>
                  <a:srgbClr val="002060"/>
                </a:solidFill>
              </a:rPr>
              <a:t>Вопросы  для повторения учащимся: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928670"/>
            <a:ext cx="8501122" cy="5572164"/>
          </a:xfrm>
        </p:spPr>
        <p:txBody>
          <a:bodyPr>
            <a:normAutofit/>
          </a:bodyPr>
          <a:lstStyle/>
          <a:p>
            <a:pPr algn="ctr"/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1.Что такое моделирование? </a:t>
            </a:r>
          </a:p>
          <a:p>
            <a:pPr algn="ctr"/>
            <a:r>
              <a:rPr lang="ru-RU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u="sng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 2.Что такое кокетка? </a:t>
            </a:r>
          </a:p>
          <a:p>
            <a:pPr algn="ctr"/>
            <a:r>
              <a:rPr lang="ru-RU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u="sng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 3. Где могут располагаться кокетки? </a:t>
            </a:r>
          </a:p>
          <a:p>
            <a:pPr algn="ctr"/>
            <a:r>
              <a:rPr lang="ru-RU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u="sng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 4. Какой формы бывают кокетки? </a:t>
            </a:r>
          </a:p>
          <a:p>
            <a:pPr algn="ctr"/>
            <a:r>
              <a:rPr lang="ru-RU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u="sng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5. Из чего могут быть раскроены кокетки? </a:t>
            </a:r>
          </a:p>
          <a:p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642910" y="332656"/>
            <a:ext cx="8143932" cy="11675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660066"/>
                </a:solidFill>
              </a:rPr>
              <a:t>СЛОВАРЬ </a:t>
            </a:r>
            <a:r>
              <a:rPr lang="ru-RU" sz="3600" b="1" dirty="0" smtClean="0">
                <a:solidFill>
                  <a:srgbClr val="660066"/>
                </a:solidFill>
              </a:rPr>
              <a:t>:    </a:t>
            </a:r>
            <a:r>
              <a:rPr lang="ru-RU" sz="3600" b="1" dirty="0">
                <a:solidFill>
                  <a:srgbClr val="660066"/>
                </a:solidFill>
              </a:rPr>
              <a:t>Кокетка.</a:t>
            </a:r>
            <a:r>
              <a:rPr lang="ru-RU" sz="3600" b="1" dirty="0" smtClean="0">
                <a:solidFill>
                  <a:srgbClr val="660066"/>
                </a:solidFill>
              </a:rPr>
              <a:t> </a:t>
            </a:r>
            <a:endParaRPr lang="ru-RU" sz="3600" b="1" dirty="0">
              <a:solidFill>
                <a:srgbClr val="660066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28794" y="2357430"/>
            <a:ext cx="5143536" cy="342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Рисунок 7" descr="Девочка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1500174"/>
            <a:ext cx="2220912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 descr="7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5643578"/>
            <a:ext cx="1441450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285720" y="2714620"/>
            <a:ext cx="8501122" cy="34290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>
                <a:solidFill>
                  <a:srgbClr val="002060"/>
                </a:solidFill>
              </a:rPr>
              <a:t>Толковый  словарь </a:t>
            </a:r>
            <a:r>
              <a:rPr lang="ru-RU" sz="3600" b="1" dirty="0" err="1">
                <a:solidFill>
                  <a:srgbClr val="002060"/>
                </a:solidFill>
              </a:rPr>
              <a:t>В.И.Даля</a:t>
            </a:r>
            <a:r>
              <a:rPr lang="ru-RU" sz="3600" b="1" dirty="0">
                <a:solidFill>
                  <a:srgbClr val="002060"/>
                </a:solidFill>
              </a:rPr>
              <a:t> (кокетничать, кокетство, любезничать, прельщать)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635750" cy="1139825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 </a:t>
            </a:r>
            <a:r>
              <a:rPr lang="ru-RU" sz="2800" b="1" i="1" u="sng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        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Стачной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шов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6625"/>
            <a:ext cx="8229600" cy="391953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  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8683" name="Picture 11" descr="100bc1d53576167d64bb18e69f212b2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97776" y="260648"/>
            <a:ext cx="1066800" cy="1600200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73043"/>
            <a:ext cx="6984776" cy="5384957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     </a:t>
            </a:r>
            <a:r>
              <a:rPr lang="ru-RU" sz="4400" dirty="0" err="1" smtClean="0"/>
              <a:t>Настрочные</a:t>
            </a:r>
            <a:r>
              <a:rPr lang="ru-RU" sz="4400" dirty="0" smtClean="0"/>
              <a:t> </a:t>
            </a:r>
            <a:r>
              <a:rPr lang="ru-RU" sz="4400" dirty="0"/>
              <a:t>швы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5365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19700" y="2636838"/>
            <a:ext cx="755650" cy="431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19700" y="3860800"/>
            <a:ext cx="755650" cy="431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7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19700" y="4508500"/>
            <a:ext cx="755650" cy="431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8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19700" y="3213100"/>
            <a:ext cx="755650" cy="431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5369" name="Picture 9" descr="MCj0149607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04248" y="89447"/>
            <a:ext cx="2339752" cy="231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82" y="2403314"/>
            <a:ext cx="7439145" cy="419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             Накладные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швы: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285860"/>
            <a:ext cx="7786742" cy="5143536"/>
          </a:xfrm>
        </p:spPr>
        <p:txBody>
          <a:bodyPr>
            <a:normAutofit/>
          </a:bodyPr>
          <a:lstStyle/>
          <a:p>
            <a:r>
              <a:rPr lang="ru-RU" sz="1200" b="1" dirty="0" smtClean="0"/>
              <a:t> </a:t>
            </a:r>
            <a:endParaRPr lang="ru-RU" sz="1200" dirty="0"/>
          </a:p>
          <a:p>
            <a:pPr algn="l"/>
            <a:endParaRPr lang="en-US" sz="1700" i="1" dirty="0" smtClean="0">
              <a:solidFill>
                <a:srgbClr val="002060"/>
              </a:solidFill>
            </a:endParaRPr>
          </a:p>
          <a:p>
            <a:pPr algn="l"/>
            <a:r>
              <a:rPr lang="ru-RU" sz="1700" i="1" dirty="0" smtClean="0">
                <a:solidFill>
                  <a:srgbClr val="002060"/>
                </a:solidFill>
              </a:rPr>
              <a:t> </a:t>
            </a:r>
            <a:endParaRPr lang="ru-RU" sz="1800" dirty="0">
              <a:solidFill>
                <a:srgbClr val="002060"/>
              </a:solidFill>
            </a:endParaRPr>
          </a:p>
          <a:p>
            <a:endParaRPr lang="ru-RU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7537"/>
            <a:ext cx="7776863" cy="5590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69023"/>
            <a:ext cx="1066800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71503"/>
          </a:xfrm>
        </p:spPr>
        <p:txBody>
          <a:bodyPr>
            <a:normAutofit/>
          </a:bodyPr>
          <a:lstStyle/>
          <a:p>
            <a:pPr lvl="0" indent="457200">
              <a:lnSpc>
                <a:spcPts val="120"/>
              </a:lnSpc>
              <a:spcBef>
                <a:spcPts val="0"/>
              </a:spcBef>
            </a:pP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/>
              <a:t/>
            </a:r>
            <a:br>
              <a:rPr lang="ru-RU" u="sng" dirty="0"/>
            </a:br>
            <a:r>
              <a:rPr lang="ru-RU" u="sng" dirty="0" smtClean="0">
                <a:solidFill>
                  <a:srgbClr val="0070C0"/>
                </a:solidFill>
              </a:rPr>
              <a:t>Коррекционные  упражнения.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484784"/>
            <a:ext cx="7500990" cy="4801736"/>
          </a:xfrm>
        </p:spPr>
        <p:txBody>
          <a:bodyPr>
            <a:normAutofit/>
          </a:bodyPr>
          <a:lstStyle/>
          <a:p>
            <a:pPr lvl="0"/>
            <a:endParaRPr lang="ru-RU" dirty="0" smtClean="0"/>
          </a:p>
          <a:p>
            <a:pPr algn="ctr"/>
            <a:r>
              <a:rPr lang="ru-RU" sz="2800" u="sng" dirty="0" smtClean="0">
                <a:solidFill>
                  <a:srgbClr val="FF0000"/>
                </a:solidFill>
              </a:rPr>
              <a:t>Задание: </a:t>
            </a:r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   Убери </a:t>
            </a:r>
            <a:r>
              <a:rPr lang="ru-RU" sz="2800" dirty="0" smtClean="0">
                <a:solidFill>
                  <a:schemeClr val="tx1"/>
                </a:solidFill>
              </a:rPr>
              <a:t>лишнее слово: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 БЛУЗА, БРЮКИ, ХАЛАТ, САПОГИ, ЖИЛЕТ.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  ЮБКА</a:t>
            </a:r>
            <a:r>
              <a:rPr lang="ru-RU" sz="2800" dirty="0" smtClean="0">
                <a:solidFill>
                  <a:schemeClr val="tx1"/>
                </a:solidFill>
              </a:rPr>
              <a:t>, ФАРТУК, БРЮКИ, ПЛАТЬЕ, ШОРТЫ.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  КОКЕТКА</a:t>
            </a:r>
            <a:r>
              <a:rPr lang="ru-RU" sz="2800" dirty="0" smtClean="0">
                <a:solidFill>
                  <a:schemeClr val="tx1"/>
                </a:solidFill>
              </a:rPr>
              <a:t>,  ВОРОТНИК, ПОЯС, РУКАВ, ХАЛАТ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157</TotalTime>
  <Words>293</Words>
  <Application>Microsoft Office PowerPoint</Application>
  <PresentationFormat>Экран (4:3)</PresentationFormat>
  <Paragraphs>92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    Урок швейного дела:  «Обработка      нижнего среза кокетки  оборкой». </vt:lpstr>
      <vt:lpstr>Презентация PowerPoint</vt:lpstr>
      <vt:lpstr>Цель урока: </vt:lpstr>
      <vt:lpstr>                                 Вопросы  для повторения учащимся: </vt:lpstr>
      <vt:lpstr>Презентация PowerPoint</vt:lpstr>
      <vt:lpstr>                      Стачной шов</vt:lpstr>
      <vt:lpstr>     Настрочные швы</vt:lpstr>
      <vt:lpstr>               Накладные швы:  </vt:lpstr>
      <vt:lpstr>   Коррекционные  упражнения. </vt:lpstr>
      <vt:lpstr>Обработанную оборку (волан) накладывают на лицевую сторону изделия лицевой стороной вниз, уравнивают срезы и притачивают </vt:lpstr>
      <vt:lpstr>      Притачивание кокетки:</vt:lpstr>
      <vt:lpstr>Настрачивание шва соединения кокетки с основной деталью. </vt:lpstr>
      <vt:lpstr> Проверка    качества   работы</vt:lpstr>
      <vt:lpstr>         Самоанализ выполненной работы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швейного дела в  9 классе Тема урока:  Обработка    боковых  и шаговых срезов   прямых брюк. </dc:title>
  <dc:creator>Admin</dc:creator>
  <cp:lastModifiedBy>DNA7 X86</cp:lastModifiedBy>
  <cp:revision>21</cp:revision>
  <dcterms:created xsi:type="dcterms:W3CDTF">2005-02-03T02:31:47Z</dcterms:created>
  <dcterms:modified xsi:type="dcterms:W3CDTF">2013-03-19T19:38:47Z</dcterms:modified>
</cp:coreProperties>
</file>