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6" r:id="rId8"/>
    <p:sldId id="260" r:id="rId9"/>
    <p:sldId id="264" r:id="rId10"/>
    <p:sldId id="263" r:id="rId11"/>
    <p:sldId id="275" r:id="rId12"/>
    <p:sldId id="279" r:id="rId13"/>
    <p:sldId id="280" r:id="rId14"/>
    <p:sldId id="283" r:id="rId15"/>
    <p:sldId id="276" r:id="rId16"/>
    <p:sldId id="282" r:id="rId17"/>
  </p:sldIdLst>
  <p:sldSz cx="9144000" cy="6858000" type="screen4x3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301B-786E-4993-9752-9055B50314F4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856D5-8135-4F0B-8489-80FF72F785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0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F085-CE8A-4153-B413-017898D18B8B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C4D5-E2F4-40C6-903F-5144BC3F5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Сравнение свойств неорганических и органических веществ.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Опыт 5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СРАВНЕНИЕ СВОЙСТВ ОРГАНИЧЕСКИХ  И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НЕОРГАНИЧЕСКИХ  АМФОТЕРНЫХ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СОЕДИНЕНИЙ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 эксперимента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 smtClean="0"/>
              <a:t>  доказать, что:</a:t>
            </a:r>
          </a:p>
          <a:p>
            <a:pPr>
              <a:buNone/>
            </a:pPr>
            <a:r>
              <a:rPr lang="ru-RU" dirty="0" smtClean="0"/>
              <a:t>амфотерность  - явление характерное для</a:t>
            </a:r>
          </a:p>
          <a:p>
            <a:pPr>
              <a:buNone/>
            </a:pPr>
            <a:r>
              <a:rPr lang="ru-RU" dirty="0" smtClean="0"/>
              <a:t>органических и неорганических веществ.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Инструктаж по  технике безопасности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214422"/>
            <a:ext cx="635798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какими агрессивными жидкостями вам предстоит работать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Есть ли среди предложенных вам реактивов или продуктов реакций токсичные вещества</a:t>
            </a:r>
            <a:r>
              <a:rPr lang="en-US" dirty="0" smtClean="0"/>
              <a:t>?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Какие меры предосторожности надо предпринять при работе с указанными веществами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067873" cy="295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эксперимента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643050"/>
            <a:ext cx="3500454" cy="404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857232"/>
            <a:ext cx="21431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70"/>
            <a:ext cx="22860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отчёта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714620"/>
            <a:ext cx="235745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Отчёты о работе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485778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Вывод.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357298"/>
            <a:ext cx="5086328" cy="4740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Свойства неорганических и органических веществ разных классов аналогичны.</a:t>
            </a: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328614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1317" y="3714752"/>
            <a:ext cx="2372683" cy="295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Оценка работы.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Оцените </a:t>
            </a:r>
          </a:p>
          <a:p>
            <a:r>
              <a:rPr lang="ru-RU" dirty="0" smtClean="0"/>
              <a:t>качество работы каждой группы</a:t>
            </a:r>
          </a:p>
          <a:p>
            <a:r>
              <a:rPr lang="ru-RU" dirty="0" smtClean="0"/>
              <a:t>качество работы каждого члена вашей группы</a:t>
            </a:r>
          </a:p>
          <a:p>
            <a:r>
              <a:rPr lang="ru-RU" dirty="0" smtClean="0"/>
              <a:t>уровень сложности каждого этапа работы</a:t>
            </a:r>
          </a:p>
          <a:p>
            <a:r>
              <a:rPr lang="ru-RU" dirty="0" smtClean="0"/>
              <a:t>Степень вашей подготовленности   </a:t>
            </a:r>
          </a:p>
          <a:p>
            <a:pPr>
              <a:buNone/>
            </a:pPr>
            <a:r>
              <a:rPr lang="ru-RU" dirty="0" smtClean="0"/>
              <a:t>    к  выполнению работы.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 1. Какие классы сложных неорганических веществ вам известны? 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 2. Какие группы органических веществ обладают кислотными, основными и </a:t>
            </a:r>
            <a:r>
              <a:rPr lang="ru-RU" sz="4000" dirty="0" err="1" smtClean="0"/>
              <a:t>амфотерными</a:t>
            </a:r>
            <a:r>
              <a:rPr lang="ru-RU" sz="4000" dirty="0" smtClean="0"/>
              <a:t> свойствами? 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6858016" y="3857628"/>
            <a:ext cx="2037077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90" y="285728"/>
            <a:ext cx="8229600" cy="557216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4000" dirty="0" smtClean="0"/>
              <a:t>3. </a:t>
            </a:r>
            <a:r>
              <a:rPr lang="ru-RU" sz="3000" dirty="0" smtClean="0"/>
              <a:t>Разделите представленные в списке неорганические и органические соединения на группы в зависимости от их свойств (основных, кислотных, </a:t>
            </a:r>
            <a:r>
              <a:rPr lang="ru-RU" sz="3000" dirty="0" err="1" smtClean="0"/>
              <a:t>амфотерных</a:t>
            </a:r>
            <a:r>
              <a:rPr lang="ru-RU" sz="3000" dirty="0" smtClean="0"/>
              <a:t>):</a:t>
            </a:r>
          </a:p>
          <a:p>
            <a:pPr algn="just">
              <a:buNone/>
            </a:pPr>
            <a:r>
              <a:rPr lang="ru-RU" sz="4000" dirty="0" smtClean="0"/>
              <a:t>   </a:t>
            </a:r>
            <a:r>
              <a:rPr lang="ru-RU" sz="4400" b="1" dirty="0" smtClean="0"/>
              <a:t>Н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SO</a:t>
            </a:r>
            <a:r>
              <a:rPr lang="en-US" sz="4400" b="1" baseline="-25000" dirty="0" smtClean="0"/>
              <a:t>4</a:t>
            </a:r>
            <a:r>
              <a:rPr lang="en-US" sz="4400" b="1" dirty="0" smtClean="0"/>
              <a:t>,     CH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COOH,    </a:t>
            </a:r>
            <a:r>
              <a:rPr lang="en-US" sz="4400" b="1" dirty="0" err="1" smtClean="0"/>
              <a:t>NaOH</a:t>
            </a:r>
            <a:r>
              <a:rPr lang="en-US" sz="4400" b="1" dirty="0" smtClean="0"/>
              <a:t>,    C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H</a:t>
            </a:r>
            <a:r>
              <a:rPr lang="en-US" sz="4400" b="1" baseline="-25000" dirty="0" smtClean="0"/>
              <a:t>5</a:t>
            </a:r>
            <a:r>
              <a:rPr lang="en-US" sz="4400" b="1" dirty="0" smtClean="0"/>
              <a:t>OH,    Cu(OH)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,    Zn(OH)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,      NH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CH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COOH,     CH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NH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,      </a:t>
            </a:r>
            <a:r>
              <a:rPr lang="en-US" sz="4400" b="1" dirty="0" err="1" smtClean="0"/>
              <a:t>HCl</a:t>
            </a:r>
            <a:r>
              <a:rPr lang="en-US" sz="4400" b="1" dirty="0" smtClean="0"/>
              <a:t>,         C</a:t>
            </a:r>
            <a:r>
              <a:rPr lang="en-US" sz="4400" b="1" baseline="-25000" dirty="0" smtClean="0"/>
              <a:t>6</a:t>
            </a:r>
            <a:r>
              <a:rPr lang="en-US" sz="4400" b="1" dirty="0" smtClean="0"/>
              <a:t>H</a:t>
            </a:r>
            <a:r>
              <a:rPr lang="en-US" sz="4400" b="1" baseline="-25000" dirty="0" smtClean="0"/>
              <a:t>5</a:t>
            </a:r>
            <a:r>
              <a:rPr lang="en-US" sz="4400" b="1" dirty="0" smtClean="0"/>
              <a:t>NH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,          C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H</a:t>
            </a:r>
            <a:r>
              <a:rPr lang="en-US" sz="4400" b="1" baseline="-25000" dirty="0" smtClean="0"/>
              <a:t>5</a:t>
            </a:r>
            <a:r>
              <a:rPr lang="en-US" sz="4400" b="1" dirty="0" smtClean="0"/>
              <a:t>COOH.</a:t>
            </a:r>
            <a:endParaRPr lang="ru-RU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472518" cy="19288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b="1" dirty="0" smtClean="0"/>
              <a:t>Кислоты</a:t>
            </a:r>
            <a:r>
              <a:rPr lang="en-US" b="1" dirty="0" smtClean="0"/>
              <a:t>:</a:t>
            </a:r>
            <a:r>
              <a:rPr lang="ru-RU" b="1" dirty="0" smtClean="0"/>
              <a:t>     Н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ru-RU" b="1" dirty="0" smtClean="0"/>
              <a:t>  -  серная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                </a:t>
            </a:r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COOH</a:t>
            </a:r>
            <a:r>
              <a:rPr lang="ru-RU" b="1" dirty="0" smtClean="0"/>
              <a:t>    -  уксусная   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                </a:t>
            </a:r>
            <a:r>
              <a:rPr lang="en-US" b="1" dirty="0" err="1" smtClean="0"/>
              <a:t>HCl</a:t>
            </a:r>
            <a:r>
              <a:rPr lang="ru-RU" b="1" dirty="0" smtClean="0"/>
              <a:t>  -   соляная  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                С</a:t>
            </a:r>
            <a:r>
              <a:rPr lang="ru-RU" b="1" baseline="-25000" dirty="0" smtClean="0"/>
              <a:t>2</a:t>
            </a:r>
            <a:r>
              <a:rPr lang="ru-RU" b="1" dirty="0" smtClean="0"/>
              <a:t>Н</a:t>
            </a:r>
            <a:r>
              <a:rPr lang="ru-RU" b="1" baseline="-25000" dirty="0" smtClean="0"/>
              <a:t>5</a:t>
            </a:r>
            <a:r>
              <a:rPr lang="ru-RU" b="1" dirty="0" smtClean="0"/>
              <a:t>ОН – этиловый спирт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438467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b="1" dirty="0" smtClean="0"/>
              <a:t>Основания</a:t>
            </a:r>
            <a:r>
              <a:rPr lang="en-US" sz="3200" b="1" dirty="0" smtClean="0"/>
              <a:t>:</a:t>
            </a:r>
            <a:r>
              <a:rPr lang="ru-RU" sz="3200" b="1" dirty="0" smtClean="0"/>
              <a:t>   </a:t>
            </a:r>
            <a:r>
              <a:rPr lang="en-US" sz="3200" b="1" dirty="0" err="1" smtClean="0"/>
              <a:t>NaOH</a:t>
            </a:r>
            <a:r>
              <a:rPr lang="ru-RU" sz="3200" b="1" dirty="0" smtClean="0"/>
              <a:t>  - </a:t>
            </a:r>
            <a:r>
              <a:rPr lang="ru-RU" sz="3200" b="1" dirty="0" err="1" smtClean="0"/>
              <a:t>гидроксид</a:t>
            </a:r>
            <a:r>
              <a:rPr lang="ru-RU" sz="3200" b="1" dirty="0" smtClean="0"/>
              <a:t> натрия     </a:t>
            </a:r>
          </a:p>
          <a:p>
            <a:pPr>
              <a:buNone/>
            </a:pPr>
            <a:r>
              <a:rPr lang="ru-RU" sz="3200" b="1" dirty="0" smtClean="0"/>
              <a:t>                         </a:t>
            </a:r>
            <a:r>
              <a:rPr lang="en-US" sz="3200" b="1" dirty="0" smtClean="0"/>
              <a:t>Cu(OH)</a:t>
            </a:r>
            <a:r>
              <a:rPr lang="en-US" sz="3200" b="1" baseline="-25000" dirty="0" smtClean="0"/>
              <a:t>2</a:t>
            </a:r>
            <a:r>
              <a:rPr lang="ru-RU" sz="3200" b="1" dirty="0" smtClean="0"/>
              <a:t>  -  </a:t>
            </a:r>
            <a:r>
              <a:rPr lang="ru-RU" sz="3200" b="1" dirty="0" err="1" smtClean="0"/>
              <a:t>гидроксид</a:t>
            </a:r>
            <a:r>
              <a:rPr lang="ru-RU" sz="3200" b="1" dirty="0" smtClean="0"/>
              <a:t> меди </a:t>
            </a:r>
            <a:r>
              <a:rPr lang="en-US" sz="3200" b="1" dirty="0" smtClean="0"/>
              <a:t>(II)</a:t>
            </a:r>
            <a:r>
              <a:rPr lang="ru-RU" sz="3200" b="1" dirty="0" smtClean="0"/>
              <a:t> </a:t>
            </a:r>
            <a:r>
              <a:rPr lang="en-US" sz="3200" b="1" dirty="0" smtClean="0"/>
              <a:t>   </a:t>
            </a:r>
          </a:p>
          <a:p>
            <a:pPr>
              <a:buNone/>
            </a:pPr>
            <a:r>
              <a:rPr lang="en-US" sz="3200" b="1" dirty="0" smtClean="0"/>
              <a:t>                         CH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NH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 -  </a:t>
            </a:r>
            <a:r>
              <a:rPr lang="ru-RU" sz="3200" b="1" dirty="0" smtClean="0"/>
              <a:t>метиламин</a:t>
            </a:r>
          </a:p>
          <a:p>
            <a:pPr>
              <a:buNone/>
            </a:pPr>
            <a:r>
              <a:rPr lang="ru-RU" sz="3200" b="1" dirty="0" smtClean="0"/>
              <a:t>                         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5</a:t>
            </a:r>
            <a:r>
              <a:rPr lang="en-US" sz="3200" b="1" dirty="0" smtClean="0"/>
              <a:t>NH</a:t>
            </a:r>
            <a:r>
              <a:rPr lang="en-US" sz="3200" b="1" baseline="-25000" dirty="0" smtClean="0"/>
              <a:t>2</a:t>
            </a:r>
            <a:r>
              <a:rPr lang="ru-RU" sz="3200" b="1" dirty="0" smtClean="0"/>
              <a:t>    - </a:t>
            </a:r>
            <a:r>
              <a:rPr lang="ru-RU" sz="3200" b="1" dirty="0" err="1" smtClean="0"/>
              <a:t>фениламин</a:t>
            </a:r>
            <a:r>
              <a:rPr lang="ru-RU" sz="3200" b="1" dirty="0" smtClean="0"/>
              <a:t> (анилин)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4500570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b="1" dirty="0" smtClean="0"/>
              <a:t>Амфотерные соединения</a:t>
            </a:r>
            <a:r>
              <a:rPr lang="en-US" sz="3200" b="1" dirty="0" smtClean="0"/>
              <a:t>: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     </a:t>
            </a:r>
            <a:r>
              <a:rPr lang="en-US" sz="3200" b="1" dirty="0" smtClean="0"/>
              <a:t>Zn(OH)</a:t>
            </a:r>
            <a:r>
              <a:rPr lang="en-US" sz="3200" b="1" baseline="-25000" dirty="0" smtClean="0"/>
              <a:t>2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гидроксид</a:t>
            </a:r>
            <a:r>
              <a:rPr lang="ru-RU" sz="3200" b="1" dirty="0" smtClean="0"/>
              <a:t> цинка</a:t>
            </a:r>
          </a:p>
          <a:p>
            <a:pPr>
              <a:buNone/>
            </a:pPr>
            <a:r>
              <a:rPr lang="ru-RU" sz="3200" b="1" dirty="0" smtClean="0"/>
              <a:t>          </a:t>
            </a:r>
            <a:r>
              <a:rPr lang="en-US" sz="3200" b="1" dirty="0" smtClean="0"/>
              <a:t>NH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CH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COOH</a:t>
            </a:r>
            <a:r>
              <a:rPr lang="ru-RU" sz="3200" b="1" dirty="0" smtClean="0"/>
              <a:t>   - аминоуксусная кислота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3934529"/>
            <a:ext cx="1940379" cy="285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329642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Цель занятия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 algn="ctr">
              <a:buNone/>
            </a:pPr>
            <a:r>
              <a:rPr lang="ru-RU" sz="4400" dirty="0" smtClean="0"/>
              <a:t>сравнить свойства неорганических и органических кислот, оснований, и </a:t>
            </a:r>
            <a:r>
              <a:rPr lang="ru-RU" sz="4400" dirty="0" err="1" smtClean="0"/>
              <a:t>амфотерных</a:t>
            </a:r>
            <a:r>
              <a:rPr lang="ru-RU" sz="4400" dirty="0" smtClean="0"/>
              <a:t> соединений и установить их сходство или различие.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Опыт 1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СВОЙСТВА   ОРГАНИЧЕСКИХ И НЕОРГАНИЧЕСКИХ  ОСНОВАНИЙ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 эксперимента</a:t>
            </a:r>
            <a:r>
              <a:rPr lang="ru-RU" dirty="0" smtClean="0"/>
              <a:t>:  сравнить отношение неорганических и органических оснований к кислотам.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Опыты 2 и 3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ХИМИЧЕСКИЕ СВОЙСТВА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ОРГАНИЧЕСКИХ И МИНЕРАЛЬНЫХ КИСЛОТ.</a:t>
            </a:r>
          </a:p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 эксперимента</a:t>
            </a:r>
            <a:r>
              <a:rPr lang="ru-RU" dirty="0" smtClean="0"/>
              <a:t>:  сравнить отношение минеральных и  органических кислот к металлам, основаниям и спиртам.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Опыт 4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СРАВНЕНИЕ  СВОЙСТВ СОЛЕЙ ОРГАНИЧЕСКИХ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МИНЕРАЛЬНЫХ КИСЛОТ.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 эксперимента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  сравнить способность солей минеральных и органических кислот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диссоциировать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на ионы в водных растворах.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344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Сравнение свойств неорганических и органических веществ.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Инструктаж по  технике безопасности</vt:lpstr>
      <vt:lpstr>Выполнение эксперимента</vt:lpstr>
      <vt:lpstr>Составление отчёта</vt:lpstr>
      <vt:lpstr>Отчёты о работе</vt:lpstr>
      <vt:lpstr>      Вывод.</vt:lpstr>
      <vt:lpstr>Оценка работы.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2009</dc:creator>
  <cp:lastModifiedBy>Катя</cp:lastModifiedBy>
  <cp:revision>62</cp:revision>
  <cp:lastPrinted>2013-01-12T19:31:50Z</cp:lastPrinted>
  <dcterms:created xsi:type="dcterms:W3CDTF">2012-02-20T08:53:12Z</dcterms:created>
  <dcterms:modified xsi:type="dcterms:W3CDTF">2013-01-12T19:33:42Z</dcterms:modified>
</cp:coreProperties>
</file>