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6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97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7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BA7CD17-8D2F-4B0C-A73D-E8E6406895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37706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AE1F-192F-463F-B835-A2D83EB665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2615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6ABC-F5DB-4E70-90B9-9871E5B783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03234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4E88-CFF1-43E7-A361-DE3CD3ECC5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27162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59F2-B45F-4115-B143-05E0B449D9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46841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F1A1-8CBE-4D33-BC5A-80801F01A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70277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22E0-CC80-4DD2-BC40-191AC8F22E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13896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1B52-605B-4F74-BB08-EE755107BD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9006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9AF12-1F9D-4478-AACB-CF2A2BB340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3113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DDF5-D0AB-495B-A80F-40D3293479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91466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2F2-7CA5-4FCB-9540-58C6CEF26A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4872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5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28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9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0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0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15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5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9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0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1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2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3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4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5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6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7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8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8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8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8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8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8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8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86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6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86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87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265F645-13CD-45DF-9F28-B8391FADA47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87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2329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179316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ru-RU" u="sng" kern="1800" dirty="0">
                <a:effectLst/>
                <a:latin typeface="Cambria"/>
                <a:ea typeface="Times New Roman"/>
                <a:cs typeface="Times New Roman"/>
              </a:rPr>
              <a:t>Технология "Портфолио" в системе работы классного руководителя.</a:t>
            </a:r>
            <a:endParaRPr lang="ru-RU" sz="4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80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4968552" cy="644189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/>
                <a:ea typeface="Times New Roman"/>
                <a:cs typeface="Times New Roman"/>
              </a:rPr>
              <a:t>Управление процессом создания и оценки </a:t>
            </a:r>
            <a:r>
              <a:rPr lang="ru-RU" sz="2400" dirty="0" smtClean="0">
                <a:latin typeface="Cambria"/>
                <a:ea typeface="Times New Roman"/>
                <a:cs typeface="Times New Roman"/>
              </a:rPr>
              <a:t>портфолио: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Cambria"/>
                <a:ea typeface="Times New Roman"/>
                <a:cs typeface="Times New Roman"/>
              </a:rPr>
              <a:t>1. Ответственным за создание и оценку портфолио является классный руководитель.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Cambria"/>
                <a:ea typeface="Times New Roman"/>
                <a:cs typeface="Times New Roman"/>
              </a:rPr>
              <a:t>2. Заполнение разделов производится учеником, старостой, ответственным дежурным, физоргом, представителем учебной комиссии, классным руководителем.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Cambria"/>
                <a:ea typeface="Times New Roman"/>
                <a:cs typeface="Times New Roman"/>
              </a:rPr>
              <a:t>3. В конце года учащиеся проводят самооценку деятельности по предложенным классным руководителем вопросам, ставят перед собой цель на следующий учебный год.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713840" cy="30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3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408960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mbria"/>
                <a:ea typeface="Times New Roman"/>
                <a:cs typeface="Times New Roman"/>
              </a:rPr>
              <a:t>Подведение итогов.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mbria"/>
                <a:ea typeface="Times New Roman"/>
                <a:cs typeface="Times New Roman"/>
              </a:rPr>
              <a:t>Итоги работы ученика, зафиксированные в портфолио, подводятся по результатам полугодия и года.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mbria"/>
                <a:ea typeface="Times New Roman"/>
                <a:cs typeface="Times New Roman"/>
              </a:rPr>
              <a:t>В конце года учащимся выдается сертификат с указанием количества баллов и места в рейтинге.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3160192" cy="280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04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512511" cy="2736304"/>
          </a:xfrm>
        </p:spPr>
        <p:txBody>
          <a:bodyPr/>
          <a:lstStyle/>
          <a:p>
            <a:r>
              <a:rPr lang="ru-RU" dirty="0" smtClean="0"/>
              <a:t>ДИАГНОСТИКА И МОНИТОРИРОВАНИЕ</a:t>
            </a:r>
            <a:endParaRPr lang="ru-RU" dirty="0"/>
          </a:p>
        </p:txBody>
      </p:sp>
      <p:pic>
        <p:nvPicPr>
          <p:cNvPr id="11266" name="Picture 2" descr="Картинка 56 из 1230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31" y="2636912"/>
            <a:ext cx="540182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1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5312684" cy="633670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Анкета «Моя школа</a:t>
            </a:r>
            <a:r>
              <a:rPr lang="ru-RU" sz="3200" dirty="0" smtClean="0">
                <a:latin typeface="Times New Roman"/>
                <a:ea typeface="Times New Roman"/>
              </a:rPr>
              <a:t>».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>АНКЕТА по социально-психологической </a:t>
            </a:r>
            <a:r>
              <a:rPr lang="ru-RU" sz="3200" dirty="0" err="1" smtClean="0">
                <a:latin typeface="Times New Roman"/>
                <a:ea typeface="Times New Roman"/>
              </a:rPr>
              <a:t>самоаттестации</a:t>
            </a:r>
            <a:r>
              <a:rPr lang="ru-RU" sz="3200" dirty="0" smtClean="0">
                <a:latin typeface="Times New Roman"/>
                <a:ea typeface="Times New Roman"/>
              </a:rPr>
              <a:t> коллектива.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Анкета по выявлению интереса учащихся к </a:t>
            </a:r>
            <a:r>
              <a:rPr lang="ru-RU" sz="3200" dirty="0" smtClean="0">
                <a:latin typeface="Times New Roman"/>
                <a:ea typeface="Times New Roman"/>
              </a:rPr>
              <a:t>деятельности.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Анкета по выявлению круга интересов </a:t>
            </a:r>
            <a:r>
              <a:rPr lang="ru-RU" sz="3200" dirty="0" smtClean="0">
                <a:latin typeface="Times New Roman"/>
                <a:ea typeface="Times New Roman"/>
              </a:rPr>
              <a:t>учащихся.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Диагностическая </a:t>
            </a:r>
            <a:r>
              <a:rPr lang="ru-RU" sz="3200" dirty="0">
                <a:latin typeface="Times New Roman"/>
                <a:ea typeface="Times New Roman"/>
              </a:rPr>
              <a:t>программа изучения уровней воспитанности </a:t>
            </a:r>
            <a:r>
              <a:rPr lang="ru-RU" sz="3200" dirty="0" smtClean="0">
                <a:latin typeface="Times New Roman"/>
                <a:ea typeface="Times New Roman"/>
              </a:rPr>
              <a:t>учащихся.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«Удовлетворённость учащихся </a:t>
            </a:r>
            <a:r>
              <a:rPr lang="ru-RU" sz="3200" dirty="0" smtClean="0">
                <a:latin typeface="Times New Roman"/>
                <a:ea typeface="Times New Roman"/>
              </a:rPr>
              <a:t>ОУ.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Тест </a:t>
            </a:r>
            <a:r>
              <a:rPr lang="ru-RU" sz="3200" dirty="0">
                <a:latin typeface="Times New Roman"/>
                <a:ea typeface="Times New Roman"/>
              </a:rPr>
              <a:t>«Стрессоустойчивость личности»</a:t>
            </a:r>
          </a:p>
          <a:p>
            <a:pPr>
              <a:spcAft>
                <a:spcPts val="0"/>
              </a:spcAft>
            </a:pPr>
            <a:endParaRPr lang="ru-RU" sz="1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652120" y="2996952"/>
            <a:ext cx="3346704" cy="347472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Диагностические материалы.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Сводный лист данных изучения уровня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воспитанности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Критерии портфолио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84" y="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6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Иванцова Елена Александровна, классный руководитель 6 а класса.</a:t>
            </a:r>
          </a:p>
          <a:p>
            <a:endParaRPr lang="ru-RU" dirty="0"/>
          </a:p>
        </p:txBody>
      </p:sp>
      <p:pic>
        <p:nvPicPr>
          <p:cNvPr id="13314" name="Picture 2" descr="Картинка 0 из 111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674268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4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/>
                <a:ea typeface="Times New Roman"/>
                <a:cs typeface="Times New Roman"/>
              </a:rPr>
              <a:t>На собраниях родители знакомятся с достижениями своего ребенка, в конце года пишут ему пожелания, особо обращают внимание на то, где, по мнению учеников, нужна помощь родителей. </a:t>
            </a:r>
            <a:endParaRPr lang="ru-RU" sz="18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84433"/>
            <a:ext cx="3456384" cy="364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6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/>
                <a:ea typeface="Times New Roman"/>
                <a:cs typeface="Times New Roman"/>
              </a:rPr>
              <a:t>Таким образом, работа с портфолио вызывает всплеск творческой и общественной активности детей, их инициативы, чувства ответственности за себя и свой класс. </a:t>
            </a:r>
            <a:endParaRPr lang="ru-RU" sz="2400" dirty="0" smtClean="0"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mbria"/>
                <a:ea typeface="Times New Roman"/>
                <a:cs typeface="Times New Roman"/>
              </a:rPr>
              <a:t>А </a:t>
            </a:r>
            <a:r>
              <a:rPr lang="ru-RU" sz="2400" dirty="0">
                <a:latin typeface="Cambria"/>
                <a:ea typeface="Times New Roman"/>
                <a:cs typeface="Times New Roman"/>
              </a:rPr>
              <a:t>чтобы всего этого достичь, нельзя превращать портфолио в инструмент давления и наказания. </a:t>
            </a:r>
            <a:endParaRPr lang="ru-RU" sz="18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44" name="Picture 4" descr="Картинка 97 из 96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32448" cy="31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600201"/>
            <a:ext cx="4918447" cy="1252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8" name="Picture 4" descr="Картинка 100 из 133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-24958"/>
            <a:ext cx="7411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C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152943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5139120" cy="516981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"/>
                <a:ea typeface="Times New Roman"/>
                <a:cs typeface="Times New Roman"/>
              </a:rPr>
              <a:t>Использование </a:t>
            </a:r>
            <a:r>
              <a:rPr lang="ru-RU" sz="3200" dirty="0">
                <a:latin typeface="Cambria"/>
                <a:ea typeface="Times New Roman"/>
                <a:cs typeface="Times New Roman"/>
              </a:rPr>
              <a:t>технологии “Портфолио” в рамках воспитательной системы </a:t>
            </a:r>
            <a:r>
              <a:rPr lang="ru-RU" sz="3200" dirty="0" smtClean="0">
                <a:latin typeface="Cambria"/>
                <a:ea typeface="Times New Roman"/>
                <a:cs typeface="Times New Roman"/>
              </a:rPr>
              <a:t>класса позволяет </a:t>
            </a:r>
            <a:r>
              <a:rPr lang="ru-RU" sz="3200" dirty="0">
                <a:latin typeface="Cambria"/>
                <a:ea typeface="Times New Roman"/>
                <a:cs typeface="Times New Roman"/>
              </a:rPr>
              <a:t>судить не только об учебных, но и о творческих и коммуникативных достижениях</a:t>
            </a:r>
            <a:r>
              <a:rPr lang="ru-RU" sz="3200" i="1" dirty="0">
                <a:latin typeface="Cambria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latin typeface="Cambria"/>
                <a:ea typeface="Times New Roman"/>
                <a:cs typeface="Times New Roman"/>
              </a:rPr>
              <a:t>ученика.</a:t>
            </a:r>
            <a:endParaRPr lang="ru-RU" sz="3200" dirty="0"/>
          </a:p>
        </p:txBody>
      </p:sp>
      <p:pic>
        <p:nvPicPr>
          <p:cNvPr id="2050" name="Picture 2" descr="Картинка 9 из 2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857897" cy="43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1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4032448" cy="5577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"/>
                <a:ea typeface="Times New Roman"/>
                <a:cs typeface="Times New Roman"/>
              </a:rPr>
              <a:t>Актуальность проблемы</a:t>
            </a:r>
            <a:r>
              <a:rPr lang="ru-RU" sz="3600" dirty="0">
                <a:latin typeface="Cambria"/>
                <a:ea typeface="Times New Roman"/>
                <a:cs typeface="Times New Roman"/>
              </a:rPr>
              <a:t> </a:t>
            </a:r>
            <a:r>
              <a:rPr lang="ru-RU" sz="3600" dirty="0" smtClean="0">
                <a:latin typeface="Cambria"/>
                <a:ea typeface="Times New Roman"/>
                <a:cs typeface="Times New Roman"/>
              </a:rPr>
              <a:t>состоит в том, что акцент </a:t>
            </a:r>
            <a:r>
              <a:rPr lang="ru-RU" sz="3600" dirty="0">
                <a:latin typeface="Cambria"/>
                <a:ea typeface="Times New Roman"/>
                <a:cs typeface="Times New Roman"/>
              </a:rPr>
              <a:t>должен переместиться с оценки на самооценку. </a:t>
            </a:r>
            <a:endParaRPr lang="ru-RU" sz="3600" dirty="0"/>
          </a:p>
        </p:txBody>
      </p:sp>
      <p:pic>
        <p:nvPicPr>
          <p:cNvPr id="3076" name="Picture 4" descr="http://www.koipkro.kostroma.ru/Ostrov/Oschool/matem/DocLib1/clip_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168352" cy="34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3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mbria"/>
                <a:ea typeface="Times New Roman"/>
                <a:cs typeface="Times New Roman"/>
              </a:rPr>
              <a:t>Использование данной технологии позволяет проследить индивидуальный прогресс ученика, помогает ему осознать свои сильные и слабые стороны</a:t>
            </a:r>
            <a:endParaRPr lang="ru-RU" sz="2800" dirty="0"/>
          </a:p>
        </p:txBody>
      </p:sp>
      <p:pic>
        <p:nvPicPr>
          <p:cNvPr id="4100" name="Picture 4" descr="Картинка 55 из 2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3400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9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Предоставленная ученику ответственность и самостоятельность  обеспечиваются развитием таких ключевых умений, как </a:t>
            </a:r>
            <a:endParaRPr lang="ru-RU" dirty="0" smtClean="0"/>
          </a:p>
          <a:p>
            <a:r>
              <a:rPr lang="ru-RU" dirty="0" smtClean="0"/>
              <a:t>самостоятельное </a:t>
            </a:r>
            <a:r>
              <a:rPr lang="ru-RU" dirty="0"/>
              <a:t>целеполагание, </a:t>
            </a:r>
            <a:endParaRPr lang="ru-RU" dirty="0" smtClean="0"/>
          </a:p>
          <a:p>
            <a:r>
              <a:rPr lang="ru-RU" dirty="0" smtClean="0"/>
              <a:t>самоанализ,</a:t>
            </a:r>
          </a:p>
          <a:p>
            <a:r>
              <a:rPr lang="ru-RU" dirty="0" smtClean="0"/>
              <a:t> </a:t>
            </a:r>
            <a:r>
              <a:rPr lang="ru-RU" dirty="0"/>
              <a:t>самоконтроль, которые остаются вне поля внимания при традиционной системе воспитания.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63428"/>
            <a:ext cx="3311593" cy="339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8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132856"/>
            <a:ext cx="6512511" cy="1143000"/>
          </a:xfrm>
        </p:spPr>
        <p:txBody>
          <a:bodyPr/>
          <a:lstStyle/>
          <a:p>
            <a:r>
              <a:rPr lang="ru-RU" dirty="0">
                <a:latin typeface="Cambria"/>
                <a:ea typeface="Times New Roman"/>
                <a:cs typeface="Times New Roman"/>
              </a:rPr>
              <a:t>Идею технологии “Портфолио” можно представить в формуле: </a:t>
            </a:r>
            <a:r>
              <a:rPr lang="ru-RU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“Возьми воспитание в свои руки”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2348880" cy="1545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" y="0"/>
            <a:ext cx="2752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0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352928" cy="67413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Создание портфолио решает следующие педагогические задачи</a:t>
            </a:r>
            <a:r>
              <a:rPr lang="ru-RU" sz="3600" b="1" i="1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latin typeface="Cambria"/>
                <a:ea typeface="Times New Roman"/>
                <a:cs typeface="Times New Roman"/>
              </a:rPr>
              <a:t>поддержка высокой мотивации школьников во всех областях их деятельности; 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latin typeface="Cambria"/>
                <a:ea typeface="Times New Roman"/>
                <a:cs typeface="Times New Roman"/>
              </a:rPr>
              <a:t>поощрение их активности и самостоятельности, расширение возможности обучения и самообучения; 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latin typeface="Cambria"/>
                <a:ea typeface="Times New Roman"/>
                <a:cs typeface="Times New Roman"/>
              </a:rPr>
              <a:t>развитие навыков самоанализа и самооценки; 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latin typeface="Cambria"/>
                <a:ea typeface="Times New Roman"/>
                <a:cs typeface="Times New Roman"/>
              </a:rPr>
              <a:t>формирование умения планировать и организовывать собственную деятельность; 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600" dirty="0">
                <a:latin typeface="Cambria"/>
                <a:ea typeface="Times New Roman"/>
                <a:cs typeface="Times New Roman"/>
              </a:rPr>
              <a:t>индивидуализация процесса оценивания достижений ученика с сохранением пятибалльной отметки за учебу. 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455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715922"/>
            <a:ext cx="6512511" cy="1143000"/>
          </a:xfrm>
        </p:spPr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7344816" cy="4680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mbria"/>
                <a:ea typeface="Times New Roman"/>
                <a:cs typeface="Times New Roman"/>
              </a:rPr>
              <a:t>1 часть. Учебная деятельность</a:t>
            </a:r>
            <a:r>
              <a:rPr lang="ru-RU" sz="3600" dirty="0" smtClean="0">
                <a:latin typeface="Cambria"/>
                <a:ea typeface="Times New Roman"/>
                <a:cs typeface="Times New Roman"/>
              </a:rPr>
              <a:t>.</a:t>
            </a:r>
          </a:p>
          <a:p>
            <a:r>
              <a:rPr lang="ru-RU" sz="3100" dirty="0"/>
              <a:t>Эта часть включает в себя:</a:t>
            </a:r>
          </a:p>
          <a:p>
            <a:pPr lvl="0"/>
            <a:r>
              <a:rPr lang="ru-RU" sz="3100" dirty="0"/>
              <a:t>результаты обучения школьника по четвертям и за год; </a:t>
            </a:r>
          </a:p>
          <a:p>
            <a:pPr lvl="0"/>
            <a:r>
              <a:rPr lang="ru-RU" sz="3100" dirty="0"/>
              <a:t>отметки об участии в предметных олимпиадах, учебно-исследовательских конференциях, конкурсах сочинений и т.п. </a:t>
            </a:r>
          </a:p>
          <a:p>
            <a:pPr lvl="0"/>
            <a:r>
              <a:rPr lang="ru-RU" sz="3100" dirty="0"/>
              <a:t>самооценку школьника своей учебной деятельности.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650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715922"/>
            <a:ext cx="6512511" cy="1143000"/>
          </a:xfrm>
        </p:spPr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7272808" cy="5256584"/>
          </a:xfrm>
        </p:spPr>
        <p:txBody>
          <a:bodyPr>
            <a:normAutofit/>
          </a:bodyPr>
          <a:lstStyle/>
          <a:p>
            <a:r>
              <a:rPr lang="ru-RU" sz="2800" dirty="0"/>
              <a:t>2 часть. Участие в делах класса и школы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Эта </a:t>
            </a:r>
            <a:r>
              <a:rPr lang="ru-RU" sz="2400" dirty="0"/>
              <a:t>часть включает в себя:</a:t>
            </a:r>
          </a:p>
          <a:p>
            <a:pPr lvl="0"/>
            <a:r>
              <a:rPr lang="ru-RU" sz="2400" dirty="0"/>
              <a:t>результаты творческой деятельности учащихся в разных областях; </a:t>
            </a:r>
          </a:p>
          <a:p>
            <a:pPr lvl="0"/>
            <a:r>
              <a:rPr lang="ru-RU" sz="2400" dirty="0"/>
              <a:t>отметку о посещении факультативов, кружков, секций; </a:t>
            </a:r>
          </a:p>
          <a:p>
            <a:pPr lvl="0"/>
            <a:r>
              <a:rPr lang="ru-RU" sz="2400" dirty="0"/>
              <a:t>спортивные достижения учащихся; </a:t>
            </a:r>
          </a:p>
          <a:p>
            <a:pPr lvl="0"/>
            <a:r>
              <a:rPr lang="ru-RU" sz="2400" dirty="0"/>
              <a:t>оценку выполнения общественных поручений, дежурства по классу и школе. </a:t>
            </a:r>
          </a:p>
        </p:txBody>
      </p:sp>
    </p:spTree>
    <p:extLst>
      <p:ext uri="{BB962C8B-B14F-4D97-AF65-F5344CB8AC3E}">
        <p14:creationId xmlns:p14="http://schemas.microsoft.com/office/powerpoint/2010/main" val="11998247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ица">
  <a:themeElements>
    <a:clrScheme name="Граница 8">
      <a:dk1>
        <a:srgbClr val="007E7B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CC66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B95C"/>
      </a:accent6>
      <a:hlink>
        <a:srgbClr val="CCFFCC"/>
      </a:hlink>
      <a:folHlink>
        <a:srgbClr val="FFFFCC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</TotalTime>
  <Words>506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Граница</vt:lpstr>
      <vt:lpstr>Технология "Портфолио" в системе работы классного руководителя.</vt:lpstr>
      <vt:lpstr>Презентация PowerPoint</vt:lpstr>
      <vt:lpstr>Презентация PowerPoint</vt:lpstr>
      <vt:lpstr>Презентация PowerPoint</vt:lpstr>
      <vt:lpstr>Презентация PowerPoint</vt:lpstr>
      <vt:lpstr>Идею технологии “Портфолио” можно представить в формуле: “Возьми воспитание в свои руки” </vt:lpstr>
      <vt:lpstr>Презентация PowerPoint</vt:lpstr>
      <vt:lpstr>Структура</vt:lpstr>
      <vt:lpstr>Структура</vt:lpstr>
      <vt:lpstr>Презентация PowerPoint</vt:lpstr>
      <vt:lpstr>Презентация PowerPoint</vt:lpstr>
      <vt:lpstr>ДИАГНОСТИКА И МОНИТОРИРОВАНИЕ</vt:lpstr>
      <vt:lpstr>Презентация PowerPoint</vt:lpstr>
      <vt:lpstr>Из опыта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"Портфолио" в системе работы классного руководителя.</dc:title>
  <cp:lastModifiedBy>User</cp:lastModifiedBy>
  <cp:revision>10</cp:revision>
  <dcterms:modified xsi:type="dcterms:W3CDTF">2011-10-31T18:34:16Z</dcterms:modified>
</cp:coreProperties>
</file>