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5" r:id="rId15"/>
    <p:sldId id="259" r:id="rId16"/>
    <p:sldId id="260" r:id="rId17"/>
    <p:sldId id="261" r:id="rId18"/>
    <p:sldId id="262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0000"/>
    <a:srgbClr val="FF0066"/>
    <a:srgbClr val="A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311" autoAdjust="0"/>
    <p:restoredTop sz="94598" autoAdjust="0"/>
  </p:normalViewPr>
  <p:slideViewPr>
    <p:cSldViewPr>
      <p:cViewPr>
        <p:scale>
          <a:sx n="80" d="100"/>
          <a:sy n="80" d="100"/>
        </p:scale>
        <p:origin x="-222" y="-4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A6908-7340-482A-8DE2-EE3A63645CAD}" type="datetimeFigureOut">
              <a:rPr lang="ru-RU" smtClean="0"/>
              <a:pPr/>
              <a:t>25.11.2009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B037D-3A8A-433E-A0E2-472C3FCA22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A6908-7340-482A-8DE2-EE3A63645CAD}" type="datetimeFigureOut">
              <a:rPr lang="ru-RU" smtClean="0"/>
              <a:pPr/>
              <a:t>25.11.2009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B037D-3A8A-433E-A0E2-472C3FCA22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A6908-7340-482A-8DE2-EE3A63645CAD}" type="datetimeFigureOut">
              <a:rPr lang="ru-RU" smtClean="0"/>
              <a:pPr/>
              <a:t>25.11.2009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B037D-3A8A-433E-A0E2-472C3FCA22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A6908-7340-482A-8DE2-EE3A63645CAD}" type="datetimeFigureOut">
              <a:rPr lang="ru-RU" smtClean="0"/>
              <a:pPr/>
              <a:t>25.11.2009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B037D-3A8A-433E-A0E2-472C3FCA22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A6908-7340-482A-8DE2-EE3A63645CAD}" type="datetimeFigureOut">
              <a:rPr lang="ru-RU" smtClean="0"/>
              <a:pPr/>
              <a:t>25.11.2009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B037D-3A8A-433E-A0E2-472C3FCA22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A6908-7340-482A-8DE2-EE3A63645CAD}" type="datetimeFigureOut">
              <a:rPr lang="ru-RU" smtClean="0"/>
              <a:pPr/>
              <a:t>25.11.2009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B037D-3A8A-433E-A0E2-472C3FCA22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A6908-7340-482A-8DE2-EE3A63645CAD}" type="datetimeFigureOut">
              <a:rPr lang="ru-RU" smtClean="0"/>
              <a:pPr/>
              <a:t>25.11.2009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B037D-3A8A-433E-A0E2-472C3FCA22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A6908-7340-482A-8DE2-EE3A63645CAD}" type="datetimeFigureOut">
              <a:rPr lang="ru-RU" smtClean="0"/>
              <a:pPr/>
              <a:t>25.11.2009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B037D-3A8A-433E-A0E2-472C3FCA22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A6908-7340-482A-8DE2-EE3A63645CAD}" type="datetimeFigureOut">
              <a:rPr lang="ru-RU" smtClean="0"/>
              <a:pPr/>
              <a:t>25.11.2009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B037D-3A8A-433E-A0E2-472C3FCA22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A6908-7340-482A-8DE2-EE3A63645CAD}" type="datetimeFigureOut">
              <a:rPr lang="ru-RU" smtClean="0"/>
              <a:pPr/>
              <a:t>25.11.2009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B037D-3A8A-433E-A0E2-472C3FCA22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A6908-7340-482A-8DE2-EE3A63645CAD}" type="datetimeFigureOut">
              <a:rPr lang="ru-RU" smtClean="0"/>
              <a:pPr/>
              <a:t>25.11.2009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B037D-3A8A-433E-A0E2-472C3FCA22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3A6908-7340-482A-8DE2-EE3A63645CAD}" type="datetimeFigureOut">
              <a:rPr lang="ru-RU" smtClean="0"/>
              <a:pPr/>
              <a:t>25.11.2009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B037D-3A8A-433E-A0E2-472C3FCA225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Documents%20and%20Settings\&#1089;&#1077;&#1088;&#1075;&#1077;&#1081;\&#1052;&#1086;&#1080;%20&#1076;&#1086;&#1082;&#1091;&#1084;&#1077;&#1085;&#1090;&#1099;\&#1047;&#1072;&#1075;&#1088;&#1091;&#1079;&#1082;&#1080;\golubie_bereti_-_edut_na_voynu_pacani.mp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E%D0%B3%D1%80%D0%B0%D0%BD%D0%B8%D1%87%D0%B5%D0%BD%D0%BD%D1%8B%D0%B9_%D0%BA%D0%BE%D0%BD%D1%82%D0%B8%D0%BD%D0%B3%D0%B5%D0%BD%D1%82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ru.wikipedia.org/wiki/%D0%93%D1%80%D0%BE%D0%BC%D0%BE%D0%B2,_%D0%91%D0%BE%D1%80%D0%B8%D1%81_%D0%92%D1%81%D0%B5%D0%B2%D0%BE%D0%BB%D0%BE%D0%B4%D0%BE%D0%B2%D0%B8%D1%87" TargetMode="External"/><Relationship Id="rId4" Type="http://schemas.openxmlformats.org/officeDocument/2006/relationships/hyperlink" Target="http://ru.wikipedia.org/wiki/%D0%93%D0%B5%D0%BD%D0%B5%D1%80%D0%B0%D0%BB-%D0%BB%D0%B5%D0%B9%D1%82%D0%B5%D0%BD%D0%B0%D0%BD%D1%82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Documents%20and%20Settings\&#1089;&#1077;&#1088;&#1075;&#1077;&#1081;\&#1056;&#1072;&#1073;&#1086;&#1095;&#1080;&#1081;%20&#1089;&#1090;&#1086;&#1083;\007%20-%2010_Monolog%20pilota%20-Chernogo%20tyulpana-.mp3" TargetMode="Externa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b="1" dirty="0" smtClean="0">
                <a:solidFill>
                  <a:srgbClr val="00FF00"/>
                </a:solidFill>
              </a:rPr>
              <a:t>АФГАНИСТАН</a:t>
            </a:r>
            <a:endParaRPr lang="ru-RU" sz="8000" b="1" dirty="0">
              <a:solidFill>
                <a:srgbClr val="00FF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42844" y="1712890"/>
            <a:ext cx="4429156" cy="3174229"/>
          </a:xfrm>
        </p:spPr>
      </p:pic>
      <p:pic>
        <p:nvPicPr>
          <p:cNvPr id="10" name="Содержимое 9" descr="53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762500" y="1714488"/>
            <a:ext cx="4238656" cy="3143272"/>
          </a:xfrm>
        </p:spPr>
      </p:pic>
      <p:sp>
        <p:nvSpPr>
          <p:cNvPr id="15" name="TextBox 14"/>
          <p:cNvSpPr txBox="1"/>
          <p:nvPr/>
        </p:nvSpPr>
        <p:spPr>
          <a:xfrm>
            <a:off x="928662" y="5143512"/>
            <a:ext cx="3000396" cy="1015663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00FF00"/>
                </a:solidFill>
              </a:rPr>
              <a:t>1979</a:t>
            </a:r>
            <a:endParaRPr lang="ru-RU" sz="6000" b="1" dirty="0">
              <a:solidFill>
                <a:srgbClr val="00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29322" y="5143512"/>
            <a:ext cx="22860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00FF00"/>
                </a:solidFill>
              </a:rPr>
              <a:t>1989</a:t>
            </a:r>
            <a:endParaRPr lang="ru-RU" sz="6000" b="1" dirty="0">
              <a:solidFill>
                <a:srgbClr val="00FF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43372" y="5143512"/>
            <a:ext cx="10715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00FF00"/>
                </a:solidFill>
              </a:rPr>
              <a:t>-</a:t>
            </a:r>
            <a:endParaRPr lang="ru-RU" sz="6000" b="1" dirty="0">
              <a:solidFill>
                <a:srgbClr val="00FF00"/>
              </a:solidFill>
            </a:endParaRPr>
          </a:p>
        </p:txBody>
      </p:sp>
      <p:pic>
        <p:nvPicPr>
          <p:cNvPr id="8" name="golubie_bereti_-_edut_na_voynu_pacani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500034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3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9990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3" grpId="1"/>
      <p:bldP spid="15" grpId="0" animBg="1"/>
      <p:bldP spid="17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00FF00"/>
                </a:solidFill>
              </a:rPr>
              <a:t>25 декабря 1979 года</a:t>
            </a:r>
            <a:endParaRPr lang="ru-RU" sz="6000" b="1" dirty="0">
              <a:solidFill>
                <a:srgbClr val="00FF00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00174"/>
            <a:ext cx="5375435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5929322" y="1500174"/>
            <a:ext cx="3000396" cy="4286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FF00"/>
                </a:solidFill>
              </a:rPr>
              <a:t>25 декабря 1979 года части и подразделения </a:t>
            </a:r>
          </a:p>
          <a:p>
            <a:pPr algn="ctr"/>
            <a:r>
              <a:rPr lang="ru-RU" sz="2400" dirty="0" smtClean="0">
                <a:solidFill>
                  <a:srgbClr val="00FF00"/>
                </a:solidFill>
              </a:rPr>
              <a:t>40-ой общевойсковой армии пересекли советско-афганскую границу по понтонному мосту через реку</a:t>
            </a:r>
          </a:p>
          <a:p>
            <a:pPr algn="ctr"/>
            <a:r>
              <a:rPr lang="ru-RU" sz="2400" dirty="0" smtClean="0">
                <a:solidFill>
                  <a:srgbClr val="00FF00"/>
                </a:solidFill>
              </a:rPr>
              <a:t> </a:t>
            </a:r>
            <a:r>
              <a:rPr lang="ru-RU" sz="2400" dirty="0" err="1" smtClean="0">
                <a:solidFill>
                  <a:srgbClr val="00FF00"/>
                </a:solidFill>
              </a:rPr>
              <a:t>Аму-Дарья</a:t>
            </a:r>
            <a:r>
              <a:rPr lang="ru-RU" sz="2400" dirty="0" smtClean="0">
                <a:solidFill>
                  <a:srgbClr val="00FF00"/>
                </a:solidFill>
              </a:rPr>
              <a:t>.</a:t>
            </a:r>
            <a:endParaRPr lang="ru-RU" sz="2400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00FF00"/>
                </a:solidFill>
              </a:rPr>
              <a:t>27 декабря 1979года</a:t>
            </a:r>
            <a:endParaRPr lang="ru-RU" sz="6000" b="1" dirty="0">
              <a:solidFill>
                <a:srgbClr val="00FF00"/>
              </a:solidFill>
            </a:endParaRPr>
          </a:p>
        </p:txBody>
      </p:sp>
      <p:pic>
        <p:nvPicPr>
          <p:cNvPr id="6" name="Рисунок 5" descr="300px-Evstafiev-40th_army_HQ-Amin-palace-Kabu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5904" y="1714488"/>
            <a:ext cx="4788754" cy="435771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4282" y="1714488"/>
            <a:ext cx="371477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FF00"/>
                </a:solidFill>
              </a:rPr>
              <a:t>В 19-30 по местному времени началась операция «Шторм»</a:t>
            </a:r>
          </a:p>
          <a:p>
            <a:pPr algn="ctr"/>
            <a:r>
              <a:rPr lang="ru-RU" sz="2800" dirty="0" smtClean="0">
                <a:solidFill>
                  <a:srgbClr val="00FF00"/>
                </a:solidFill>
              </a:rPr>
              <a:t>-штурм дворца </a:t>
            </a:r>
            <a:r>
              <a:rPr lang="ru-RU" sz="2800" dirty="0" err="1" smtClean="0">
                <a:solidFill>
                  <a:srgbClr val="00FF00"/>
                </a:solidFill>
              </a:rPr>
              <a:t>Хафизуллы</a:t>
            </a:r>
            <a:r>
              <a:rPr lang="ru-RU" sz="2800" dirty="0" smtClean="0">
                <a:solidFill>
                  <a:srgbClr val="00FF00"/>
                </a:solidFill>
              </a:rPr>
              <a:t> Амина.</a:t>
            </a:r>
          </a:p>
          <a:p>
            <a:pPr algn="ctr"/>
            <a:r>
              <a:rPr lang="ru-RU" sz="2800" dirty="0" smtClean="0">
                <a:solidFill>
                  <a:srgbClr val="00FF00"/>
                </a:solidFill>
              </a:rPr>
              <a:t>В операции участвовало 654 бойца спецподразделений КГБ СССР и Советской Армии</a:t>
            </a:r>
            <a:endParaRPr lang="ru-RU" sz="2800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00FF00"/>
                </a:solidFill>
              </a:rPr>
              <a:t>Крупнейшие операции</a:t>
            </a:r>
            <a:br>
              <a:rPr lang="ru-RU" sz="6000" b="1" dirty="0" smtClean="0">
                <a:solidFill>
                  <a:srgbClr val="00FF00"/>
                </a:solidFill>
              </a:rPr>
            </a:br>
            <a:r>
              <a:rPr lang="ru-RU" sz="6000" b="1" dirty="0" smtClean="0">
                <a:solidFill>
                  <a:srgbClr val="00FF00"/>
                </a:solidFill>
              </a:rPr>
              <a:t>Афганской войны</a:t>
            </a:r>
            <a:endParaRPr lang="ru-RU" sz="6000" b="1" dirty="0">
              <a:solidFill>
                <a:srgbClr val="00FF00"/>
              </a:solidFill>
            </a:endParaRPr>
          </a:p>
        </p:txBody>
      </p:sp>
      <p:pic>
        <p:nvPicPr>
          <p:cNvPr id="4" name="Рисунок 3" descr="kartaa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857364"/>
            <a:ext cx="7929618" cy="46894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00FF00"/>
                </a:solidFill>
              </a:rPr>
              <a:t>1980 год</a:t>
            </a:r>
            <a:endParaRPr lang="ru-RU" sz="6000" b="1" dirty="0">
              <a:solidFill>
                <a:srgbClr val="00FF00"/>
              </a:solidFill>
            </a:endParaRPr>
          </a:p>
        </p:txBody>
      </p:sp>
      <p:pic>
        <p:nvPicPr>
          <p:cNvPr id="3" name="Рисунок 2" descr="147_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4810" y="1714488"/>
            <a:ext cx="4643470" cy="43202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5720" y="1571612"/>
            <a:ext cx="3643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FF00"/>
                </a:solidFill>
              </a:rPr>
              <a:t>10-11  января- попытка антиправительственного мятежа. В ходе боя убито около 100 мятежников.</a:t>
            </a:r>
            <a:endParaRPr lang="ru-RU" b="1" dirty="0">
              <a:solidFill>
                <a:srgbClr val="00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2786058"/>
            <a:ext cx="3429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FF00"/>
                </a:solidFill>
              </a:rPr>
              <a:t>Март- первая крупная наступательная операция «</a:t>
            </a:r>
            <a:r>
              <a:rPr lang="ru-RU" b="1" dirty="0" err="1" smtClean="0">
                <a:solidFill>
                  <a:srgbClr val="00FF00"/>
                </a:solidFill>
              </a:rPr>
              <a:t>Кунарское</a:t>
            </a:r>
            <a:r>
              <a:rPr lang="ru-RU" b="1" dirty="0" smtClean="0">
                <a:solidFill>
                  <a:srgbClr val="00FF00"/>
                </a:solidFill>
              </a:rPr>
              <a:t> наступление»</a:t>
            </a:r>
            <a:endParaRPr lang="ru-RU" b="1" dirty="0">
              <a:solidFill>
                <a:srgbClr val="00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3714752"/>
            <a:ext cx="3643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FF00"/>
                </a:solidFill>
              </a:rPr>
              <a:t>Апрель- первая войсковая  операция в </a:t>
            </a:r>
            <a:r>
              <a:rPr lang="ru-RU" b="1" dirty="0" err="1" smtClean="0">
                <a:solidFill>
                  <a:srgbClr val="00FF00"/>
                </a:solidFill>
              </a:rPr>
              <a:t>Панджшере</a:t>
            </a:r>
            <a:endParaRPr lang="ru-RU" b="1" dirty="0">
              <a:solidFill>
                <a:srgbClr val="00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4357694"/>
            <a:ext cx="32147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FF00"/>
                </a:solidFill>
              </a:rPr>
              <a:t>12 августа- прибытие в страну  спецподразделения КГБ СССР «КАРПАТЫ»</a:t>
            </a:r>
            <a:endParaRPr lang="ru-RU" b="1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00FF00"/>
                </a:solidFill>
              </a:rPr>
              <a:t>1981 год</a:t>
            </a:r>
            <a:endParaRPr lang="ru-RU" sz="6000" b="1" dirty="0">
              <a:solidFill>
                <a:srgbClr val="00FF00"/>
              </a:solidFill>
            </a:endParaRPr>
          </a:p>
        </p:txBody>
      </p:sp>
      <p:pic>
        <p:nvPicPr>
          <p:cNvPr id="3" name="Рисунок 2" descr="mi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1857364"/>
            <a:ext cx="5345917" cy="42767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72132" y="1785926"/>
            <a:ext cx="32147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FF00"/>
                </a:solidFill>
              </a:rPr>
              <a:t>Сентябрь — бои в горном массиве </a:t>
            </a:r>
            <a:r>
              <a:rPr lang="ru-RU" b="1" dirty="0" err="1" smtClean="0">
                <a:solidFill>
                  <a:srgbClr val="00FF00"/>
                </a:solidFill>
              </a:rPr>
              <a:t>Луркох</a:t>
            </a:r>
            <a:r>
              <a:rPr lang="ru-RU" b="1" dirty="0" smtClean="0">
                <a:solidFill>
                  <a:srgbClr val="00FF00"/>
                </a:solidFill>
              </a:rPr>
              <a:t> в провинции  Фарах </a:t>
            </a:r>
            <a:endParaRPr lang="ru-RU" b="1" dirty="0">
              <a:solidFill>
                <a:srgbClr val="00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72132" y="3500438"/>
            <a:ext cx="3286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FF00"/>
                </a:solidFill>
              </a:rPr>
              <a:t>29 октября — ввод второго «мусульманского батальона» </a:t>
            </a:r>
            <a:endParaRPr lang="ru-RU" b="1" dirty="0">
              <a:solidFill>
                <a:srgbClr val="00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8" y="5072074"/>
            <a:ext cx="30003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FF00"/>
                </a:solidFill>
              </a:rPr>
              <a:t>Декабрь — разгром базового пункта оппозиции в районе </a:t>
            </a:r>
            <a:r>
              <a:rPr lang="ru-RU" b="1" dirty="0" err="1" smtClean="0">
                <a:solidFill>
                  <a:srgbClr val="00FF00"/>
                </a:solidFill>
              </a:rPr>
              <a:t>Дарзаб</a:t>
            </a:r>
            <a:r>
              <a:rPr lang="ru-RU" b="1" dirty="0" smtClean="0">
                <a:solidFill>
                  <a:srgbClr val="00FF00"/>
                </a:solidFill>
              </a:rPr>
              <a:t> </a:t>
            </a:r>
            <a:endParaRPr lang="ru-RU" b="1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00FF00"/>
                </a:solidFill>
              </a:rPr>
              <a:t>1982 год</a:t>
            </a:r>
            <a:endParaRPr lang="ru-RU" sz="6000" b="1" dirty="0">
              <a:solidFill>
                <a:srgbClr val="00FF00"/>
              </a:solidFill>
            </a:endParaRPr>
          </a:p>
        </p:txBody>
      </p:sp>
      <p:pic>
        <p:nvPicPr>
          <p:cNvPr id="3" name="Рисунок 2" descr="lydis_big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194" y="1571612"/>
            <a:ext cx="5141412" cy="39190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0034" y="2071678"/>
            <a:ext cx="29289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FF00"/>
                </a:solidFill>
              </a:rPr>
              <a:t>Постоянные стычки с  моджахедами</a:t>
            </a:r>
            <a:endParaRPr lang="ru-RU" sz="2800" b="1" dirty="0">
              <a:solidFill>
                <a:srgbClr val="00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4357694"/>
            <a:ext cx="27860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FF00"/>
                </a:solidFill>
              </a:rPr>
              <a:t>Бои местного значения</a:t>
            </a:r>
            <a:endParaRPr lang="ru-RU" sz="2800" b="1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00FF00"/>
                </a:solidFill>
              </a:rPr>
              <a:t>1983 год</a:t>
            </a:r>
            <a:endParaRPr lang="ru-RU" sz="6000" b="1" dirty="0">
              <a:solidFill>
                <a:srgbClr val="00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72132" y="2285992"/>
            <a:ext cx="32861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FF00"/>
                </a:solidFill>
              </a:rPr>
              <a:t>Апрель- операция по разгрому отрядов оппозиции в ущелье </a:t>
            </a:r>
            <a:r>
              <a:rPr lang="ru-RU" b="1" dirty="0" err="1" smtClean="0">
                <a:solidFill>
                  <a:srgbClr val="00FF00"/>
                </a:solidFill>
              </a:rPr>
              <a:t>Ниджраб</a:t>
            </a:r>
            <a:endParaRPr lang="ru-RU" b="1" dirty="0">
              <a:solidFill>
                <a:srgbClr val="00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43570" y="3714752"/>
            <a:ext cx="3143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FF00"/>
                </a:solidFill>
              </a:rPr>
              <a:t>Зима- боевые действия активизировались в районе </a:t>
            </a:r>
            <a:r>
              <a:rPr lang="ru-RU" b="1" dirty="0" err="1" smtClean="0">
                <a:solidFill>
                  <a:srgbClr val="00FF00"/>
                </a:solidFill>
              </a:rPr>
              <a:t>Сароби</a:t>
            </a:r>
            <a:r>
              <a:rPr lang="ru-RU" b="1" dirty="0" smtClean="0">
                <a:solidFill>
                  <a:srgbClr val="00FF00"/>
                </a:solidFill>
              </a:rPr>
              <a:t> и </a:t>
            </a:r>
            <a:r>
              <a:rPr lang="ru-RU" b="1" dirty="0" err="1" smtClean="0">
                <a:solidFill>
                  <a:srgbClr val="00FF00"/>
                </a:solidFill>
              </a:rPr>
              <a:t>Джелалабадской</a:t>
            </a:r>
            <a:r>
              <a:rPr lang="ru-RU" b="1" dirty="0" smtClean="0">
                <a:solidFill>
                  <a:srgbClr val="00FF00"/>
                </a:solidFill>
              </a:rPr>
              <a:t> долины</a:t>
            </a:r>
            <a:endParaRPr lang="ru-RU" b="1" dirty="0">
              <a:solidFill>
                <a:srgbClr val="00FF00"/>
              </a:solidFill>
            </a:endParaRPr>
          </a:p>
        </p:txBody>
      </p:sp>
      <p:pic>
        <p:nvPicPr>
          <p:cNvPr id="6" name="Рисунок 5" descr="250px-Evstafiev-Soviet-soldier-Afghanista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1" y="1714488"/>
            <a:ext cx="5141397" cy="34344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00FF00"/>
                </a:solidFill>
              </a:rPr>
              <a:t>1984 год</a:t>
            </a:r>
            <a:endParaRPr lang="ru-RU" sz="6000" b="1" dirty="0">
              <a:solidFill>
                <a:srgbClr val="00FF00"/>
              </a:solidFill>
            </a:endParaRPr>
          </a:p>
        </p:txBody>
      </p:sp>
      <p:pic>
        <p:nvPicPr>
          <p:cNvPr id="3" name="Рисунок 2" descr="290px-Afgan1987_2Mi8MTBarakiVV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4810" y="1799968"/>
            <a:ext cx="4594891" cy="369175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2910" y="1714488"/>
            <a:ext cx="32861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FF00"/>
                </a:solidFill>
              </a:rPr>
              <a:t>30 апреля- крупная операция в </a:t>
            </a:r>
            <a:r>
              <a:rPr lang="ru-RU" sz="2800" b="1" dirty="0" err="1" smtClean="0">
                <a:solidFill>
                  <a:srgbClr val="00FF00"/>
                </a:solidFill>
              </a:rPr>
              <a:t>Панджшерском</a:t>
            </a:r>
            <a:r>
              <a:rPr lang="ru-RU" sz="2800" b="1" dirty="0" smtClean="0">
                <a:solidFill>
                  <a:srgbClr val="00FF00"/>
                </a:solidFill>
              </a:rPr>
              <a:t> ущелье  </a:t>
            </a:r>
            <a:endParaRPr lang="ru-RU" sz="2800" b="1" dirty="0">
              <a:solidFill>
                <a:srgbClr val="00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3786190"/>
            <a:ext cx="30718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FF00"/>
                </a:solidFill>
              </a:rPr>
              <a:t>Постоянные стычки с моджахедами </a:t>
            </a:r>
            <a:endParaRPr lang="ru-RU" sz="2800" b="1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00FF00"/>
                </a:solidFill>
              </a:rPr>
              <a:t>1985 год</a:t>
            </a:r>
            <a:endParaRPr lang="ru-RU" sz="6000" b="1" dirty="0">
              <a:solidFill>
                <a:srgbClr val="00FF00"/>
              </a:solidFill>
            </a:endParaRPr>
          </a:p>
        </p:txBody>
      </p:sp>
      <p:pic>
        <p:nvPicPr>
          <p:cNvPr id="3" name="Рисунок 2" descr="250px-Evstafiev-spetsnaz-prepare-for-miss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5" y="1714488"/>
            <a:ext cx="5072097" cy="347760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00694" y="1857364"/>
            <a:ext cx="34290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FF00"/>
                </a:solidFill>
              </a:rPr>
              <a:t>Бои местного значения</a:t>
            </a:r>
            <a:endParaRPr lang="ru-RU" sz="2800" b="1" dirty="0">
              <a:solidFill>
                <a:srgbClr val="00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00694" y="3500438"/>
            <a:ext cx="33575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FF00"/>
                </a:solidFill>
              </a:rPr>
              <a:t>Июнь — армейская операция в </a:t>
            </a:r>
            <a:r>
              <a:rPr lang="ru-RU" sz="2800" b="1" dirty="0" err="1" smtClean="0">
                <a:solidFill>
                  <a:srgbClr val="00FF00"/>
                </a:solidFill>
              </a:rPr>
              <a:t>Панджшере</a:t>
            </a:r>
            <a:r>
              <a:rPr lang="ru-RU" sz="2800" b="1" dirty="0" smtClean="0">
                <a:solidFill>
                  <a:srgbClr val="00FF00"/>
                </a:solidFill>
              </a:rPr>
              <a:t> </a:t>
            </a:r>
            <a:endParaRPr lang="ru-RU" sz="2800" b="1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00FF00"/>
                </a:solidFill>
              </a:rPr>
              <a:t>1986 год</a:t>
            </a:r>
            <a:endParaRPr lang="ru-RU" sz="6000" b="1" dirty="0">
              <a:solidFill>
                <a:srgbClr val="00FF00"/>
              </a:solidFill>
            </a:endParaRPr>
          </a:p>
        </p:txBody>
      </p:sp>
      <p:pic>
        <p:nvPicPr>
          <p:cNvPr id="3" name="Рисунок 2" descr="з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0243" y="1857364"/>
            <a:ext cx="5003719" cy="3571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7158" y="1857364"/>
            <a:ext cx="31432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FF00"/>
                </a:solidFill>
              </a:rPr>
              <a:t>4-20 апреля- операция по разгрому базы </a:t>
            </a:r>
            <a:r>
              <a:rPr lang="ru-RU" sz="2800" b="1" dirty="0" err="1" smtClean="0">
                <a:solidFill>
                  <a:srgbClr val="00FF00"/>
                </a:solidFill>
              </a:rPr>
              <a:t>Джавара</a:t>
            </a:r>
            <a:endParaRPr lang="ru-RU" sz="2800" b="1" dirty="0">
              <a:solidFill>
                <a:srgbClr val="00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3857628"/>
            <a:ext cx="32861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FF00"/>
                </a:solidFill>
              </a:rPr>
              <a:t>Осень- успешная операция в районе Кандагара</a:t>
            </a:r>
            <a:endParaRPr lang="ru-RU" sz="2800" b="1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00FF00"/>
                </a:solidFill>
              </a:rPr>
              <a:t>1987 год</a:t>
            </a:r>
            <a:endParaRPr lang="ru-RU" sz="6000" b="1" dirty="0">
              <a:solidFill>
                <a:srgbClr val="00FF00"/>
              </a:solidFill>
            </a:endParaRPr>
          </a:p>
        </p:txBody>
      </p:sp>
      <p:pic>
        <p:nvPicPr>
          <p:cNvPr id="3" name="Рисунок 2" descr="3333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1500174"/>
            <a:ext cx="3294397" cy="45720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29058" y="1571612"/>
            <a:ext cx="4929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FF00"/>
                </a:solidFill>
              </a:rPr>
              <a:t>Февраль- операция «Удар» в провинции </a:t>
            </a:r>
            <a:r>
              <a:rPr lang="ru-RU" b="1" dirty="0" err="1" smtClean="0">
                <a:solidFill>
                  <a:srgbClr val="00FF00"/>
                </a:solidFill>
              </a:rPr>
              <a:t>Кундуз</a:t>
            </a:r>
            <a:endParaRPr lang="ru-RU" b="1" dirty="0">
              <a:solidFill>
                <a:srgbClr val="00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29058" y="2285992"/>
            <a:ext cx="4857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FF00"/>
                </a:solidFill>
              </a:rPr>
              <a:t>Февраль-март- операция «Шквал» в провинции Кандагар</a:t>
            </a:r>
            <a:endParaRPr lang="ru-RU" b="1" dirty="0">
              <a:solidFill>
                <a:srgbClr val="00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29058" y="300037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FF00"/>
                </a:solidFill>
              </a:rPr>
              <a:t>Март- операция «Гроза» в провинции </a:t>
            </a:r>
            <a:r>
              <a:rPr lang="ru-RU" b="1" dirty="0" err="1" smtClean="0">
                <a:solidFill>
                  <a:srgbClr val="00FF00"/>
                </a:solidFill>
              </a:rPr>
              <a:t>Газни</a:t>
            </a:r>
            <a:endParaRPr lang="ru-RU" b="1" dirty="0">
              <a:solidFill>
                <a:srgbClr val="00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9058" y="3357562"/>
            <a:ext cx="4500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FF00"/>
                </a:solidFill>
              </a:rPr>
              <a:t>Март- операция «Круг» в провинциях Кабул и </a:t>
            </a:r>
            <a:r>
              <a:rPr lang="ru-RU" b="1" dirty="0" err="1" smtClean="0">
                <a:solidFill>
                  <a:srgbClr val="00FF00"/>
                </a:solidFill>
              </a:rPr>
              <a:t>Логар</a:t>
            </a:r>
            <a:endParaRPr lang="ru-RU" b="1" dirty="0">
              <a:solidFill>
                <a:srgbClr val="00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29058" y="4000504"/>
            <a:ext cx="5072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FF00"/>
                </a:solidFill>
              </a:rPr>
              <a:t>12 апреля- разгром базы мятежников в провинции </a:t>
            </a:r>
            <a:r>
              <a:rPr lang="ru-RU" b="1" dirty="0" err="1" smtClean="0">
                <a:solidFill>
                  <a:srgbClr val="00FF00"/>
                </a:solidFill>
              </a:rPr>
              <a:t>Нангархар</a:t>
            </a:r>
            <a:endParaRPr lang="ru-RU" b="1" dirty="0">
              <a:solidFill>
                <a:srgbClr val="00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29058" y="4643446"/>
            <a:ext cx="4929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FF00"/>
                </a:solidFill>
              </a:rPr>
              <a:t>Май- операция «Залп» в провинциях </a:t>
            </a:r>
            <a:r>
              <a:rPr lang="ru-RU" b="1" dirty="0" err="1" smtClean="0">
                <a:solidFill>
                  <a:srgbClr val="00FF00"/>
                </a:solidFill>
              </a:rPr>
              <a:t>Логар</a:t>
            </a:r>
            <a:r>
              <a:rPr lang="ru-RU" b="1" dirty="0" smtClean="0">
                <a:solidFill>
                  <a:srgbClr val="00FF00"/>
                </a:solidFill>
              </a:rPr>
              <a:t>, </a:t>
            </a:r>
            <a:r>
              <a:rPr lang="ru-RU" b="1" dirty="0" err="1" smtClean="0">
                <a:solidFill>
                  <a:srgbClr val="00FF00"/>
                </a:solidFill>
              </a:rPr>
              <a:t>Пактия</a:t>
            </a:r>
            <a:r>
              <a:rPr lang="ru-RU" b="1" dirty="0" smtClean="0">
                <a:solidFill>
                  <a:srgbClr val="00FF00"/>
                </a:solidFill>
              </a:rPr>
              <a:t>, Кабул</a:t>
            </a:r>
            <a:endParaRPr lang="ru-RU" b="1" dirty="0">
              <a:solidFill>
                <a:srgbClr val="00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29058" y="5286388"/>
            <a:ext cx="4929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FF00"/>
                </a:solidFill>
              </a:rPr>
              <a:t>Май- операция «Юг-87» в провинции Кандагар</a:t>
            </a:r>
            <a:endParaRPr lang="ru-RU" b="1" dirty="0">
              <a:solidFill>
                <a:srgbClr val="00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29058" y="5643578"/>
            <a:ext cx="4786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FF00"/>
                </a:solidFill>
              </a:rPr>
              <a:t>23 ноября- начало операции «Магистраль»</a:t>
            </a:r>
            <a:endParaRPr lang="ru-RU" b="1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0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6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7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00FF00"/>
                </a:solidFill>
              </a:rPr>
              <a:t>1988 год</a:t>
            </a:r>
            <a:endParaRPr lang="ru-RU" sz="6000" b="1" dirty="0">
              <a:solidFill>
                <a:srgbClr val="00FF00"/>
              </a:solidFill>
            </a:endParaRPr>
          </a:p>
        </p:txBody>
      </p:sp>
      <p:pic>
        <p:nvPicPr>
          <p:cNvPr id="3" name="Рисунок 2" descr="004_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06" y="2000240"/>
            <a:ext cx="5215920" cy="34202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7158" y="2143116"/>
            <a:ext cx="3143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FF00"/>
                </a:solidFill>
              </a:rPr>
              <a:t>7-8 января- бой на высоте 3234</a:t>
            </a:r>
            <a:endParaRPr lang="ru-RU" b="1" dirty="0">
              <a:solidFill>
                <a:srgbClr val="00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3286124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FF00"/>
                </a:solidFill>
              </a:rPr>
              <a:t>Июнь- ожесточённые бои в провинции </a:t>
            </a:r>
            <a:r>
              <a:rPr lang="ru-RU" b="1" dirty="0" err="1" smtClean="0">
                <a:solidFill>
                  <a:srgbClr val="00FF00"/>
                </a:solidFill>
              </a:rPr>
              <a:t>Вардак</a:t>
            </a:r>
            <a:endParaRPr lang="ru-RU" b="1" dirty="0">
              <a:solidFill>
                <a:srgbClr val="00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4429132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FF00"/>
                </a:solidFill>
              </a:rPr>
              <a:t>Август- бои в провинции </a:t>
            </a:r>
            <a:r>
              <a:rPr lang="ru-RU" b="1" dirty="0" err="1" smtClean="0">
                <a:solidFill>
                  <a:srgbClr val="00FF00"/>
                </a:solidFill>
              </a:rPr>
              <a:t>Кундуз</a:t>
            </a:r>
            <a:endParaRPr lang="ru-RU" b="1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00FF00"/>
                </a:solidFill>
              </a:rPr>
              <a:t>1989 год</a:t>
            </a:r>
            <a:endParaRPr lang="ru-RU" sz="6000" b="1" dirty="0">
              <a:solidFill>
                <a:srgbClr val="00FF00"/>
              </a:solidFill>
            </a:endParaRPr>
          </a:p>
        </p:txBody>
      </p:sp>
      <p:pic>
        <p:nvPicPr>
          <p:cNvPr id="3" name="Рисунок 2" descr="desa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928802"/>
            <a:ext cx="5457825" cy="36385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72198" y="2000240"/>
            <a:ext cx="257176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FF00"/>
                </a:solidFill>
              </a:rPr>
              <a:t>23-26 января- операция «Тайфун», последняя советская боевая операция в Афганистане</a:t>
            </a:r>
            <a:endParaRPr lang="ru-RU" sz="2800" b="1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00FF00"/>
                </a:solidFill>
              </a:rPr>
              <a:t>4 февраля 1989года</a:t>
            </a:r>
            <a:endParaRPr lang="ru-RU" sz="6000" b="1" dirty="0">
              <a:solidFill>
                <a:srgbClr val="00FF00"/>
              </a:solidFill>
            </a:endParaRPr>
          </a:p>
        </p:txBody>
      </p:sp>
      <p:pic>
        <p:nvPicPr>
          <p:cNvPr id="4" name="Рисунок 3" descr="250px-Kabul_Skyli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992" y="1500174"/>
            <a:ext cx="5557454" cy="40719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282" y="1785926"/>
            <a:ext cx="292895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FF00"/>
                </a:solidFill>
              </a:rPr>
              <a:t>4 февраля</a:t>
            </a:r>
          </a:p>
          <a:p>
            <a:pPr algn="ctr"/>
            <a:r>
              <a:rPr lang="ru-RU" sz="2800" dirty="0" smtClean="0">
                <a:solidFill>
                  <a:srgbClr val="00FF00"/>
                </a:solidFill>
              </a:rPr>
              <a:t> 1989 года последнее подразделение Советской Армии покинуло Кабул. </a:t>
            </a:r>
            <a:endParaRPr lang="ru-RU" sz="2800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00FF00"/>
                </a:solidFill>
              </a:rPr>
              <a:t>15 февраля 1989 года</a:t>
            </a:r>
            <a:endParaRPr lang="ru-RU" sz="6000" b="1" dirty="0">
              <a:solidFill>
                <a:srgbClr val="00FF00"/>
              </a:solidFill>
            </a:endParaRPr>
          </a:p>
        </p:txBody>
      </p:sp>
      <p:pic>
        <p:nvPicPr>
          <p:cNvPr id="3" name="Рисунок 2" descr="ab75bb2c960ddfac2195f160c8609210_fu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428736"/>
            <a:ext cx="4357718" cy="4876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29256" y="2071678"/>
            <a:ext cx="235745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FF00"/>
                </a:solidFill>
              </a:rPr>
              <a:t>15 февраля 1989 года</a:t>
            </a:r>
          </a:p>
          <a:p>
            <a:pPr algn="ctr"/>
            <a:r>
              <a:rPr lang="ru-RU" sz="2800" dirty="0" smtClean="0">
                <a:solidFill>
                  <a:srgbClr val="00FF00"/>
                </a:solidFill>
              </a:rPr>
              <a:t> из Афганистана полностью выведены советские войска.</a:t>
            </a:r>
            <a:endParaRPr lang="ru-RU" sz="2800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00FF00"/>
                </a:solidFill>
              </a:rPr>
              <a:t>Последний солдат</a:t>
            </a:r>
            <a:endParaRPr lang="ru-RU" sz="6000" b="1" dirty="0">
              <a:solidFill>
                <a:srgbClr val="00FF00"/>
              </a:solidFill>
            </a:endParaRPr>
          </a:p>
        </p:txBody>
      </p:sp>
      <p:pic>
        <p:nvPicPr>
          <p:cNvPr id="3" name="Рисунок 2" descr="300px-Evstafiev-general-gromov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190" y="1428736"/>
            <a:ext cx="3314720" cy="48505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282" y="1643050"/>
            <a:ext cx="464347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FF00"/>
                </a:solidFill>
              </a:rPr>
              <a:t>Выводом войск 40-й армии руководил последний командующий </a:t>
            </a:r>
            <a:r>
              <a:rPr lang="ru-RU" sz="2800" b="1" dirty="0" smtClean="0">
                <a:solidFill>
                  <a:srgbClr val="00FF00"/>
                </a:solidFill>
                <a:hlinkClick r:id="rId3" tooltip="Ограниченный контингент"/>
              </a:rPr>
              <a:t>Ограниченным контингентом</a:t>
            </a:r>
            <a:r>
              <a:rPr lang="ru-RU" sz="2800" b="1" dirty="0" smtClean="0">
                <a:solidFill>
                  <a:srgbClr val="00FF00"/>
                </a:solidFill>
              </a:rPr>
              <a:t> </a:t>
            </a:r>
            <a:r>
              <a:rPr lang="ru-RU" sz="2800" b="1" dirty="0" smtClean="0">
                <a:solidFill>
                  <a:srgbClr val="00FF00"/>
                </a:solidFill>
                <a:hlinkClick r:id="rId4" tooltip="Генерал-лейтенант"/>
              </a:rPr>
              <a:t>генерал-лейтенант</a:t>
            </a:r>
            <a:r>
              <a:rPr lang="ru-RU" sz="2800" b="1" dirty="0" smtClean="0">
                <a:solidFill>
                  <a:srgbClr val="00FF00"/>
                </a:solidFill>
              </a:rPr>
              <a:t> </a:t>
            </a:r>
            <a:r>
              <a:rPr lang="ru-RU" sz="2800" b="1" dirty="0" smtClean="0">
                <a:solidFill>
                  <a:srgbClr val="00FF00"/>
                </a:solidFill>
                <a:hlinkClick r:id="rId5" tooltip="Громов, Борис Всеволодович"/>
              </a:rPr>
              <a:t>Б. В. Громов</a:t>
            </a:r>
            <a:r>
              <a:rPr lang="ru-RU" sz="2800" dirty="0" smtClean="0">
                <a:solidFill>
                  <a:srgbClr val="00FF00"/>
                </a:solidFill>
              </a:rPr>
              <a:t>, который, как утверждается, последним перешёл пограничную реку </a:t>
            </a:r>
          </a:p>
          <a:p>
            <a:pPr algn="ctr"/>
            <a:r>
              <a:rPr lang="ru-RU" sz="2800" dirty="0" err="1" smtClean="0">
                <a:solidFill>
                  <a:srgbClr val="00FF00"/>
                </a:solidFill>
              </a:rPr>
              <a:t>Аму-Дарья</a:t>
            </a:r>
            <a:r>
              <a:rPr lang="ru-RU" sz="2800" dirty="0" smtClean="0">
                <a:solidFill>
                  <a:srgbClr val="00FF00"/>
                </a:solidFill>
              </a:rPr>
              <a:t> (г. Термез).</a:t>
            </a:r>
            <a:endParaRPr lang="ru-RU" sz="2800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000" b="1" dirty="0" smtClean="0">
                <a:solidFill>
                  <a:srgbClr val="00FF00"/>
                </a:solidFill>
              </a:rPr>
              <a:t>Неутешительные итоги </a:t>
            </a:r>
            <a:br>
              <a:rPr lang="ru-RU" sz="6000" b="1" dirty="0" smtClean="0">
                <a:solidFill>
                  <a:srgbClr val="00FF00"/>
                </a:solidFill>
              </a:rPr>
            </a:br>
            <a:r>
              <a:rPr lang="ru-RU" sz="6000" b="1" dirty="0" smtClean="0">
                <a:solidFill>
                  <a:srgbClr val="00FF00"/>
                </a:solidFill>
              </a:rPr>
              <a:t>Афганской войны</a:t>
            </a:r>
            <a:endParaRPr lang="ru-RU" sz="6000" b="1" dirty="0">
              <a:solidFill>
                <a:srgbClr val="00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1500174"/>
            <a:ext cx="4429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FF00"/>
                </a:solidFill>
              </a:rPr>
              <a:t>Погибших- 15051 человек;</a:t>
            </a:r>
            <a:endParaRPr lang="ru-RU" sz="2400" b="1" dirty="0">
              <a:solidFill>
                <a:srgbClr val="00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4348" y="1928802"/>
            <a:ext cx="6500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FF00"/>
                </a:solidFill>
              </a:rPr>
              <a:t>Раненых- почти 54 тысячи человек;</a:t>
            </a:r>
            <a:endParaRPr lang="ru-RU" sz="2400" b="1" dirty="0">
              <a:solidFill>
                <a:srgbClr val="00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2357430"/>
            <a:ext cx="5643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FF00"/>
                </a:solidFill>
              </a:rPr>
              <a:t>Заболевших- 416 тысяч человек;</a:t>
            </a:r>
            <a:endParaRPr lang="ru-RU" sz="2400" b="1" dirty="0">
              <a:solidFill>
                <a:srgbClr val="00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2786058"/>
            <a:ext cx="692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FF00"/>
                </a:solidFill>
              </a:rPr>
              <a:t>Пропавших без вести- около 400-от человек.</a:t>
            </a:r>
            <a:endParaRPr lang="ru-RU" sz="2400" b="1" dirty="0">
              <a:solidFill>
                <a:srgbClr val="00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14744" y="3357562"/>
            <a:ext cx="2214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FF00"/>
                </a:solidFill>
              </a:rPr>
              <a:t>Танки- 147ед.;</a:t>
            </a:r>
            <a:endParaRPr lang="ru-RU" sz="2400" b="1" dirty="0">
              <a:solidFill>
                <a:srgbClr val="00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14744" y="3714752"/>
            <a:ext cx="4000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FF00"/>
                </a:solidFill>
              </a:rPr>
              <a:t>Бронемашины- 1314 ед.;</a:t>
            </a:r>
            <a:endParaRPr lang="ru-RU" sz="2400" b="1" dirty="0">
              <a:solidFill>
                <a:srgbClr val="00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14744" y="4071942"/>
            <a:ext cx="342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FF00"/>
                </a:solidFill>
              </a:rPr>
              <a:t>Артсистемы-433 ед.;</a:t>
            </a:r>
            <a:endParaRPr lang="ru-RU" sz="2400" b="1" dirty="0">
              <a:solidFill>
                <a:srgbClr val="00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14744" y="4429132"/>
            <a:ext cx="4000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FF00"/>
                </a:solidFill>
              </a:rPr>
              <a:t>Самолёты- 118 ед.;</a:t>
            </a:r>
            <a:endParaRPr lang="ru-RU" sz="2400" b="1" dirty="0">
              <a:solidFill>
                <a:srgbClr val="00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14744" y="4786322"/>
            <a:ext cx="342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FF00"/>
                </a:solidFill>
              </a:rPr>
              <a:t>Вертолёты- 333 ед.;</a:t>
            </a:r>
            <a:endParaRPr lang="ru-RU" sz="2400" b="1" dirty="0">
              <a:solidFill>
                <a:srgbClr val="00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14744" y="5143512"/>
            <a:ext cx="4500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FF00"/>
                </a:solidFill>
              </a:rPr>
              <a:t>Инженерные машины- 510 ед.;</a:t>
            </a:r>
            <a:endParaRPr lang="ru-RU" sz="2400" b="1" dirty="0">
              <a:solidFill>
                <a:srgbClr val="00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14744" y="5500702"/>
            <a:ext cx="4929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FF00"/>
                </a:solidFill>
              </a:rPr>
              <a:t>Грузовики и бензовозы- 11369 ед.</a:t>
            </a:r>
            <a:endParaRPr lang="ru-RU" sz="2400" b="1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8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5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6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2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3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3357586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00FF00"/>
                </a:solidFill>
              </a:rPr>
              <a:t>Вечная память</a:t>
            </a:r>
            <a:br>
              <a:rPr lang="ru-RU" sz="5400" b="1" dirty="0" smtClean="0">
                <a:solidFill>
                  <a:srgbClr val="00FF00"/>
                </a:solidFill>
              </a:rPr>
            </a:br>
            <a:r>
              <a:rPr lang="ru-RU" sz="5400" b="1" dirty="0" smtClean="0">
                <a:solidFill>
                  <a:srgbClr val="00FF00"/>
                </a:solidFill>
              </a:rPr>
              <a:t>Воинам-Интернационалистам</a:t>
            </a:r>
            <a:endParaRPr lang="ru-RU" sz="5400" b="1" dirty="0">
              <a:solidFill>
                <a:srgbClr val="00FF00"/>
              </a:solidFill>
            </a:endParaRPr>
          </a:p>
        </p:txBody>
      </p:sp>
      <p:pic>
        <p:nvPicPr>
          <p:cNvPr id="3" name="Рисунок 2" descr="200px-Памятник_воину-интернационалисту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678" y="3214686"/>
            <a:ext cx="2540000" cy="3390900"/>
          </a:xfrm>
          <a:prstGeom prst="rect">
            <a:avLst/>
          </a:prstGeom>
        </p:spPr>
      </p:pic>
      <p:pic>
        <p:nvPicPr>
          <p:cNvPr id="4" name="007 - 10_Monolog pilota -Chernogo tyulpana-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500034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296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425</Words>
  <Application>Microsoft Office PowerPoint</Application>
  <PresentationFormat>Экран (4:3)</PresentationFormat>
  <Paragraphs>74</Paragraphs>
  <Slides>19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АФГАНИСТАН</vt:lpstr>
      <vt:lpstr>25 декабря 1979 года</vt:lpstr>
      <vt:lpstr>27 декабря 1979года</vt:lpstr>
      <vt:lpstr>Крупнейшие операции Афганской войны</vt:lpstr>
      <vt:lpstr>1980 год</vt:lpstr>
      <vt:lpstr>1981 год</vt:lpstr>
      <vt:lpstr>1982 год</vt:lpstr>
      <vt:lpstr>1983 год</vt:lpstr>
      <vt:lpstr>1984 год</vt:lpstr>
      <vt:lpstr>1985 год</vt:lpstr>
      <vt:lpstr>1986 год</vt:lpstr>
      <vt:lpstr>1987 год</vt:lpstr>
      <vt:lpstr>1988 год</vt:lpstr>
      <vt:lpstr>1989 год</vt:lpstr>
      <vt:lpstr>4 февраля 1989года</vt:lpstr>
      <vt:lpstr>15 февраля 1989 года</vt:lpstr>
      <vt:lpstr>Последний солдат</vt:lpstr>
      <vt:lpstr>Неутешительные итоги  Афганской войны</vt:lpstr>
      <vt:lpstr>Вечная память Воинам-Интернационалистам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сергей</dc:creator>
  <cp:lastModifiedBy>сергей</cp:lastModifiedBy>
  <cp:revision>65</cp:revision>
  <dcterms:created xsi:type="dcterms:W3CDTF">2009-11-20T05:54:45Z</dcterms:created>
  <dcterms:modified xsi:type="dcterms:W3CDTF">2009-11-25T04:49:30Z</dcterms:modified>
</cp:coreProperties>
</file>