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3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-62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3690-7625-4802-98D4-2D7EEBF6BF10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5CB6EB0-EC37-494C-B67F-75D8DF100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585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3690-7625-4802-98D4-2D7EEBF6BF10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5CB6EB0-EC37-494C-B67F-75D8DF100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228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3690-7625-4802-98D4-2D7EEBF6BF10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5CB6EB0-EC37-494C-B67F-75D8DF100D4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1300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3690-7625-4802-98D4-2D7EEBF6BF10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5CB6EB0-EC37-494C-B67F-75D8DF100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96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3690-7625-4802-98D4-2D7EEBF6BF10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5CB6EB0-EC37-494C-B67F-75D8DF100D4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3763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3690-7625-4802-98D4-2D7EEBF6BF10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5CB6EB0-EC37-494C-B67F-75D8DF100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520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3690-7625-4802-98D4-2D7EEBF6BF10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6EB0-EC37-494C-B67F-75D8DF100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6359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3690-7625-4802-98D4-2D7EEBF6BF10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6EB0-EC37-494C-B67F-75D8DF100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393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3690-7625-4802-98D4-2D7EEBF6BF10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6EB0-EC37-494C-B67F-75D8DF100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96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3690-7625-4802-98D4-2D7EEBF6BF10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5CB6EB0-EC37-494C-B67F-75D8DF100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555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3690-7625-4802-98D4-2D7EEBF6BF10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5CB6EB0-EC37-494C-B67F-75D8DF100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822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3690-7625-4802-98D4-2D7EEBF6BF10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5CB6EB0-EC37-494C-B67F-75D8DF100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239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3690-7625-4802-98D4-2D7EEBF6BF10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6EB0-EC37-494C-B67F-75D8DF100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20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3690-7625-4802-98D4-2D7EEBF6BF10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6EB0-EC37-494C-B67F-75D8DF100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13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3690-7625-4802-98D4-2D7EEBF6BF10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6EB0-EC37-494C-B67F-75D8DF100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420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3690-7625-4802-98D4-2D7EEBF6BF10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5CB6EB0-EC37-494C-B67F-75D8DF100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63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43690-7625-4802-98D4-2D7EEBF6BF10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5CB6EB0-EC37-494C-B67F-75D8DF100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411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34" r:id="rId1"/>
    <p:sldLayoutId id="2147484535" r:id="rId2"/>
    <p:sldLayoutId id="2147484536" r:id="rId3"/>
    <p:sldLayoutId id="2147484537" r:id="rId4"/>
    <p:sldLayoutId id="2147484538" r:id="rId5"/>
    <p:sldLayoutId id="2147484539" r:id="rId6"/>
    <p:sldLayoutId id="2147484540" r:id="rId7"/>
    <p:sldLayoutId id="2147484541" r:id="rId8"/>
    <p:sldLayoutId id="2147484542" r:id="rId9"/>
    <p:sldLayoutId id="2147484543" r:id="rId10"/>
    <p:sldLayoutId id="2147484544" r:id="rId11"/>
    <p:sldLayoutId id="2147484545" r:id="rId12"/>
    <p:sldLayoutId id="2147484546" r:id="rId13"/>
    <p:sldLayoutId id="2147484547" r:id="rId14"/>
    <p:sldLayoutId id="2147484548" r:id="rId15"/>
    <p:sldLayoutId id="214748454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Глагол </a:t>
            </a:r>
            <a:r>
              <a:rPr lang="en-US" dirty="0" smtClean="0"/>
              <a:t>have to </a:t>
            </a:r>
            <a:r>
              <a:rPr lang="ru-RU" dirty="0" smtClean="0"/>
              <a:t>и </a:t>
            </a:r>
            <a:r>
              <a:rPr lang="en-US" dirty="0" smtClean="0"/>
              <a:t>must</a:t>
            </a:r>
            <a:r>
              <a:rPr lang="ru-RU" dirty="0" smtClean="0"/>
              <a:t> </a:t>
            </a:r>
            <a:r>
              <a:rPr lang="en-US" dirty="0" smtClean="0"/>
              <a:t>	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Учитель Яковлева А.Б.</a:t>
            </a:r>
          </a:p>
          <a:p>
            <a:r>
              <a:rPr lang="ru-RU" dirty="0" smtClean="0"/>
              <a:t>МБОУ СОШ №18 г. Ногинск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8976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Перепишите эти предложения в будущем времени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89654"/>
            <a:ext cx="10515600" cy="516834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1 </a:t>
            </a:r>
            <a:r>
              <a:rPr lang="en-US" sz="3200" dirty="0"/>
              <a:t>It is already twenty minutes past eight. You must go or you will be late for the first lesson. 2. I am very tired. I feel I must go to bed at once, or I shall fall asleep where I am sitting. 3. We can't wait for them any longer, we must ring them up and find out what has happened. 4. I am thinking hard, trying to find a solution of the problem. There must be a way out. 5. It is quite clear to </a:t>
            </a:r>
            <a:r>
              <a:rPr lang="en-US" sz="3200" dirty="0" err="1"/>
              <a:t>everyboby</a:t>
            </a:r>
            <a:r>
              <a:rPr lang="en-US" sz="3200" dirty="0"/>
              <a:t> in the family that he must start getting ready for his examination instead of wasting time. 6. It is impossible to do anything in such a short time. I must ask the chief to put off my report. 7. I don't mean that you must do everything they tell you</a:t>
            </a:r>
            <a:r>
              <a:rPr lang="en-US" sz="3200" dirty="0" smtClean="0"/>
              <a:t>.</a:t>
            </a:r>
            <a:endParaRPr lang="ru-RU" sz="3200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131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Что вы должны и не должны делать, когда больны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4445"/>
          </a:xfrm>
        </p:spPr>
        <p:txBody>
          <a:bodyPr>
            <a:normAutofit/>
          </a:bodyPr>
          <a:lstStyle/>
          <a:p>
            <a:r>
              <a:rPr lang="ru-RU" sz="3600" dirty="0" smtClean="0"/>
              <a:t>1.</a:t>
            </a:r>
            <a:r>
              <a:rPr lang="en-US" sz="3600" dirty="0" smtClean="0"/>
              <a:t> You … stay in bed.</a:t>
            </a:r>
          </a:p>
          <a:p>
            <a:r>
              <a:rPr lang="en-US" sz="3600" dirty="0" smtClean="0"/>
              <a:t> 2. You … go to work. </a:t>
            </a:r>
          </a:p>
          <a:p>
            <a:r>
              <a:rPr lang="en-US" sz="3600" dirty="0" smtClean="0"/>
              <a:t>3. You … take some medicine. </a:t>
            </a:r>
          </a:p>
          <a:p>
            <a:r>
              <a:rPr lang="en-US" sz="3600" dirty="0" smtClean="0"/>
              <a:t>4. You … eat soup. </a:t>
            </a:r>
          </a:p>
          <a:p>
            <a:r>
              <a:rPr lang="en-US" sz="3600" dirty="0" smtClean="0"/>
              <a:t>5. You … drink cold drinks. </a:t>
            </a:r>
          </a:p>
          <a:p>
            <a:r>
              <a:rPr lang="en-US" sz="3600" dirty="0" smtClean="0"/>
              <a:t>6. You … drink milk or hot tea.</a:t>
            </a:r>
          </a:p>
          <a:p>
            <a:r>
              <a:rPr lang="en-US" sz="3600" dirty="0" smtClean="0"/>
              <a:t>7. You … eat ice-cream.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5782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Дополните предложения словами </a:t>
            </a:r>
            <a:r>
              <a:rPr lang="en-US" dirty="0" smtClean="0"/>
              <a:t>don’t/doesn’t have to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84043"/>
            <a:ext cx="10515600" cy="435133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1. Why are you going out? You … .</a:t>
            </a:r>
          </a:p>
          <a:p>
            <a:r>
              <a:rPr lang="en-US" sz="4000" dirty="0" smtClean="0"/>
              <a:t>2. Why is Sue waiting? She … .</a:t>
            </a:r>
          </a:p>
          <a:p>
            <a:r>
              <a:rPr lang="en-US" sz="4000" dirty="0" smtClean="0"/>
              <a:t>3. Why do you get up early? You … .</a:t>
            </a:r>
          </a:p>
          <a:p>
            <a:r>
              <a:rPr lang="en-US" sz="4000" dirty="0" smtClean="0"/>
              <a:t>4. Why is Paul working so hard? He … .</a:t>
            </a:r>
          </a:p>
          <a:p>
            <a:r>
              <a:rPr lang="en-US" sz="4000" dirty="0" smtClean="0"/>
              <a:t>5. Why do you want to leave now? We … 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1867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470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1. </a:t>
            </a:r>
            <a:r>
              <a:rPr lang="ru-RU" dirty="0" err="1"/>
              <a:t>Must</a:t>
            </a:r>
            <a:r>
              <a:rPr lang="ru-RU" dirty="0"/>
              <a:t> и </a:t>
            </a:r>
            <a:r>
              <a:rPr lang="ru-RU" dirty="0" err="1"/>
              <a:t>have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используются для выражения необходимости что-то сделать.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sz="3200" b="1" dirty="0"/>
              <a:t>Пример</a:t>
            </a:r>
            <a:endParaRPr lang="ru-RU" sz="3200" dirty="0"/>
          </a:p>
          <a:p>
            <a:pPr fontAlgn="base"/>
            <a:r>
              <a:rPr lang="ru-RU" sz="3200" dirty="0"/>
              <a:t>I </a:t>
            </a:r>
            <a:r>
              <a:rPr lang="ru-RU" sz="3200" dirty="0" err="1"/>
              <a:t>must</a:t>
            </a:r>
            <a:r>
              <a:rPr lang="ru-RU" sz="3200" dirty="0"/>
              <a:t> </a:t>
            </a:r>
            <a:r>
              <a:rPr lang="ru-RU" sz="3200" dirty="0" err="1"/>
              <a:t>leave</a:t>
            </a:r>
            <a:r>
              <a:rPr lang="ru-RU" sz="3200" dirty="0"/>
              <a:t>. — Я должен уйти.</a:t>
            </a:r>
            <a:br>
              <a:rPr lang="ru-RU" sz="3200" dirty="0"/>
            </a:br>
            <a:r>
              <a:rPr lang="ru-RU" sz="3200" dirty="0"/>
              <a:t>I </a:t>
            </a:r>
            <a:r>
              <a:rPr lang="ru-RU" sz="3200" dirty="0" err="1"/>
              <a:t>have</a:t>
            </a:r>
            <a:r>
              <a:rPr lang="ru-RU" sz="3200" dirty="0"/>
              <a:t> </a:t>
            </a:r>
            <a:r>
              <a:rPr lang="ru-RU" sz="3200" dirty="0" err="1"/>
              <a:t>to</a:t>
            </a:r>
            <a:r>
              <a:rPr lang="ru-RU" sz="3200" dirty="0"/>
              <a:t> </a:t>
            </a:r>
            <a:r>
              <a:rPr lang="ru-RU" sz="3200" dirty="0" err="1"/>
              <a:t>leave</a:t>
            </a:r>
            <a:r>
              <a:rPr lang="ru-RU" sz="3200" dirty="0"/>
              <a:t>. — Я должен уйти.</a:t>
            </a:r>
            <a:br>
              <a:rPr lang="ru-RU" sz="3200" dirty="0"/>
            </a:br>
            <a:r>
              <a:rPr lang="ru-RU" sz="3200" dirty="0"/>
              <a:t>В этой ситуации </a:t>
            </a:r>
            <a:r>
              <a:rPr lang="ru-RU" sz="3200" b="1" dirty="0" err="1"/>
              <a:t>must</a:t>
            </a:r>
            <a:r>
              <a:rPr lang="ru-RU" sz="3200" dirty="0"/>
              <a:t> и </a:t>
            </a:r>
            <a:r>
              <a:rPr lang="ru-RU" sz="3200" b="1" dirty="0" err="1"/>
              <a:t>have</a:t>
            </a:r>
            <a:r>
              <a:rPr lang="ru-RU" sz="3200" b="1" dirty="0"/>
              <a:t> </a:t>
            </a:r>
            <a:r>
              <a:rPr lang="ru-RU" sz="3200" b="1" dirty="0" err="1"/>
              <a:t>to</a:t>
            </a:r>
            <a:r>
              <a:rPr lang="ru-RU" sz="3200" dirty="0"/>
              <a:t> используются взаимозаменяемо.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42474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2. Разница в использовании </a:t>
            </a:r>
            <a:r>
              <a:rPr lang="ru-RU" dirty="0" err="1"/>
              <a:t>must</a:t>
            </a:r>
            <a:r>
              <a:rPr lang="ru-RU" dirty="0"/>
              <a:t> и </a:t>
            </a:r>
            <a:r>
              <a:rPr lang="ru-RU" dirty="0" err="1"/>
              <a:t>have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709530"/>
            <a:ext cx="8915400" cy="4691270"/>
          </a:xfrm>
        </p:spPr>
        <p:txBody>
          <a:bodyPr>
            <a:normAutofit/>
          </a:bodyPr>
          <a:lstStyle/>
          <a:p>
            <a:pPr fontAlgn="base"/>
            <a:r>
              <a:rPr lang="ru-RU" sz="2000" b="1" dirty="0" err="1"/>
              <a:t>Must</a:t>
            </a:r>
            <a:r>
              <a:rPr lang="ru-RU" sz="2000" dirty="0"/>
              <a:t> носит более личностный характер. </a:t>
            </a:r>
            <a:r>
              <a:rPr lang="ru-RU" sz="2000" b="1" dirty="0" err="1"/>
              <a:t>Must</a:t>
            </a:r>
            <a:r>
              <a:rPr lang="ru-RU" sz="2000" dirty="0"/>
              <a:t> используется для выражения личных чувств и ощущений.</a:t>
            </a:r>
          </a:p>
          <a:p>
            <a:pPr fontAlgn="base"/>
            <a:r>
              <a:rPr lang="ru-RU" sz="2000" b="1" dirty="0"/>
              <a:t>Пример</a:t>
            </a:r>
            <a:endParaRPr lang="ru-RU" sz="2000" dirty="0"/>
          </a:p>
          <a:p>
            <a:pPr fontAlgn="base"/>
            <a:r>
              <a:rPr lang="ru-RU" sz="2000" dirty="0"/>
              <a:t>I </a:t>
            </a:r>
            <a:r>
              <a:rPr lang="ru-RU" sz="2000" b="1" dirty="0" err="1"/>
              <a:t>must</a:t>
            </a:r>
            <a:r>
              <a:rPr lang="ru-RU" sz="2000" dirty="0"/>
              <a:t> </a:t>
            </a:r>
            <a:r>
              <a:rPr lang="ru-RU" sz="2000" dirty="0" err="1"/>
              <a:t>do</a:t>
            </a:r>
            <a:r>
              <a:rPr lang="ru-RU" sz="2000" dirty="0"/>
              <a:t> </a:t>
            </a:r>
            <a:r>
              <a:rPr lang="ru-RU" sz="2000" dirty="0" err="1"/>
              <a:t>my</a:t>
            </a:r>
            <a:r>
              <a:rPr lang="ru-RU" sz="2000" dirty="0"/>
              <a:t> </a:t>
            </a:r>
            <a:r>
              <a:rPr lang="ru-RU" sz="2000" dirty="0" err="1"/>
              <a:t>best</a:t>
            </a:r>
            <a:r>
              <a:rPr lang="ru-RU" sz="2000" dirty="0"/>
              <a:t>. — Я должен сделать все возможное.</a:t>
            </a:r>
            <a:br>
              <a:rPr lang="ru-RU" sz="2000" dirty="0"/>
            </a:br>
            <a:r>
              <a:rPr lang="ru-RU" sz="2000" dirty="0"/>
              <a:t>В данном случае говорящий выражает свои чувства по этому поводу.</a:t>
            </a:r>
          </a:p>
          <a:p>
            <a:pPr fontAlgn="base"/>
            <a:r>
              <a:rPr lang="ru-RU" sz="2000" dirty="0" err="1"/>
              <a:t>Have</a:t>
            </a:r>
            <a:r>
              <a:rPr lang="ru-RU" sz="2000" dirty="0"/>
              <a:t> </a:t>
            </a:r>
            <a:r>
              <a:rPr lang="ru-RU" sz="2000" dirty="0" err="1"/>
              <a:t>to</a:t>
            </a:r>
            <a:r>
              <a:rPr lang="ru-RU" sz="2000" dirty="0"/>
              <a:t> носит </a:t>
            </a:r>
            <a:r>
              <a:rPr lang="ru-RU" sz="2000" dirty="0" err="1"/>
              <a:t>безличностный</a:t>
            </a:r>
            <a:r>
              <a:rPr lang="ru-RU" sz="2000" dirty="0"/>
              <a:t> характер. </a:t>
            </a:r>
            <a:r>
              <a:rPr lang="ru-RU" sz="2000" b="1" dirty="0" err="1"/>
              <a:t>Have</a:t>
            </a:r>
            <a:r>
              <a:rPr lang="ru-RU" sz="2000" b="1" dirty="0"/>
              <a:t> </a:t>
            </a:r>
            <a:r>
              <a:rPr lang="ru-RU" sz="2000" b="1" dirty="0" err="1"/>
              <a:t>to</a:t>
            </a:r>
            <a:r>
              <a:rPr lang="ru-RU" sz="2000" dirty="0"/>
              <a:t> используется, когда речь идет о фактах, а не о личных ощущениях.</a:t>
            </a:r>
          </a:p>
          <a:p>
            <a:pPr fontAlgn="base"/>
            <a:r>
              <a:rPr lang="ru-RU" sz="2000" b="1" dirty="0"/>
              <a:t>Пример</a:t>
            </a:r>
            <a:endParaRPr lang="ru-RU" sz="2000" dirty="0"/>
          </a:p>
          <a:p>
            <a:pPr fontAlgn="base"/>
            <a:r>
              <a:rPr lang="ru-RU" sz="2000" dirty="0"/>
              <a:t>I </a:t>
            </a:r>
            <a:r>
              <a:rPr lang="ru-RU" sz="2000" b="1" dirty="0" err="1"/>
              <a:t>have</a:t>
            </a:r>
            <a:r>
              <a:rPr lang="ru-RU" sz="2000" b="1" dirty="0"/>
              <a:t> </a:t>
            </a:r>
            <a:r>
              <a:rPr lang="ru-RU" sz="2000" b="1" dirty="0" err="1"/>
              <a:t>to</a:t>
            </a:r>
            <a:r>
              <a:rPr lang="ru-RU" sz="2000" dirty="0"/>
              <a:t> </a:t>
            </a:r>
            <a:r>
              <a:rPr lang="ru-RU" sz="2000" dirty="0" err="1"/>
              <a:t>visit</a:t>
            </a:r>
            <a:r>
              <a:rPr lang="ru-RU" sz="2000" dirty="0"/>
              <a:t> </a:t>
            </a:r>
            <a:r>
              <a:rPr lang="ru-RU" sz="2000" dirty="0" err="1"/>
              <a:t>my</a:t>
            </a:r>
            <a:r>
              <a:rPr lang="ru-RU" sz="2000" dirty="0"/>
              <a:t> </a:t>
            </a:r>
            <a:r>
              <a:rPr lang="ru-RU" sz="2000" dirty="0" err="1"/>
              <a:t>doctor</a:t>
            </a:r>
            <a:r>
              <a:rPr lang="ru-RU" sz="2000" dirty="0"/>
              <a:t>. — Я должен посетить своего врача.</a:t>
            </a:r>
            <a:br>
              <a:rPr lang="ru-RU" sz="2000" dirty="0"/>
            </a:br>
            <a:r>
              <a:rPr lang="ru-RU" sz="2000" dirty="0"/>
              <a:t>Видимо, со здоровьем не все в порядке, и это факт, с которым не поспоришь, а не какое-то там личное ощущение.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661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Примечание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Иногда разница в употреблении </a:t>
            </a:r>
            <a:r>
              <a:rPr lang="ru-RU" sz="3200" b="1" dirty="0" err="1"/>
              <a:t>must</a:t>
            </a:r>
            <a:r>
              <a:rPr lang="ru-RU" sz="3200" dirty="0"/>
              <a:t> и </a:t>
            </a:r>
            <a:r>
              <a:rPr lang="ru-RU" sz="3200" b="1" dirty="0" err="1"/>
              <a:t>have</a:t>
            </a:r>
            <a:r>
              <a:rPr lang="ru-RU" sz="3200" b="1" dirty="0"/>
              <a:t> </a:t>
            </a:r>
            <a:r>
              <a:rPr lang="ru-RU" sz="3200" b="1" dirty="0" err="1"/>
              <a:t>to</a:t>
            </a:r>
            <a:r>
              <a:rPr lang="ru-RU" sz="3200" dirty="0"/>
              <a:t> настолько тонка, что трудно определить, какой же глагол нужно использовать. В таких ситуациях лучше использовать </a:t>
            </a:r>
            <a:r>
              <a:rPr lang="ru-RU" sz="3200" b="1" dirty="0" err="1"/>
              <a:t>have</a:t>
            </a:r>
            <a:r>
              <a:rPr lang="ru-RU" sz="3200" b="1" dirty="0"/>
              <a:t> </a:t>
            </a:r>
            <a:r>
              <a:rPr lang="ru-RU" sz="3200" b="1" dirty="0" err="1"/>
              <a:t>to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3277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3. Must — </a:t>
            </a:r>
            <a:r>
              <a:rPr lang="ru-RU" dirty="0"/>
              <a:t>прошлого нет!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510747"/>
            <a:ext cx="8915400" cy="4830417"/>
          </a:xfrm>
        </p:spPr>
        <p:txBody>
          <a:bodyPr>
            <a:noAutofit/>
          </a:bodyPr>
          <a:lstStyle/>
          <a:p>
            <a:pPr fontAlgn="base"/>
            <a:r>
              <a:rPr lang="ru-RU" sz="2800" dirty="0"/>
              <a:t>Запомните, глагол </a:t>
            </a:r>
            <a:r>
              <a:rPr lang="ru-RU" sz="2800" b="1" dirty="0" err="1"/>
              <a:t>must</a:t>
            </a:r>
            <a:r>
              <a:rPr lang="ru-RU" sz="2800" dirty="0"/>
              <a:t> не имеет формы прошедшего времени!</a:t>
            </a:r>
            <a:br>
              <a:rPr lang="ru-RU" sz="2800" dirty="0"/>
            </a:br>
            <a:r>
              <a:rPr lang="ru-RU" sz="2800" dirty="0"/>
              <a:t>Поэтому его можно использовать для настоящего и будущего времени, но не для прошлого.</a:t>
            </a:r>
          </a:p>
          <a:p>
            <a:pPr fontAlgn="base"/>
            <a:r>
              <a:rPr lang="ru-RU" sz="2800" b="1" dirty="0"/>
              <a:t>Пример</a:t>
            </a:r>
            <a:endParaRPr lang="ru-RU" sz="2800" dirty="0"/>
          </a:p>
          <a:p>
            <a:pPr fontAlgn="base"/>
            <a:r>
              <a:rPr lang="ru-RU" sz="2800" dirty="0" err="1"/>
              <a:t>We</a:t>
            </a:r>
            <a:r>
              <a:rPr lang="ru-RU" sz="2800" dirty="0"/>
              <a:t> </a:t>
            </a:r>
            <a:r>
              <a:rPr lang="ru-RU" sz="2800" b="1" dirty="0" err="1"/>
              <a:t>must</a:t>
            </a:r>
            <a:r>
              <a:rPr lang="ru-RU" sz="2800" dirty="0"/>
              <a:t> </a:t>
            </a:r>
            <a:r>
              <a:rPr lang="ru-RU" sz="2800" dirty="0" err="1"/>
              <a:t>visit</a:t>
            </a:r>
            <a:r>
              <a:rPr lang="ru-RU" sz="2800" dirty="0"/>
              <a:t> a </a:t>
            </a:r>
            <a:r>
              <a:rPr lang="ru-RU" sz="2800" dirty="0" err="1"/>
              <a:t>doctor</a:t>
            </a:r>
            <a:r>
              <a:rPr lang="ru-RU" sz="2800" dirty="0"/>
              <a:t> </a:t>
            </a:r>
            <a:r>
              <a:rPr lang="ru-RU" sz="2800" dirty="0" err="1"/>
              <a:t>now</a:t>
            </a:r>
            <a:r>
              <a:rPr lang="ru-RU" sz="2800" dirty="0"/>
              <a:t>. — Мы должны посетить врача сейчас.</a:t>
            </a:r>
            <a:br>
              <a:rPr lang="ru-RU" sz="2800" dirty="0"/>
            </a:br>
            <a:r>
              <a:rPr lang="ru-RU" sz="2800" dirty="0" err="1"/>
              <a:t>We</a:t>
            </a:r>
            <a:r>
              <a:rPr lang="ru-RU" sz="2800" dirty="0"/>
              <a:t> </a:t>
            </a:r>
            <a:r>
              <a:rPr lang="ru-RU" sz="2800" b="1" dirty="0" err="1"/>
              <a:t>must</a:t>
            </a:r>
            <a:r>
              <a:rPr lang="ru-RU" sz="2800" dirty="0"/>
              <a:t> </a:t>
            </a:r>
            <a:r>
              <a:rPr lang="ru-RU" sz="2800" dirty="0" err="1"/>
              <a:t>visit</a:t>
            </a:r>
            <a:r>
              <a:rPr lang="ru-RU" sz="2800" dirty="0"/>
              <a:t> a </a:t>
            </a:r>
            <a:r>
              <a:rPr lang="ru-RU" sz="2800" dirty="0" err="1"/>
              <a:t>doctor</a:t>
            </a:r>
            <a:r>
              <a:rPr lang="ru-RU" sz="2800" dirty="0"/>
              <a:t> </a:t>
            </a:r>
            <a:r>
              <a:rPr lang="ru-RU" sz="2800" dirty="0" err="1"/>
              <a:t>tomorrow</a:t>
            </a:r>
            <a:r>
              <a:rPr lang="ru-RU" sz="2800" dirty="0"/>
              <a:t>. — Мы должны посетить врача завтра.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81999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4. </a:t>
            </a:r>
            <a:r>
              <a:rPr lang="ru-RU" dirty="0" err="1"/>
              <a:t>Have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— для всех форм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630017"/>
            <a:ext cx="8915400" cy="4571999"/>
          </a:xfrm>
        </p:spPr>
        <p:txBody>
          <a:bodyPr>
            <a:normAutofit/>
          </a:bodyPr>
          <a:lstStyle/>
          <a:p>
            <a:pPr fontAlgn="base"/>
            <a:r>
              <a:rPr lang="ru-RU" sz="2400" dirty="0"/>
              <a:t>В отличие от </a:t>
            </a:r>
            <a:r>
              <a:rPr lang="ru-RU" sz="2400" b="1" dirty="0" err="1"/>
              <a:t>must</a:t>
            </a:r>
            <a:r>
              <a:rPr lang="ru-RU" sz="2400" dirty="0"/>
              <a:t>, </a:t>
            </a:r>
            <a:r>
              <a:rPr lang="ru-RU" sz="2400" b="1" dirty="0" err="1"/>
              <a:t>have</a:t>
            </a:r>
            <a:r>
              <a:rPr lang="ru-RU" sz="2400" b="1" dirty="0"/>
              <a:t> </a:t>
            </a:r>
            <a:r>
              <a:rPr lang="ru-RU" sz="2400" b="1" dirty="0" err="1"/>
              <a:t>to</a:t>
            </a:r>
            <a:r>
              <a:rPr lang="ru-RU" sz="2400" dirty="0"/>
              <a:t> можно использовать для всех форм, в том числе и для прошедшего времени.</a:t>
            </a:r>
          </a:p>
          <a:p>
            <a:pPr fontAlgn="base"/>
            <a:r>
              <a:rPr lang="ru-RU" sz="2400" b="1" dirty="0"/>
              <a:t>Пример</a:t>
            </a:r>
            <a:endParaRPr lang="ru-RU" sz="2400" dirty="0"/>
          </a:p>
          <a:p>
            <a:pPr fontAlgn="base"/>
            <a:r>
              <a:rPr lang="ru-RU" sz="2400" dirty="0"/>
              <a:t>I </a:t>
            </a:r>
            <a:r>
              <a:rPr lang="ru-RU" sz="2400" b="1" dirty="0" err="1"/>
              <a:t>had</a:t>
            </a:r>
            <a:r>
              <a:rPr lang="ru-RU" sz="2400" b="1" dirty="0"/>
              <a:t> </a:t>
            </a:r>
            <a:r>
              <a:rPr lang="ru-RU" sz="2400" b="1" dirty="0" err="1"/>
              <a:t>to</a:t>
            </a:r>
            <a:r>
              <a:rPr lang="ru-RU" sz="2400" dirty="0"/>
              <a:t> </a:t>
            </a:r>
            <a:r>
              <a:rPr lang="ru-RU" sz="2400" dirty="0" err="1"/>
              <a:t>visit</a:t>
            </a:r>
            <a:r>
              <a:rPr lang="ru-RU" sz="2400" dirty="0"/>
              <a:t> </a:t>
            </a:r>
            <a:r>
              <a:rPr lang="ru-RU" sz="2400" dirty="0" err="1"/>
              <a:t>my</a:t>
            </a:r>
            <a:r>
              <a:rPr lang="ru-RU" sz="2400" dirty="0"/>
              <a:t> </a:t>
            </a:r>
            <a:r>
              <a:rPr lang="ru-RU" sz="2400" dirty="0" err="1"/>
              <a:t>doctor</a:t>
            </a:r>
            <a:r>
              <a:rPr lang="ru-RU" sz="2400" dirty="0"/>
              <a:t>. — Я должен был посетить своего врача.</a:t>
            </a:r>
          </a:p>
          <a:p>
            <a:pPr fontAlgn="base"/>
            <a:r>
              <a:rPr lang="ru-RU" sz="2400" dirty="0"/>
              <a:t>Мы не можем здесь сказать </a:t>
            </a:r>
            <a:r>
              <a:rPr lang="ru-RU" sz="2400" b="1" dirty="0" err="1"/>
              <a:t>must</a:t>
            </a:r>
            <a:r>
              <a:rPr lang="ru-RU" sz="2400" dirty="0"/>
              <a:t>, потому что время прошедшее! Поэтому спокойно используем эквивалент </a:t>
            </a:r>
            <a:r>
              <a:rPr lang="ru-RU" sz="2400" b="1" dirty="0" err="1"/>
              <a:t>must</a:t>
            </a:r>
            <a:r>
              <a:rPr lang="ru-RU" sz="2400" dirty="0"/>
              <a:t> — </a:t>
            </a:r>
            <a:r>
              <a:rPr lang="ru-RU" sz="2400" b="1" dirty="0" err="1"/>
              <a:t>have</a:t>
            </a:r>
            <a:r>
              <a:rPr lang="ru-RU" sz="2400" b="1" dirty="0"/>
              <a:t> </a:t>
            </a:r>
            <a:r>
              <a:rPr lang="ru-RU" sz="2400" b="1" dirty="0" err="1"/>
              <a:t>to</a:t>
            </a:r>
            <a:r>
              <a:rPr lang="ru-RU" sz="2400" dirty="0"/>
              <a:t>!</a:t>
            </a:r>
          </a:p>
          <a:p>
            <a:pPr marL="0" indent="0"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69099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5. Логическое умозаключение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0" y="1431235"/>
            <a:ext cx="9218612" cy="4479987"/>
          </a:xfrm>
        </p:spPr>
        <p:txBody>
          <a:bodyPr>
            <a:noAutofit/>
          </a:bodyPr>
          <a:lstStyle/>
          <a:p>
            <a:pPr fontAlgn="base"/>
            <a:r>
              <a:rPr lang="ru-RU" sz="2400" b="1" dirty="0" err="1"/>
              <a:t>Must</a:t>
            </a:r>
            <a:r>
              <a:rPr lang="ru-RU" sz="2400" dirty="0"/>
              <a:t> используется, если говорящий делает вывод на основе имеющихся фактов. И хотя при этом </a:t>
            </a:r>
            <a:r>
              <a:rPr lang="ru-RU" sz="2400"/>
              <a:t>у </a:t>
            </a:r>
            <a:r>
              <a:rPr lang="ru-RU" sz="2400" smtClean="0"/>
              <a:t>него нет </a:t>
            </a:r>
            <a:r>
              <a:rPr lang="ru-RU" sz="2400" dirty="0"/>
              <a:t>полной уверенности, что его вывод — абсолютная истина, до этого недалеко. Русский аналог — конструкция «должно быть». А там, где должен, там и </a:t>
            </a:r>
            <a:r>
              <a:rPr lang="ru-RU" sz="2400" b="1" dirty="0" err="1"/>
              <a:t>must</a:t>
            </a:r>
            <a:r>
              <a:rPr lang="ru-RU" sz="2400" dirty="0"/>
              <a:t>!</a:t>
            </a:r>
          </a:p>
          <a:p>
            <a:pPr fontAlgn="base"/>
            <a:r>
              <a:rPr lang="ru-RU" sz="2400" b="1" dirty="0"/>
              <a:t>Пример</a:t>
            </a:r>
            <a:endParaRPr lang="ru-RU" sz="2400" dirty="0"/>
          </a:p>
          <a:p>
            <a:pPr fontAlgn="base"/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ground</a:t>
            </a:r>
            <a:r>
              <a:rPr lang="ru-RU" sz="2400" dirty="0"/>
              <a:t> </a:t>
            </a:r>
            <a:r>
              <a:rPr lang="ru-RU" sz="2400" dirty="0" err="1"/>
              <a:t>is</a:t>
            </a:r>
            <a:r>
              <a:rPr lang="ru-RU" sz="2400" dirty="0"/>
              <a:t> </a:t>
            </a:r>
            <a:r>
              <a:rPr lang="ru-RU" sz="2400" dirty="0" err="1"/>
              <a:t>wet</a:t>
            </a:r>
            <a:r>
              <a:rPr lang="ru-RU" sz="2400" dirty="0"/>
              <a:t>. </a:t>
            </a:r>
            <a:r>
              <a:rPr lang="ru-RU" sz="2400" dirty="0" err="1"/>
              <a:t>It</a:t>
            </a:r>
            <a:r>
              <a:rPr lang="ru-RU" sz="2400" dirty="0"/>
              <a:t> </a:t>
            </a:r>
            <a:r>
              <a:rPr lang="ru-RU" sz="2400" b="1" dirty="0" err="1"/>
              <a:t>must</a:t>
            </a:r>
            <a:r>
              <a:rPr lang="ru-RU" sz="2400" dirty="0"/>
              <a:t> </a:t>
            </a:r>
            <a:r>
              <a:rPr lang="ru-RU" sz="2400" dirty="0" err="1"/>
              <a:t>be</a:t>
            </a:r>
            <a:r>
              <a:rPr lang="ru-RU" sz="2400" dirty="0"/>
              <a:t> </a:t>
            </a:r>
            <a:r>
              <a:rPr lang="ru-RU" sz="2400" dirty="0" err="1"/>
              <a:t>raining</a:t>
            </a:r>
            <a:r>
              <a:rPr lang="ru-RU" sz="2400" dirty="0"/>
              <a:t>. — Земля мокрая. Должно быть, идет дождь.</a:t>
            </a:r>
          </a:p>
          <a:p>
            <a:pPr fontAlgn="base"/>
            <a:r>
              <a:rPr lang="ru-RU" sz="2400" dirty="0"/>
              <a:t>Земля мокрая — вот мы и сделали вывод о том, что идет дождь! И поскольку логика у нас железная, используем </a:t>
            </a:r>
            <a:r>
              <a:rPr lang="ru-RU" sz="2400" b="1" dirty="0" err="1"/>
              <a:t>must</a:t>
            </a:r>
            <a:r>
              <a:rPr lang="ru-RU" sz="2400" dirty="0"/>
              <a:t>! Ведь дождь </a:t>
            </a:r>
            <a:r>
              <a:rPr lang="ru-RU" sz="2400" b="1" dirty="0"/>
              <a:t>должен</a:t>
            </a:r>
            <a:r>
              <a:rPr lang="ru-RU" sz="2400" dirty="0"/>
              <a:t> идти, он просто не может не идти!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07177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6 </a:t>
            </a:r>
            <a:r>
              <a:rPr lang="ru-RU" dirty="0" err="1"/>
              <a:t>Mustn’t</a:t>
            </a:r>
            <a:r>
              <a:rPr lang="ru-RU" dirty="0"/>
              <a:t> и </a:t>
            </a:r>
            <a:r>
              <a:rPr lang="ru-RU" dirty="0" err="1"/>
              <a:t>don’t</a:t>
            </a:r>
            <a:r>
              <a:rPr lang="ru-RU" dirty="0"/>
              <a:t> </a:t>
            </a:r>
            <a:r>
              <a:rPr lang="ru-RU" dirty="0" err="1"/>
              <a:t>have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— две большие разницы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630017"/>
            <a:ext cx="8915400" cy="4929809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endParaRPr lang="ru-RU" dirty="0"/>
          </a:p>
          <a:p>
            <a:pPr fontAlgn="base"/>
            <a:r>
              <a:rPr lang="ru-RU" sz="2400" b="1" dirty="0" err="1"/>
              <a:t>Mustn’t</a:t>
            </a:r>
            <a:r>
              <a:rPr lang="ru-RU" sz="2400" dirty="0"/>
              <a:t> = не делай этого! Это приказ! (</a:t>
            </a:r>
            <a:r>
              <a:rPr lang="ru-RU" sz="2400" dirty="0" err="1"/>
              <a:t>don’t</a:t>
            </a:r>
            <a:r>
              <a:rPr lang="ru-RU" sz="2400" dirty="0"/>
              <a:t> </a:t>
            </a:r>
            <a:r>
              <a:rPr lang="ru-RU" sz="2400" dirty="0" err="1"/>
              <a:t>do</a:t>
            </a:r>
            <a:r>
              <a:rPr lang="ru-RU" sz="2400" dirty="0"/>
              <a:t> </a:t>
            </a:r>
            <a:r>
              <a:rPr lang="ru-RU" sz="2400" dirty="0" err="1"/>
              <a:t>it</a:t>
            </a:r>
            <a:r>
              <a:rPr lang="ru-RU" sz="2400" dirty="0"/>
              <a:t>)</a:t>
            </a:r>
            <a:br>
              <a:rPr lang="ru-RU" sz="2400" dirty="0"/>
            </a:br>
            <a:r>
              <a:rPr lang="ru-RU" sz="2400" b="1" dirty="0" err="1"/>
              <a:t>Don’t</a:t>
            </a:r>
            <a:r>
              <a:rPr lang="ru-RU" sz="2400" b="1" dirty="0"/>
              <a:t>’ </a:t>
            </a:r>
            <a:r>
              <a:rPr lang="ru-RU" sz="2400" b="1" dirty="0" err="1"/>
              <a:t>have</a:t>
            </a:r>
            <a:r>
              <a:rPr lang="ru-RU" sz="2400" b="1" dirty="0"/>
              <a:t> </a:t>
            </a:r>
            <a:r>
              <a:rPr lang="ru-RU" sz="2400" b="1" dirty="0" err="1"/>
              <a:t>to</a:t>
            </a:r>
            <a:r>
              <a:rPr lang="ru-RU" sz="2400" dirty="0"/>
              <a:t> = не нужно этого делать или необязательно (но в принципе можно)</a:t>
            </a:r>
          </a:p>
          <a:p>
            <a:pPr fontAlgn="base"/>
            <a:r>
              <a:rPr lang="ru-RU" sz="2400" b="1" dirty="0"/>
              <a:t>Примеры</a:t>
            </a:r>
            <a:endParaRPr lang="ru-RU" sz="2400" dirty="0"/>
          </a:p>
          <a:p>
            <a:pPr fontAlgn="base"/>
            <a:r>
              <a:rPr lang="ru-RU" sz="2400" dirty="0" err="1"/>
              <a:t>You</a:t>
            </a:r>
            <a:r>
              <a:rPr lang="ru-RU" sz="2400" dirty="0"/>
              <a:t> </a:t>
            </a:r>
            <a:r>
              <a:rPr lang="ru-RU" sz="2400" dirty="0" err="1"/>
              <a:t>mustn’t</a:t>
            </a:r>
            <a:r>
              <a:rPr lang="ru-RU" sz="2400" dirty="0"/>
              <a:t> </a:t>
            </a:r>
            <a:r>
              <a:rPr lang="ru-RU" sz="2400" dirty="0" err="1"/>
              <a:t>be</a:t>
            </a:r>
            <a:r>
              <a:rPr lang="ru-RU" sz="2400" dirty="0"/>
              <a:t> </a:t>
            </a:r>
            <a:r>
              <a:rPr lang="ru-RU" sz="2400" dirty="0" err="1"/>
              <a:t>late</a:t>
            </a:r>
            <a:r>
              <a:rPr lang="ru-RU" sz="2400" dirty="0"/>
              <a:t>. — Ты не должен опоздать.</a:t>
            </a:r>
            <a:br>
              <a:rPr lang="ru-RU" sz="2400" dirty="0"/>
            </a:br>
            <a:r>
              <a:rPr lang="ru-RU" sz="2400" dirty="0"/>
              <a:t>(Не опаздывай! Опаздывать нельзя!)</a:t>
            </a:r>
          </a:p>
          <a:p>
            <a:pPr fontAlgn="base"/>
            <a:r>
              <a:rPr lang="ru-RU" sz="2400" dirty="0" err="1"/>
              <a:t>You</a:t>
            </a:r>
            <a:r>
              <a:rPr lang="ru-RU" sz="2400" dirty="0"/>
              <a:t> </a:t>
            </a:r>
            <a:r>
              <a:rPr lang="ru-RU" sz="2400" dirty="0" err="1"/>
              <a:t>don’t</a:t>
            </a:r>
            <a:r>
              <a:rPr lang="ru-RU" sz="2400" dirty="0"/>
              <a:t> </a:t>
            </a:r>
            <a:r>
              <a:rPr lang="ru-RU" sz="2400" dirty="0" err="1"/>
              <a:t>have</a:t>
            </a:r>
            <a:r>
              <a:rPr lang="ru-RU" sz="2400" dirty="0"/>
              <a:t> </a:t>
            </a:r>
            <a:r>
              <a:rPr lang="ru-RU" sz="2400" dirty="0" err="1"/>
              <a:t>to</a:t>
            </a:r>
            <a:r>
              <a:rPr lang="ru-RU" sz="2400" dirty="0"/>
              <a:t> </a:t>
            </a:r>
            <a:r>
              <a:rPr lang="ru-RU" sz="2400" dirty="0" err="1"/>
              <a:t>be</a:t>
            </a:r>
            <a:r>
              <a:rPr lang="ru-RU" sz="2400" dirty="0"/>
              <a:t> </a:t>
            </a:r>
            <a:r>
              <a:rPr lang="ru-RU" sz="2400" dirty="0" err="1"/>
              <a:t>on</a:t>
            </a:r>
            <a:r>
              <a:rPr lang="ru-RU" sz="2400" dirty="0"/>
              <a:t> </a:t>
            </a:r>
            <a:r>
              <a:rPr lang="ru-RU" sz="2400" dirty="0" err="1"/>
              <a:t>time</a:t>
            </a:r>
            <a:r>
              <a:rPr lang="ru-RU" sz="2400" dirty="0"/>
              <a:t>. — Тебе необязательно приходить вовремя.</a:t>
            </a:r>
            <a:br>
              <a:rPr lang="ru-RU" sz="2400" dirty="0"/>
            </a:br>
            <a:r>
              <a:rPr lang="ru-RU" sz="2400" dirty="0"/>
              <a:t>Т.е. ты можешь опоздать. Но в принципе можешь прийти и вовремя.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7180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91478"/>
            <a:ext cx="10515600" cy="5148469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/>
              <a:t> </a:t>
            </a:r>
            <a:r>
              <a:rPr lang="en-US" sz="3200" b="1" dirty="0" err="1"/>
              <a:t>Переведите</a:t>
            </a:r>
            <a:r>
              <a:rPr lang="en-US" sz="3200" b="1" dirty="0"/>
              <a:t> </a:t>
            </a:r>
            <a:r>
              <a:rPr lang="en-US" sz="3200" b="1" dirty="0" err="1"/>
              <a:t>на</a:t>
            </a:r>
            <a:r>
              <a:rPr lang="en-US" sz="3200" b="1" dirty="0"/>
              <a:t> </a:t>
            </a:r>
            <a:r>
              <a:rPr lang="en-US" sz="3200" b="1" dirty="0" err="1"/>
              <a:t>русский</a:t>
            </a:r>
            <a:r>
              <a:rPr lang="en-US" sz="3200" b="1" dirty="0"/>
              <a:t> </a:t>
            </a:r>
            <a:r>
              <a:rPr lang="en-US" sz="3200" b="1" dirty="0" err="1"/>
              <a:t>язык</a:t>
            </a:r>
            <a:r>
              <a:rPr lang="en-US" sz="3200" b="1" dirty="0"/>
              <a:t>.</a:t>
            </a:r>
            <a:endParaRPr lang="en-US" sz="3200" dirty="0"/>
          </a:p>
          <a:p>
            <a:r>
              <a:rPr lang="en-US" sz="3200" dirty="0"/>
              <a:t>1. I </a:t>
            </a:r>
            <a:r>
              <a:rPr lang="en-US" sz="3200" dirty="0" smtClean="0"/>
              <a:t>have </a:t>
            </a:r>
            <a:r>
              <a:rPr lang="en-US" sz="3200" dirty="0"/>
              <a:t>to do a lot of </a:t>
            </a:r>
            <a:r>
              <a:rPr lang="en-US" sz="3200" dirty="0" smtClean="0"/>
              <a:t>homework </a:t>
            </a:r>
            <a:r>
              <a:rPr lang="en-US" sz="3200" dirty="0"/>
              <a:t>2. She </a:t>
            </a:r>
            <a:r>
              <a:rPr lang="en-US" sz="3200" dirty="0" smtClean="0"/>
              <a:t>has </a:t>
            </a:r>
            <a:r>
              <a:rPr lang="en-US" sz="3200" dirty="0"/>
              <a:t>to stay at home because she </a:t>
            </a:r>
            <a:r>
              <a:rPr lang="en-US" sz="3200" dirty="0" smtClean="0"/>
              <a:t>doesn’t feel </a:t>
            </a:r>
            <a:r>
              <a:rPr lang="en-US" sz="3200" dirty="0"/>
              <a:t>well. 3. Pete </a:t>
            </a:r>
            <a:r>
              <a:rPr lang="en-US" sz="3200" dirty="0" smtClean="0"/>
              <a:t>has </a:t>
            </a:r>
            <a:r>
              <a:rPr lang="en-US" sz="3200" dirty="0"/>
              <a:t>to stay at home because it </a:t>
            </a:r>
            <a:r>
              <a:rPr lang="en-US" sz="3200" dirty="0" smtClean="0"/>
              <a:t>is </a:t>
            </a:r>
            <a:r>
              <a:rPr lang="en-US" sz="3200" dirty="0"/>
              <a:t>very cold. 4. Mike </a:t>
            </a:r>
            <a:r>
              <a:rPr lang="en-US" sz="3200" dirty="0" smtClean="0"/>
              <a:t>has </a:t>
            </a:r>
            <a:r>
              <a:rPr lang="en-US" sz="3200" dirty="0"/>
              <a:t>to write this exercise at </a:t>
            </a:r>
            <a:r>
              <a:rPr lang="en-US" sz="3200" dirty="0" smtClean="0"/>
              <a:t>school. </a:t>
            </a:r>
            <a:r>
              <a:rPr lang="en-US" sz="3200" dirty="0"/>
              <a:t>5. They </a:t>
            </a:r>
            <a:r>
              <a:rPr lang="en-US" sz="3200" dirty="0" smtClean="0"/>
              <a:t>have </a:t>
            </a:r>
            <a:r>
              <a:rPr lang="en-US" sz="3200" dirty="0"/>
              <a:t>to call the doctor because the grandmother </a:t>
            </a:r>
            <a:r>
              <a:rPr lang="en-US" sz="3200" dirty="0" smtClean="0"/>
              <a:t>is </a:t>
            </a:r>
            <a:r>
              <a:rPr lang="en-US" sz="3200" dirty="0"/>
              <a:t>ill. 6. Why </a:t>
            </a:r>
            <a:r>
              <a:rPr lang="en-US" sz="3200" dirty="0" smtClean="0"/>
              <a:t>do </a:t>
            </a:r>
            <a:r>
              <a:rPr lang="en-US" sz="3200" dirty="0"/>
              <a:t>you have to stay at </a:t>
            </a:r>
            <a:r>
              <a:rPr lang="en-US" sz="3200" dirty="0" smtClean="0"/>
              <a:t>home? </a:t>
            </a:r>
            <a:r>
              <a:rPr lang="en-US" sz="3200" dirty="0"/>
              <a:t>— Because my parents </a:t>
            </a:r>
            <a:r>
              <a:rPr lang="en-US" sz="3200" dirty="0" smtClean="0"/>
              <a:t>are </a:t>
            </a:r>
            <a:r>
              <a:rPr lang="en-US" sz="3200" dirty="0"/>
              <a:t>not at home and I </a:t>
            </a:r>
            <a:r>
              <a:rPr lang="en-US" sz="3200" dirty="0" smtClean="0"/>
              <a:t>have </a:t>
            </a:r>
            <a:r>
              <a:rPr lang="en-US" sz="3200" dirty="0"/>
              <a:t>to look after my little sister. 7. I have not written the composition. I </a:t>
            </a:r>
            <a:r>
              <a:rPr lang="en-US" sz="3200" dirty="0" smtClean="0"/>
              <a:t>will </a:t>
            </a:r>
            <a:r>
              <a:rPr lang="en-US" sz="3200" dirty="0"/>
              <a:t>have to write it on Sunday. 8. We </a:t>
            </a:r>
            <a:r>
              <a:rPr lang="en-US" sz="3200" dirty="0" smtClean="0"/>
              <a:t>don’t </a:t>
            </a:r>
            <a:r>
              <a:rPr lang="en-US" sz="3200" dirty="0"/>
              <a:t>have to buy biscuits because granny </a:t>
            </a:r>
            <a:r>
              <a:rPr lang="en-US" sz="3200" dirty="0" smtClean="0"/>
              <a:t>has </a:t>
            </a:r>
            <a:r>
              <a:rPr lang="en-US" sz="3200" dirty="0"/>
              <a:t>baked a delicious pie. 9. Will you have to get up early tomorrow?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9822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</TotalTime>
  <Words>387</Words>
  <Application>Microsoft Office PowerPoint</Application>
  <PresentationFormat>Произвольный</PresentationFormat>
  <Paragraphs>56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Легкий дым</vt:lpstr>
      <vt:lpstr>Глагол have to и must  </vt:lpstr>
      <vt:lpstr>1. Must и have to используются для выражения необходимости что-то сделать. </vt:lpstr>
      <vt:lpstr>2. Разница в использовании must и have to </vt:lpstr>
      <vt:lpstr>Примечание</vt:lpstr>
      <vt:lpstr>3. Must — прошлого нет! </vt:lpstr>
      <vt:lpstr>4. Have to — для всех форм </vt:lpstr>
      <vt:lpstr>5. Логическое умозаключение </vt:lpstr>
      <vt:lpstr>6 Mustn’t и don’t have to — две большие разницы </vt:lpstr>
      <vt:lpstr>Exercises</vt:lpstr>
      <vt:lpstr>Перепишите эти предложения в будущем времени</vt:lpstr>
      <vt:lpstr>Что вы должны и не должны делать, когда больны</vt:lpstr>
      <vt:lpstr>Дополните предложения словами don’t/doesn’t have to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Глагол have to </dc:title>
  <dc:creator>admin</dc:creator>
  <cp:lastModifiedBy>admin</cp:lastModifiedBy>
  <cp:revision>17</cp:revision>
  <dcterms:created xsi:type="dcterms:W3CDTF">2013-11-29T08:24:16Z</dcterms:created>
  <dcterms:modified xsi:type="dcterms:W3CDTF">2013-12-04T17:57:35Z</dcterms:modified>
</cp:coreProperties>
</file>