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56" r:id="rId2"/>
    <p:sldId id="265" r:id="rId3"/>
    <p:sldId id="262" r:id="rId4"/>
    <p:sldId id="264" r:id="rId5"/>
    <p:sldId id="257" r:id="rId6"/>
    <p:sldId id="260" r:id="rId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8C1CD1-868D-46B5-9815-32EE6E0013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AE64C8-86A9-4631-83CB-B7CBA283DCD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4CC113-7AB5-427F-AD5B-179EED5B6F9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6256A-C614-47BE-9D74-0388D82BBF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pPr>
              <a:defRPr/>
            </a:pPr>
            <a:fld id="{AB36D3AF-627B-42F6-9BB9-E64B220188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3441519F-C524-4DE1-9BE3-46F334FFA7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B4E64ED-3EB5-4A33-97B2-3ACBF1161FE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DE32CF-537E-4686-B7F3-24CC6C3AD58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pPr>
              <a:defRPr/>
            </a:pPr>
            <a:fld id="{AB609906-4F40-4B36-AF1D-E6744BEF87C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1E9577A9-4956-4CA4-BD70-06B73AA61E3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pPr>
              <a:defRPr/>
            </a:pPr>
            <a:fld id="{E3B15C15-1CBA-4E7A-BC08-CCCD1E09C1A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82B66D8-BE61-4D1C-9EF8-C9D7E76C4A3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Типы алгоритмов</a:t>
            </a:r>
            <a:endParaRPr lang="ru-RU"/>
          </a:p>
        </p:txBody>
      </p:sp>
      <p:sp>
        <p:nvSpPr>
          <p:cNvPr id="7171" name="TextBox 5"/>
          <p:cNvSpPr txBox="1">
            <a:spLocks noChangeArrowheads="1"/>
          </p:cNvSpPr>
          <p:nvPr/>
        </p:nvSpPr>
        <p:spPr bwMode="auto">
          <a:xfrm>
            <a:off x="1403648" y="4293096"/>
            <a:ext cx="698594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2400" dirty="0"/>
              <a:t>Автор </a:t>
            </a:r>
            <a:r>
              <a:rPr lang="ru-RU" sz="2400" dirty="0" smtClean="0"/>
              <a:t> педагог </a:t>
            </a:r>
            <a:r>
              <a:rPr lang="ru-RU" sz="2400" dirty="0"/>
              <a:t>дополнительного образования</a:t>
            </a:r>
            <a:br>
              <a:rPr lang="ru-RU" sz="2400" dirty="0"/>
            </a:br>
            <a:r>
              <a:rPr lang="ru-RU" sz="2400"/>
              <a:t>   </a:t>
            </a:r>
            <a:r>
              <a:rPr lang="ru-RU" sz="2400" smtClean="0"/>
              <a:t>         </a:t>
            </a:r>
            <a:r>
              <a:rPr lang="ru-RU" sz="2400" dirty="0"/>
              <a:t>Мамыкина Ольга Владимировна</a:t>
            </a:r>
          </a:p>
          <a:p>
            <a:endParaRPr lang="ru-RU" dirty="0"/>
          </a:p>
        </p:txBody>
      </p:sp>
      <p:sp>
        <p:nvSpPr>
          <p:cNvPr id="7172" name="TextBox 6"/>
          <p:cNvSpPr txBox="1">
            <a:spLocks noChangeArrowheads="1"/>
          </p:cNvSpPr>
          <p:nvPr/>
        </p:nvSpPr>
        <p:spPr bwMode="auto">
          <a:xfrm>
            <a:off x="2411413" y="5732463"/>
            <a:ext cx="53292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ГБОУ Центр внешкольной работы</a:t>
            </a:r>
          </a:p>
          <a:p>
            <a:pPr algn="ctr"/>
            <a:r>
              <a:rPr lang="ru-RU"/>
              <a:t>Москва, </a:t>
            </a:r>
          </a:p>
          <a:p>
            <a:pPr algn="ctr"/>
            <a:r>
              <a:rPr lang="ru-RU"/>
              <a:t>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Алгоритмы бывают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63713" y="2133600"/>
            <a:ext cx="4679950" cy="2663825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cap="small" dirty="0" smtClean="0">
                <a:hlinkClick r:id="rId2" action="ppaction://hlinksldjump"/>
              </a:rPr>
              <a:t>Линейные</a:t>
            </a:r>
            <a:endParaRPr lang="ru-RU" cap="smal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cap="smal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cap="small" dirty="0" smtClean="0">
                <a:hlinkClick r:id="rId3" action="ppaction://hlinksldjump"/>
              </a:rPr>
              <a:t>Разветвленные</a:t>
            </a:r>
            <a:endParaRPr lang="ru-RU" cap="smal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cap="smal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r>
              <a:rPr lang="ru-RU" cap="small" dirty="0" smtClean="0">
                <a:hlinkClick r:id="rId4" action="ppaction://hlinksldjump"/>
              </a:rPr>
              <a:t>Циклические </a:t>
            </a:r>
            <a:endParaRPr lang="ru-RU" cap="small" dirty="0" smtClean="0"/>
          </a:p>
          <a:p>
            <a:pPr marL="274320" indent="-274320" fontAlgn="auto">
              <a:spcAft>
                <a:spcPts val="0"/>
              </a:spcAft>
              <a:buFont typeface="Wingdings 2"/>
              <a:buChar char=""/>
              <a:defRPr/>
            </a:pPr>
            <a:endParaRPr lang="ru-RU" dirty="0"/>
          </a:p>
        </p:txBody>
      </p:sp>
      <p:pic>
        <p:nvPicPr>
          <p:cNvPr id="8196" name="Picture 2" descr="Блок схема примеры for - IPB Community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35600" y="2276475"/>
            <a:ext cx="2476500" cy="220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4176712" cy="583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Построчная форма записи алгоритма</a:t>
            </a:r>
          </a:p>
          <a:p>
            <a:pPr algn="ctr">
              <a:spcBef>
                <a:spcPct val="50000"/>
              </a:spcBef>
            </a:pPr>
            <a:endParaRPr lang="ru-RU" sz="2000"/>
          </a:p>
          <a:p>
            <a:pPr algn="ctr">
              <a:spcBef>
                <a:spcPct val="50000"/>
              </a:spcBef>
            </a:pPr>
            <a:r>
              <a:rPr lang="ru-RU" sz="2000" b="1"/>
              <a:t>Открыть дверь ключом</a:t>
            </a:r>
          </a:p>
          <a:p>
            <a:pPr algn="ctr">
              <a:spcBef>
                <a:spcPct val="50000"/>
              </a:spcBef>
            </a:pPr>
            <a:endParaRPr lang="ru-RU" sz="2000" b="1"/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Взять ключ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Вставить ключ в замочную скважину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Повернуть ключ по часовой стрелке один раз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Взять ручку двери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/>
              <a:t>Открыть дверь</a:t>
            </a:r>
          </a:p>
          <a:p>
            <a:pPr>
              <a:spcBef>
                <a:spcPct val="50000"/>
              </a:spcBef>
              <a:buFontTx/>
              <a:buChar char="•"/>
            </a:pPr>
            <a:endParaRPr lang="ru-RU" sz="2000"/>
          </a:p>
          <a:p>
            <a:pPr>
              <a:spcBef>
                <a:spcPct val="50000"/>
              </a:spcBef>
              <a:buFontTx/>
              <a:buChar char="•"/>
            </a:pPr>
            <a:endParaRPr lang="ru-R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4787900" y="549275"/>
            <a:ext cx="4105275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Блок-схема</a:t>
            </a:r>
          </a:p>
          <a:p>
            <a:pPr algn="ctr">
              <a:spcBef>
                <a:spcPct val="50000"/>
              </a:spcBef>
            </a:pPr>
            <a:endParaRPr lang="ru-RU" b="1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867400" y="2060575"/>
            <a:ext cx="23050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Взять ключ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795963" y="2924175"/>
            <a:ext cx="2376487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Вставить ключ</a:t>
            </a:r>
            <a:br>
              <a:rPr lang="ru-RU"/>
            </a:br>
            <a:r>
              <a:rPr lang="ru-RU"/>
              <a:t> в замочную скважину</a:t>
            </a: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5867400" y="3860800"/>
            <a:ext cx="2376488" cy="863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Повернуть ключ по </a:t>
            </a:r>
            <a:br>
              <a:rPr lang="ru-RU"/>
            </a:br>
            <a:r>
              <a:rPr lang="ru-RU"/>
              <a:t>часовой стрелке</a:t>
            </a:r>
            <a:br>
              <a:rPr lang="ru-RU"/>
            </a:br>
            <a:r>
              <a:rPr lang="ru-RU"/>
              <a:t> один раз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867400" y="4941888"/>
            <a:ext cx="2376488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Взять ручку двери</a:t>
            </a: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5867400" y="5876925"/>
            <a:ext cx="23050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Открыть дверь</a:t>
            </a: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5292725" y="1052513"/>
            <a:ext cx="3095625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b="1"/>
              <a:t>Открыть дверь ключом</a:t>
            </a:r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60" name="Line 12"/>
          <p:cNvSpPr>
            <a:spLocks noChangeShapeType="1"/>
          </p:cNvSpPr>
          <p:nvPr/>
        </p:nvSpPr>
        <p:spPr bwMode="auto">
          <a:xfrm>
            <a:off x="6877050" y="2565400"/>
            <a:ext cx="0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6877050" y="3500438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2" name="Line 14"/>
          <p:cNvSpPr>
            <a:spLocks noChangeShapeType="1"/>
          </p:cNvSpPr>
          <p:nvPr/>
        </p:nvSpPr>
        <p:spPr bwMode="auto">
          <a:xfrm>
            <a:off x="6948488" y="472440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3" name="Line 15"/>
          <p:cNvSpPr>
            <a:spLocks noChangeShapeType="1"/>
          </p:cNvSpPr>
          <p:nvPr/>
        </p:nvSpPr>
        <p:spPr bwMode="auto">
          <a:xfrm>
            <a:off x="6948488" y="55165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1547664" y="116632"/>
            <a:ext cx="597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u="sng" cap="all" dirty="0"/>
              <a:t>Линейный алгоритм</a:t>
            </a:r>
          </a:p>
        </p:txBody>
      </p:sp>
      <p:sp>
        <p:nvSpPr>
          <p:cNvPr id="17" name="Управляющая кнопка: настраиваемая 16">
            <a:hlinkClick r:id="rId2" action="ppaction://hlinksldjump" highlightClick="1"/>
          </p:cNvPr>
          <p:cNvSpPr/>
          <p:nvPr/>
        </p:nvSpPr>
        <p:spPr>
          <a:xfrm>
            <a:off x="3707904" y="6093296"/>
            <a:ext cx="1800721" cy="6202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Типы</a:t>
            </a:r>
            <a:br>
              <a:rPr lang="ru-RU" dirty="0"/>
            </a:br>
            <a:r>
              <a:rPr lang="ru-RU" dirty="0"/>
              <a:t>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6" grpId="0" animBg="1"/>
      <p:bldP spid="2057" grpId="0" animBg="1"/>
      <p:bldP spid="2058" grpId="0" animBg="1"/>
      <p:bldP spid="2060" grpId="0" animBg="1"/>
      <p:bldP spid="2061" grpId="0" animBg="1"/>
      <p:bldP spid="2062" grpId="0" animBg="1"/>
      <p:bldP spid="206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476375" y="188913"/>
            <a:ext cx="597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u="sng" cap="all" dirty="0"/>
              <a:t>Разветвленный алгоритм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39750" y="1341438"/>
            <a:ext cx="3384550" cy="4621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Построчная форма записи алгоритма</a:t>
            </a:r>
          </a:p>
          <a:p>
            <a:endParaRPr lang="ru-RU" b="1"/>
          </a:p>
          <a:p>
            <a:pPr algn="ctr"/>
            <a:r>
              <a:rPr lang="ru-RU" sz="1600" b="1"/>
              <a:t>ПРОГУЛКА</a:t>
            </a:r>
          </a:p>
          <a:p>
            <a:endParaRPr lang="ru-RU" sz="2000" b="1"/>
          </a:p>
          <a:p>
            <a:pPr>
              <a:buFontTx/>
              <a:buChar char="•"/>
            </a:pPr>
            <a:r>
              <a:rPr lang="ru-RU" sz="2000"/>
              <a:t>Надеть куртку</a:t>
            </a:r>
          </a:p>
          <a:p>
            <a:pPr>
              <a:buFontTx/>
              <a:buChar char="•"/>
            </a:pPr>
            <a:r>
              <a:rPr lang="ru-RU" sz="2000"/>
              <a:t>Посмотреть в окно</a:t>
            </a:r>
          </a:p>
          <a:p>
            <a:pPr lvl="1">
              <a:buFontTx/>
              <a:buChar char="•"/>
            </a:pPr>
            <a:r>
              <a:rPr lang="ru-RU" sz="2000" b="1" u="sng"/>
              <a:t>Если</a:t>
            </a:r>
            <a:r>
              <a:rPr lang="ru-RU" sz="2000" b="1"/>
              <a:t> </a:t>
            </a:r>
            <a:r>
              <a:rPr lang="ru-RU" sz="2000"/>
              <a:t>на небе тучи или идет дождь</a:t>
            </a:r>
          </a:p>
          <a:p>
            <a:pPr lvl="1">
              <a:buFontTx/>
              <a:buChar char="•"/>
            </a:pPr>
            <a:r>
              <a:rPr lang="ru-RU" sz="2000" b="1" u="sng"/>
              <a:t>то</a:t>
            </a:r>
            <a:r>
              <a:rPr lang="ru-RU" sz="2000"/>
              <a:t> взять зонт</a:t>
            </a:r>
          </a:p>
          <a:p>
            <a:pPr lvl="1">
              <a:buFontTx/>
              <a:buChar char="•"/>
            </a:pPr>
            <a:r>
              <a:rPr lang="ru-RU" sz="2000"/>
              <a:t> </a:t>
            </a:r>
            <a:r>
              <a:rPr lang="ru-RU" sz="2000" b="1" u="sng"/>
              <a:t>иначе</a:t>
            </a:r>
            <a:r>
              <a:rPr lang="ru-RU" sz="2000"/>
              <a:t> надеть кепку </a:t>
            </a:r>
          </a:p>
          <a:p>
            <a:pPr>
              <a:buFontTx/>
              <a:buChar char="•"/>
            </a:pPr>
            <a:r>
              <a:rPr lang="ru-RU" sz="2000"/>
              <a:t>Надеть кроссовки</a:t>
            </a:r>
          </a:p>
          <a:p>
            <a:pPr>
              <a:buFontTx/>
              <a:buChar char="•"/>
            </a:pPr>
            <a:r>
              <a:rPr lang="ru-RU" sz="2000"/>
              <a:t>Выйти из дома</a:t>
            </a:r>
          </a:p>
          <a:p>
            <a:endParaRPr lang="ru-RU" sz="2000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5364163" y="1701800"/>
            <a:ext cx="18716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Надеть куртку</a:t>
            </a:r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5148263" y="2349500"/>
            <a:ext cx="2232025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Посмотреть в окно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229350" y="20621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29350" y="27098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60" name="AutoShape 12"/>
          <p:cNvSpPr>
            <a:spLocks noChangeArrowheads="1"/>
          </p:cNvSpPr>
          <p:nvPr/>
        </p:nvSpPr>
        <p:spPr bwMode="auto">
          <a:xfrm>
            <a:off x="5003800" y="2997200"/>
            <a:ext cx="2447925" cy="14398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 небе тучи</a:t>
            </a:r>
            <a:br>
              <a:rPr lang="ru-RU" sz="1600" b="1"/>
            </a:br>
            <a:r>
              <a:rPr lang="ru-RU" sz="1600" b="1"/>
              <a:t> или идет дождь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7451725" y="3716338"/>
            <a:ext cx="315913" cy="792162"/>
            <a:chOff x="4740" y="2704"/>
            <a:chExt cx="181" cy="454"/>
          </a:xfrm>
        </p:grpSpPr>
        <p:sp>
          <p:nvSpPr>
            <p:cNvPr id="10265" name="Line 13"/>
            <p:cNvSpPr>
              <a:spLocks noChangeShapeType="1"/>
            </p:cNvSpPr>
            <p:nvPr/>
          </p:nvSpPr>
          <p:spPr bwMode="auto">
            <a:xfrm>
              <a:off x="4740" y="2704"/>
              <a:ext cx="18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6" name="Line 14"/>
            <p:cNvSpPr>
              <a:spLocks noChangeShapeType="1"/>
            </p:cNvSpPr>
            <p:nvPr/>
          </p:nvSpPr>
          <p:spPr bwMode="auto">
            <a:xfrm>
              <a:off x="4921" y="2704"/>
              <a:ext cx="0" cy="45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7091363" y="4508500"/>
            <a:ext cx="1439862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Взять зонт</a:t>
            </a:r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3994150" y="4508500"/>
            <a:ext cx="1439863" cy="3603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Надеть кепку</a:t>
            </a:r>
          </a:p>
        </p:txBody>
      </p:sp>
      <p:grpSp>
        <p:nvGrpSpPr>
          <p:cNvPr id="3" name="Group 20"/>
          <p:cNvGrpSpPr>
            <a:grpSpLocks/>
          </p:cNvGrpSpPr>
          <p:nvPr/>
        </p:nvGrpSpPr>
        <p:grpSpPr bwMode="auto">
          <a:xfrm>
            <a:off x="4570413" y="3716338"/>
            <a:ext cx="433387" cy="792162"/>
            <a:chOff x="2925" y="2704"/>
            <a:chExt cx="273" cy="499"/>
          </a:xfrm>
        </p:grpSpPr>
        <p:sp>
          <p:nvSpPr>
            <p:cNvPr id="10263" name="Line 18"/>
            <p:cNvSpPr>
              <a:spLocks noChangeShapeType="1"/>
            </p:cNvSpPr>
            <p:nvPr/>
          </p:nvSpPr>
          <p:spPr bwMode="auto">
            <a:xfrm flipH="1">
              <a:off x="2925" y="2704"/>
              <a:ext cx="27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4" name="Line 19"/>
            <p:cNvSpPr>
              <a:spLocks noChangeShapeType="1"/>
            </p:cNvSpPr>
            <p:nvPr/>
          </p:nvSpPr>
          <p:spPr bwMode="auto">
            <a:xfrm>
              <a:off x="2925" y="2704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069" name="Line 21"/>
          <p:cNvSpPr>
            <a:spLocks noChangeShapeType="1"/>
          </p:cNvSpPr>
          <p:nvPr/>
        </p:nvSpPr>
        <p:spPr bwMode="auto">
          <a:xfrm>
            <a:off x="4570413" y="48688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0" name="Line 22"/>
          <p:cNvSpPr>
            <a:spLocks noChangeShapeType="1"/>
          </p:cNvSpPr>
          <p:nvPr/>
        </p:nvSpPr>
        <p:spPr bwMode="auto">
          <a:xfrm>
            <a:off x="7739063" y="48688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1" name="Line 23"/>
          <p:cNvSpPr>
            <a:spLocks noChangeShapeType="1"/>
          </p:cNvSpPr>
          <p:nvPr/>
        </p:nvSpPr>
        <p:spPr bwMode="auto">
          <a:xfrm>
            <a:off x="4570413" y="5157788"/>
            <a:ext cx="31686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072" name="Line 24"/>
          <p:cNvSpPr>
            <a:spLocks noChangeShapeType="1"/>
          </p:cNvSpPr>
          <p:nvPr/>
        </p:nvSpPr>
        <p:spPr bwMode="auto">
          <a:xfrm>
            <a:off x="6227763" y="51577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3" name="Rectangle 25"/>
          <p:cNvSpPr>
            <a:spLocks noChangeArrowheads="1"/>
          </p:cNvSpPr>
          <p:nvPr/>
        </p:nvSpPr>
        <p:spPr bwMode="auto">
          <a:xfrm>
            <a:off x="5146675" y="5445125"/>
            <a:ext cx="216058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Надеть кроссовки</a:t>
            </a:r>
          </a:p>
        </p:txBody>
      </p:sp>
      <p:sp>
        <p:nvSpPr>
          <p:cNvPr id="2074" name="Rectangle 26"/>
          <p:cNvSpPr>
            <a:spLocks noChangeArrowheads="1"/>
          </p:cNvSpPr>
          <p:nvPr/>
        </p:nvSpPr>
        <p:spPr bwMode="auto">
          <a:xfrm>
            <a:off x="5219700" y="6092825"/>
            <a:ext cx="2160588" cy="3587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/>
              <a:t>Выйти из дома</a:t>
            </a:r>
          </a:p>
        </p:txBody>
      </p:sp>
      <p:sp>
        <p:nvSpPr>
          <p:cNvPr id="2075" name="Line 27"/>
          <p:cNvSpPr>
            <a:spLocks noChangeShapeType="1"/>
          </p:cNvSpPr>
          <p:nvPr/>
        </p:nvSpPr>
        <p:spPr bwMode="auto">
          <a:xfrm>
            <a:off x="6227763" y="580548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7451725" y="3357563"/>
            <a:ext cx="71913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да</a:t>
            </a: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500563" y="3357563"/>
            <a:ext cx="647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600" b="1"/>
              <a:t>нет</a:t>
            </a: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5292725" y="836613"/>
            <a:ext cx="1800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Блок-схема</a:t>
            </a:r>
          </a:p>
        </p:txBody>
      </p:sp>
      <p:sp>
        <p:nvSpPr>
          <p:cNvPr id="27" name="Управляющая кнопка: настраиваемая 26">
            <a:hlinkClick r:id="rId2" action="ppaction://hlinksldjump" highlightClick="1"/>
          </p:cNvPr>
          <p:cNvSpPr/>
          <p:nvPr/>
        </p:nvSpPr>
        <p:spPr>
          <a:xfrm>
            <a:off x="3131840" y="6021288"/>
            <a:ext cx="1800721" cy="6202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Типы</a:t>
            </a:r>
            <a:br>
              <a:rPr lang="ru-RU" dirty="0"/>
            </a:br>
            <a:r>
              <a:rPr lang="ru-RU" dirty="0"/>
              <a:t>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5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5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05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5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5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0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1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1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1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1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1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1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1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0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1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7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1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5" grpId="0" animBg="1"/>
      <p:bldP spid="2057" grpId="0" animBg="1"/>
      <p:bldP spid="2058" grpId="0" animBg="1"/>
      <p:bldP spid="2060" grpId="0" animBg="1"/>
      <p:bldP spid="2063" grpId="0" animBg="1"/>
      <p:bldP spid="2064" grpId="0" animBg="1"/>
      <p:bldP spid="2069" grpId="0" animBg="1"/>
      <p:bldP spid="2070" grpId="0" animBg="1"/>
      <p:bldP spid="2071" grpId="0" animBg="1"/>
      <p:bldP spid="2072" grpId="0" animBg="1"/>
      <p:bldP spid="2073" grpId="0" animBg="1"/>
      <p:bldP spid="2074" grpId="0" animBg="1"/>
      <p:bldP spid="2075" grpId="0" animBg="1"/>
      <p:bldP spid="2076" grpId="0"/>
      <p:bldP spid="207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7"/>
          <p:cNvSpPr txBox="1">
            <a:spLocks noChangeArrowheads="1"/>
          </p:cNvSpPr>
          <p:nvPr/>
        </p:nvSpPr>
        <p:spPr bwMode="auto">
          <a:xfrm>
            <a:off x="4716463" y="1052513"/>
            <a:ext cx="39592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5867400" y="549275"/>
            <a:ext cx="1584325" cy="433388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5292725" y="1268413"/>
            <a:ext cx="2663825" cy="503237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Открой воду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5435600" y="2060575"/>
            <a:ext cx="251936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  <a:p>
            <a:pPr algn="ctr"/>
            <a:r>
              <a:rPr lang="ru-RU"/>
              <a:t>Возьми персик </a:t>
            </a:r>
            <a:br>
              <a:rPr lang="ru-RU"/>
            </a:br>
            <a:r>
              <a:rPr lang="ru-RU"/>
              <a:t>из пакета</a:t>
            </a:r>
          </a:p>
          <a:p>
            <a:pPr algn="ctr"/>
            <a:endParaRPr lang="ru-RU"/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292725" y="2924175"/>
            <a:ext cx="2736850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Вымой персик</a:t>
            </a:r>
          </a:p>
        </p:txBody>
      </p:sp>
      <p:sp>
        <p:nvSpPr>
          <p:cNvPr id="3084" name="AutoShape 12"/>
          <p:cNvSpPr>
            <a:spLocks noChangeArrowheads="1"/>
          </p:cNvSpPr>
          <p:nvPr/>
        </p:nvSpPr>
        <p:spPr bwMode="auto">
          <a:xfrm>
            <a:off x="5219700" y="3573463"/>
            <a:ext cx="3024188" cy="5048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Положи персик на тарелку</a:t>
            </a:r>
          </a:p>
        </p:txBody>
      </p:sp>
      <p:sp>
        <p:nvSpPr>
          <p:cNvPr id="3085" name="AutoShape 13"/>
          <p:cNvSpPr>
            <a:spLocks noChangeArrowheads="1"/>
          </p:cNvSpPr>
          <p:nvPr/>
        </p:nvSpPr>
        <p:spPr bwMode="auto">
          <a:xfrm>
            <a:off x="5219700" y="4292600"/>
            <a:ext cx="3095625" cy="10080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Нет персиков</a:t>
            </a:r>
            <a:br>
              <a:rPr lang="ru-RU"/>
            </a:br>
            <a:r>
              <a:rPr lang="ru-RU"/>
              <a:t>  в пакете?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5724525" y="5589588"/>
            <a:ext cx="2232025" cy="4318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Закрой воду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6011863" y="6237288"/>
            <a:ext cx="1584325" cy="433387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6659563" y="981075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6732588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4932363" y="4797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 flipV="1">
            <a:off x="4932363" y="1916113"/>
            <a:ext cx="0" cy="28813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4932363" y="1916113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6659563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4" name="Line 22"/>
          <p:cNvSpPr>
            <a:spLocks noChangeShapeType="1"/>
          </p:cNvSpPr>
          <p:nvPr/>
        </p:nvSpPr>
        <p:spPr bwMode="auto">
          <a:xfrm>
            <a:off x="6659563" y="17732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5" name="Line 23"/>
          <p:cNvSpPr>
            <a:spLocks noChangeShapeType="1"/>
          </p:cNvSpPr>
          <p:nvPr/>
        </p:nvSpPr>
        <p:spPr bwMode="auto">
          <a:xfrm>
            <a:off x="6804025" y="53006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6" name="Line 24"/>
          <p:cNvSpPr>
            <a:spLocks noChangeShapeType="1"/>
          </p:cNvSpPr>
          <p:nvPr/>
        </p:nvSpPr>
        <p:spPr bwMode="auto">
          <a:xfrm>
            <a:off x="6804025" y="602138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7" name="Line 25"/>
          <p:cNvSpPr>
            <a:spLocks noChangeShapeType="1"/>
          </p:cNvSpPr>
          <p:nvPr/>
        </p:nvSpPr>
        <p:spPr bwMode="auto">
          <a:xfrm>
            <a:off x="6732588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7019925" y="51577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да</a:t>
            </a:r>
          </a:p>
        </p:txBody>
      </p:sp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4859338" y="49418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нет</a:t>
            </a:r>
          </a:p>
        </p:txBody>
      </p:sp>
      <p:sp>
        <p:nvSpPr>
          <p:cNvPr id="3101" name="Text Box 29"/>
          <p:cNvSpPr txBox="1">
            <a:spLocks noChangeArrowheads="1"/>
          </p:cNvSpPr>
          <p:nvPr/>
        </p:nvSpPr>
        <p:spPr bwMode="auto">
          <a:xfrm>
            <a:off x="539750" y="908050"/>
            <a:ext cx="3889375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Построчная форма </a:t>
            </a:r>
            <a:br>
              <a:rPr lang="ru-RU" sz="2000" b="1"/>
            </a:br>
            <a:r>
              <a:rPr lang="ru-RU" sz="2000" b="1"/>
              <a:t>записи алгоритма</a:t>
            </a:r>
          </a:p>
          <a:p>
            <a:pPr algn="ctr"/>
            <a:r>
              <a:rPr lang="ru-RU" sz="2000" b="1">
                <a:solidFill>
                  <a:schemeClr val="tx2"/>
                </a:solidFill>
              </a:rPr>
              <a:t/>
            </a:r>
            <a:br>
              <a:rPr lang="ru-RU" sz="2000" b="1">
                <a:solidFill>
                  <a:schemeClr val="tx2"/>
                </a:solidFill>
              </a:rPr>
            </a:br>
            <a:r>
              <a:rPr lang="ru-RU" sz="2000" b="1">
                <a:solidFill>
                  <a:schemeClr val="tx2"/>
                </a:solidFill>
              </a:rPr>
              <a:t>«Помой персики»</a:t>
            </a:r>
          </a:p>
          <a:p>
            <a:endParaRPr lang="ru-RU" sz="2000" b="1"/>
          </a:p>
          <a:p>
            <a:pPr>
              <a:buFontTx/>
              <a:buChar char="•"/>
            </a:pPr>
            <a:r>
              <a:rPr lang="ru-RU" sz="2000"/>
              <a:t>Начало</a:t>
            </a:r>
          </a:p>
          <a:p>
            <a:pPr>
              <a:buFontTx/>
              <a:buChar char="•"/>
            </a:pPr>
            <a:r>
              <a:rPr lang="ru-RU" sz="2000"/>
              <a:t>Открой воду</a:t>
            </a:r>
          </a:p>
          <a:p>
            <a:pPr>
              <a:buFontTx/>
              <a:buChar char="•"/>
            </a:pPr>
            <a:r>
              <a:rPr lang="ru-RU" sz="2000" u="sng"/>
              <a:t>Повторять</a:t>
            </a:r>
            <a:r>
              <a:rPr lang="ru-RU" sz="2000"/>
              <a:t> пока в пакете есть персики</a:t>
            </a:r>
          </a:p>
          <a:p>
            <a:pPr lvl="1">
              <a:buFontTx/>
              <a:buChar char="•"/>
            </a:pPr>
            <a:r>
              <a:rPr lang="ru-RU" sz="2000"/>
              <a:t>Возьми персик из пакета</a:t>
            </a:r>
          </a:p>
          <a:p>
            <a:pPr lvl="1">
              <a:buFontTx/>
              <a:buChar char="•"/>
            </a:pPr>
            <a:r>
              <a:rPr lang="ru-RU" sz="2000"/>
              <a:t>Вымой персик</a:t>
            </a:r>
          </a:p>
          <a:p>
            <a:pPr lvl="1">
              <a:buFontTx/>
              <a:buChar char="•"/>
            </a:pPr>
            <a:r>
              <a:rPr lang="ru-RU" sz="2000"/>
              <a:t>Положи персик на тарелку</a:t>
            </a:r>
          </a:p>
          <a:p>
            <a:pPr>
              <a:buFontTx/>
              <a:buChar char="•"/>
            </a:pPr>
            <a:r>
              <a:rPr lang="ru-RU" sz="2000"/>
              <a:t>Закрой воду</a:t>
            </a:r>
          </a:p>
          <a:p>
            <a:pPr>
              <a:buFontTx/>
              <a:buChar char="•"/>
            </a:pPr>
            <a:r>
              <a:rPr lang="ru-RU" sz="2000"/>
              <a:t>Конец</a:t>
            </a:r>
          </a:p>
          <a:p>
            <a:pPr>
              <a:spcBef>
                <a:spcPct val="50000"/>
              </a:spcBef>
            </a:pPr>
            <a:endParaRPr lang="ru-RU" sz="2000"/>
          </a:p>
        </p:txBody>
      </p:sp>
      <p:sp>
        <p:nvSpPr>
          <p:cNvPr id="3102" name="Text Box 30"/>
          <p:cNvSpPr txBox="1">
            <a:spLocks noChangeArrowheads="1"/>
          </p:cNvSpPr>
          <p:nvPr/>
        </p:nvSpPr>
        <p:spPr bwMode="auto">
          <a:xfrm>
            <a:off x="5292725" y="0"/>
            <a:ext cx="2735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Блок-схема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971550" y="188913"/>
            <a:ext cx="597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u="sng" cap="all" dirty="0"/>
              <a:t>Циклический алгоритм</a:t>
            </a:r>
          </a:p>
        </p:txBody>
      </p:sp>
      <p:sp>
        <p:nvSpPr>
          <p:cNvPr id="26" name="Управляющая кнопка: настраиваемая 25">
            <a:hlinkClick r:id="rId2" action="ppaction://hlinksldjump" highlightClick="1"/>
          </p:cNvPr>
          <p:cNvSpPr/>
          <p:nvPr/>
        </p:nvSpPr>
        <p:spPr>
          <a:xfrm>
            <a:off x="3707904" y="6093296"/>
            <a:ext cx="1800721" cy="6202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Типы</a:t>
            </a:r>
            <a:br>
              <a:rPr lang="ru-RU" dirty="0"/>
            </a:br>
            <a:r>
              <a:rPr lang="ru-RU" dirty="0"/>
              <a:t>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0" grpId="0" animBg="1"/>
      <p:bldP spid="3081" grpId="0" animBg="1"/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  <p:bldP spid="3094" grpId="0" animBg="1"/>
      <p:bldP spid="3095" grpId="0" animBg="1"/>
      <p:bldP spid="3096" grpId="0" animBg="1"/>
      <p:bldP spid="3097" grpId="0" animBg="1"/>
      <p:bldP spid="3098" grpId="0"/>
      <p:bldP spid="3099" grpId="0"/>
      <p:bldP spid="3101" grpId="0" build="allAtOnce"/>
      <p:bldP spid="3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7"/>
          <p:cNvSpPr txBox="1">
            <a:spLocks noChangeArrowheads="1"/>
          </p:cNvSpPr>
          <p:nvPr/>
        </p:nvSpPr>
        <p:spPr bwMode="auto">
          <a:xfrm>
            <a:off x="684213" y="1773238"/>
            <a:ext cx="30956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39750" y="765175"/>
            <a:ext cx="3384550" cy="6175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/>
              <a:t>Построчная форма </a:t>
            </a:r>
            <a:br>
              <a:rPr lang="ru-RU" b="1"/>
            </a:br>
            <a:r>
              <a:rPr lang="ru-RU" b="1"/>
              <a:t>записи алгоритма</a:t>
            </a:r>
          </a:p>
          <a:p>
            <a:pPr algn="ctr"/>
            <a:r>
              <a:rPr lang="ru-RU" b="1">
                <a:solidFill>
                  <a:schemeClr val="tx2"/>
                </a:solidFill>
              </a:rPr>
              <a:t/>
            </a:r>
            <a:br>
              <a:rPr lang="ru-RU" b="1">
                <a:solidFill>
                  <a:schemeClr val="tx2"/>
                </a:solidFill>
              </a:rPr>
            </a:br>
            <a:r>
              <a:rPr lang="ru-RU" b="1">
                <a:solidFill>
                  <a:schemeClr val="tx2"/>
                </a:solidFill>
              </a:rPr>
              <a:t>«Собери бусы»</a:t>
            </a:r>
          </a:p>
          <a:p>
            <a:endParaRPr lang="ru-RU" sz="2000" b="1"/>
          </a:p>
          <a:p>
            <a:pPr>
              <a:buFontTx/>
              <a:buChar char="•"/>
            </a:pPr>
            <a:r>
              <a:rPr lang="ru-RU" sz="2000"/>
              <a:t>Начало</a:t>
            </a:r>
          </a:p>
          <a:p>
            <a:pPr>
              <a:buFontTx/>
              <a:buChar char="•"/>
            </a:pPr>
            <a:r>
              <a:rPr lang="ru-RU" sz="2000"/>
              <a:t>Возьми кольцо и белый шнур длиной 60 см</a:t>
            </a:r>
          </a:p>
          <a:p>
            <a:pPr>
              <a:buFontTx/>
              <a:buChar char="•"/>
            </a:pPr>
            <a:r>
              <a:rPr lang="ru-RU" sz="2000"/>
              <a:t>Привяжи к кольцу один конец шнура</a:t>
            </a:r>
          </a:p>
          <a:p>
            <a:pPr>
              <a:buFontTx/>
              <a:buChar char="•"/>
            </a:pPr>
            <a:r>
              <a:rPr lang="ru-RU" sz="2000" u="sng"/>
              <a:t>Повторять</a:t>
            </a:r>
            <a:r>
              <a:rPr lang="ru-RU" sz="2000"/>
              <a:t> до заполнения 40 см шнура</a:t>
            </a:r>
          </a:p>
          <a:p>
            <a:pPr lvl="1">
              <a:buFontTx/>
              <a:buChar char="•"/>
            </a:pPr>
            <a:r>
              <a:rPr lang="ru-RU" sz="2000"/>
              <a:t>Надень красную бусину</a:t>
            </a:r>
          </a:p>
          <a:p>
            <a:pPr lvl="1">
              <a:buFontTx/>
              <a:buChar char="•"/>
            </a:pPr>
            <a:r>
              <a:rPr lang="ru-RU" sz="2000"/>
              <a:t>Надень синюю бусину </a:t>
            </a:r>
          </a:p>
          <a:p>
            <a:pPr>
              <a:buFontTx/>
              <a:buChar char="•"/>
            </a:pPr>
            <a:r>
              <a:rPr lang="ru-RU" sz="2000"/>
              <a:t>Привяжи к кольцу второй конец шнура</a:t>
            </a:r>
          </a:p>
          <a:p>
            <a:pPr>
              <a:buFontTx/>
              <a:buChar char="•"/>
            </a:pPr>
            <a:r>
              <a:rPr lang="ru-RU" sz="2000"/>
              <a:t>Конец</a:t>
            </a:r>
          </a:p>
          <a:p>
            <a:endParaRPr lang="ru-RU" sz="2000"/>
          </a:p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867400" y="549275"/>
            <a:ext cx="1584325" cy="433388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начало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5364163" y="1196975"/>
            <a:ext cx="2735262" cy="6477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Возьми кольцо и белый </a:t>
            </a:r>
          </a:p>
          <a:p>
            <a:pPr algn="ctr"/>
            <a:r>
              <a:rPr lang="ru-RU"/>
              <a:t>шнур длиной 60 см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5435600" y="2060575"/>
            <a:ext cx="2519363" cy="5746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  <a:p>
            <a:pPr algn="ctr"/>
            <a:r>
              <a:rPr lang="ru-RU"/>
              <a:t>Привяжи к кольцу</a:t>
            </a:r>
          </a:p>
          <a:p>
            <a:pPr algn="ctr"/>
            <a:r>
              <a:rPr lang="ru-RU"/>
              <a:t> один конец шнура</a:t>
            </a:r>
          </a:p>
          <a:p>
            <a:pPr algn="ctr"/>
            <a:endParaRPr lang="ru-RU"/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5364163" y="2924175"/>
            <a:ext cx="2736850" cy="503238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Надень красную бусину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5364163" y="3573463"/>
            <a:ext cx="2736850" cy="504825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ru-RU"/>
              <a:t>Надень синюю бусину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5219700" y="4292600"/>
            <a:ext cx="3095625" cy="1008063"/>
          </a:xfrm>
          <a:prstGeom prst="flowChartDecision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Заполнено </a:t>
            </a:r>
          </a:p>
          <a:p>
            <a:pPr algn="ctr"/>
            <a:r>
              <a:rPr lang="ru-RU"/>
              <a:t>40 см шнура?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5364163" y="5516563"/>
            <a:ext cx="2879725" cy="576262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Привяжи к кольцу </a:t>
            </a:r>
          </a:p>
          <a:p>
            <a:pPr algn="ctr"/>
            <a:r>
              <a:rPr lang="ru-RU"/>
              <a:t>второй конец шнура</a:t>
            </a:r>
          </a:p>
        </p:txBody>
      </p:sp>
      <p:sp>
        <p:nvSpPr>
          <p:cNvPr id="7187" name="AutoShape 19"/>
          <p:cNvSpPr>
            <a:spLocks noChangeArrowheads="1"/>
          </p:cNvSpPr>
          <p:nvPr/>
        </p:nvSpPr>
        <p:spPr bwMode="auto">
          <a:xfrm>
            <a:off x="6011863" y="6237288"/>
            <a:ext cx="1584325" cy="433387"/>
          </a:xfrm>
          <a:prstGeom prst="flowChartTerminator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конец</a:t>
            </a:r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6659563" y="9810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6732588" y="40767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4932363" y="4797425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 flipV="1">
            <a:off x="4932363" y="2708275"/>
            <a:ext cx="0" cy="2089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>
            <a:off x="4932363" y="2708275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6659563" y="2636838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6659563" y="184467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6804025" y="5300663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6804025" y="6092825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6732588" y="3429000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7201" name="Text Box 33"/>
          <p:cNvSpPr txBox="1">
            <a:spLocks noChangeArrowheads="1"/>
          </p:cNvSpPr>
          <p:nvPr/>
        </p:nvSpPr>
        <p:spPr bwMode="auto">
          <a:xfrm>
            <a:off x="7019925" y="5157788"/>
            <a:ext cx="647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да</a:t>
            </a:r>
          </a:p>
        </p:txBody>
      </p:sp>
      <p:sp>
        <p:nvSpPr>
          <p:cNvPr id="7202" name="Text Box 34"/>
          <p:cNvSpPr txBox="1">
            <a:spLocks noChangeArrowheads="1"/>
          </p:cNvSpPr>
          <p:nvPr/>
        </p:nvSpPr>
        <p:spPr bwMode="auto">
          <a:xfrm>
            <a:off x="4859338" y="4941888"/>
            <a:ext cx="6492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нет</a:t>
            </a:r>
          </a:p>
        </p:txBody>
      </p:sp>
      <p:sp>
        <p:nvSpPr>
          <p:cNvPr id="7203" name="Text Box 35"/>
          <p:cNvSpPr txBox="1">
            <a:spLocks noChangeArrowheads="1"/>
          </p:cNvSpPr>
          <p:nvPr/>
        </p:nvSpPr>
        <p:spPr bwMode="auto">
          <a:xfrm>
            <a:off x="5292725" y="0"/>
            <a:ext cx="27352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/>
              <a:t>Блок-схема</a:t>
            </a:r>
          </a:p>
        </p:txBody>
      </p:sp>
      <p:sp>
        <p:nvSpPr>
          <p:cNvPr id="27" name="Text Box 4"/>
          <p:cNvSpPr txBox="1">
            <a:spLocks noChangeArrowheads="1"/>
          </p:cNvSpPr>
          <p:nvPr/>
        </p:nvSpPr>
        <p:spPr bwMode="auto">
          <a:xfrm>
            <a:off x="971550" y="188913"/>
            <a:ext cx="5975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000" b="1" u="sng" cap="all" dirty="0"/>
              <a:t>Циклический алгоритм</a:t>
            </a:r>
          </a:p>
        </p:txBody>
      </p:sp>
      <p:sp>
        <p:nvSpPr>
          <p:cNvPr id="26" name="Управляющая кнопка: настраиваемая 25">
            <a:hlinkClick r:id="rId2" action="ppaction://hlinksldjump" highlightClick="1"/>
          </p:cNvPr>
          <p:cNvSpPr/>
          <p:nvPr/>
        </p:nvSpPr>
        <p:spPr>
          <a:xfrm>
            <a:off x="3491880" y="6021288"/>
            <a:ext cx="1800721" cy="62024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Типы</a:t>
            </a:r>
            <a:br>
              <a:rPr lang="ru-RU" dirty="0"/>
            </a:br>
            <a:r>
              <a:rPr lang="ru-RU" dirty="0"/>
              <a:t>алгоритмов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71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1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1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1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1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nimBg="1"/>
      <p:bldP spid="7179" grpId="0" animBg="1"/>
      <p:bldP spid="7180" grpId="0" animBg="1"/>
      <p:bldP spid="7182" grpId="0" animBg="1"/>
      <p:bldP spid="7183" grpId="0" animBg="1"/>
      <p:bldP spid="7184" grpId="0" animBg="1"/>
      <p:bldP spid="7185" grpId="0" animBg="1"/>
      <p:bldP spid="7187" grpId="0" animBg="1"/>
      <p:bldP spid="7188" grpId="0" animBg="1"/>
      <p:bldP spid="7190" grpId="0" animBg="1"/>
      <p:bldP spid="7191" grpId="0" animBg="1"/>
      <p:bldP spid="7192" grpId="0" animBg="1"/>
      <p:bldP spid="7193" grpId="0" animBg="1"/>
      <p:bldP spid="7194" grpId="0" animBg="1"/>
      <p:bldP spid="7196" grpId="0" animBg="1"/>
      <p:bldP spid="7197" grpId="0" animBg="1"/>
      <p:bldP spid="7199" grpId="0" animBg="1"/>
      <p:bldP spid="7200" grpId="0" animBg="1"/>
      <p:bldP spid="7201" grpId="0"/>
      <p:bldP spid="7202" grpId="0"/>
      <p:bldP spid="720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371</TotalTime>
  <Words>181</Words>
  <Application>Microsoft Office PowerPoint</Application>
  <PresentationFormat>Экран (4:3)</PresentationFormat>
  <Paragraphs>106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Constantia</vt:lpstr>
      <vt:lpstr>Wingdings 2</vt:lpstr>
      <vt:lpstr>Calibri</vt:lpstr>
      <vt:lpstr>Яркая</vt:lpstr>
      <vt:lpstr>Типы алгоритмов</vt:lpstr>
      <vt:lpstr>Алгоритмы бывают</vt:lpstr>
      <vt:lpstr>Слайд 3</vt:lpstr>
      <vt:lpstr>Слайд 4</vt:lpstr>
      <vt:lpstr>Слайд 5</vt:lpstr>
      <vt:lpstr>Слайд 6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Ольга</cp:lastModifiedBy>
  <cp:revision>22</cp:revision>
  <dcterms:created xsi:type="dcterms:W3CDTF">2012-11-12T11:19:39Z</dcterms:created>
  <dcterms:modified xsi:type="dcterms:W3CDTF">2014-12-15T19:40:32Z</dcterms:modified>
</cp:coreProperties>
</file>