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0" r:id="rId2"/>
    <p:sldId id="257" r:id="rId3"/>
    <p:sldId id="258" r:id="rId4"/>
    <p:sldId id="259" r:id="rId5"/>
    <p:sldId id="262" r:id="rId6"/>
    <p:sldId id="256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45B486F-17F4-476C-8D13-580238E2CF2F}">
          <p14:sldIdLst>
            <p14:sldId id="260"/>
            <p14:sldId id="257"/>
            <p14:sldId id="258"/>
            <p14:sldId id="259"/>
            <p14:sldId id="262"/>
            <p14:sldId id="256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52" autoAdjust="0"/>
  </p:normalViewPr>
  <p:slideViewPr>
    <p:cSldViewPr>
      <p:cViewPr varScale="1">
        <p:scale>
          <a:sx n="69" d="100"/>
          <a:sy n="69" d="100"/>
        </p:scale>
        <p:origin x="-14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E06611-2964-4938-B26C-B4CDA9918E57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9C1A89-00DD-4059-94D8-9C78E407D5D9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5000" advTm="180000"/>
    </mc:Choice>
    <mc:Fallback xmlns="">
      <p:transition spd="slow" advTm="18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06611-2964-4938-B26C-B4CDA9918E57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1A89-00DD-4059-94D8-9C78E407D5D9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80000"/>
    </mc:Choice>
    <mc:Fallback xmlns="">
      <p:transition spd="slow" advTm="18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06611-2964-4938-B26C-B4CDA9918E57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1A89-00DD-4059-94D8-9C78E407D5D9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80000"/>
    </mc:Choice>
    <mc:Fallback xmlns="">
      <p:transition spd="slow" advTm="18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06611-2964-4938-B26C-B4CDA9918E57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1A89-00DD-4059-94D8-9C78E407D5D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5000" advTm="180000"/>
    </mc:Choice>
    <mc:Fallback xmlns="">
      <p:transition spd="slow" advTm="18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06611-2964-4938-B26C-B4CDA9918E57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1A89-00DD-4059-94D8-9C78E407D5D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5000" advTm="180000"/>
    </mc:Choice>
    <mc:Fallback xmlns="">
      <p:transition spd="slow" advTm="18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06611-2964-4938-B26C-B4CDA9918E57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1A89-00DD-4059-94D8-9C78E407D5D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80000"/>
    </mc:Choice>
    <mc:Fallback xmlns="">
      <p:transition spd="slow" advTm="18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06611-2964-4938-B26C-B4CDA9918E57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1A89-00DD-4059-94D8-9C78E407D5D9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80000"/>
    </mc:Choice>
    <mc:Fallback xmlns="">
      <p:transition spd="slow" advTm="18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06611-2964-4938-B26C-B4CDA9918E57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1A89-00DD-4059-94D8-9C78E407D5D9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80000"/>
    </mc:Choice>
    <mc:Fallback xmlns="">
      <p:transition spd="slow" advTm="18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06611-2964-4938-B26C-B4CDA9918E57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1A89-00DD-4059-94D8-9C78E407D5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80000"/>
    </mc:Choice>
    <mc:Fallback xmlns="">
      <p:transition spd="slow" advTm="18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06611-2964-4938-B26C-B4CDA9918E57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1A89-00DD-4059-94D8-9C78E407D5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80000"/>
    </mc:Choice>
    <mc:Fallback xmlns="">
      <p:transition spd="slow" advTm="18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06611-2964-4938-B26C-B4CDA9918E57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C1A89-00DD-4059-94D8-9C78E407D5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80000"/>
    </mc:Choice>
    <mc:Fallback xmlns="">
      <p:transition spd="slow" advTm="18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0E06611-2964-4938-B26C-B4CDA9918E57}" type="datetimeFigureOut">
              <a:rPr lang="ru-RU" smtClean="0"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59C1A89-00DD-4059-94D8-9C78E407D5D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Tm="180000"/>
    </mc:Choice>
    <mc:Fallback xmlns="">
      <p:transition spd="slow" advTm="18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980728"/>
            <a:ext cx="4248472" cy="2138990"/>
          </a:xfrm>
        </p:spPr>
        <p:txBody>
          <a:bodyPr/>
          <a:lstStyle/>
          <a:p>
            <a:r>
              <a:rPr lang="ru-RU" sz="2800" dirty="0" smtClean="0">
                <a:latin typeface="+mn-lt"/>
              </a:rPr>
              <a:t>Каткова 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Екатерина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Валерьевна  </a:t>
            </a:r>
            <a:br>
              <a:rPr lang="ru-RU" sz="2800" dirty="0" smtClean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645024"/>
            <a:ext cx="7200800" cy="2592288"/>
          </a:xfrm>
        </p:spPr>
        <p:txBody>
          <a:bodyPr/>
          <a:lstStyle/>
          <a:p>
            <a:r>
              <a:rPr lang="ru-RU" dirty="0"/>
              <a:t>у</a:t>
            </a:r>
            <a:r>
              <a:rPr lang="ru-RU" dirty="0" smtClean="0"/>
              <a:t>читель истории и обществознания</a:t>
            </a:r>
          </a:p>
          <a:p>
            <a:r>
              <a:rPr lang="ru-RU" dirty="0" smtClean="0"/>
              <a:t>МБОУ СОШ № 154</a:t>
            </a:r>
          </a:p>
          <a:p>
            <a:r>
              <a:rPr lang="ru-RU" dirty="0" smtClean="0"/>
              <a:t>Промышленного района  г. о. Самара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1529">
            <a:off x="1331640" y="548680"/>
            <a:ext cx="1698832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9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80000"/>
    </mc:Choice>
    <mc:Fallback xmlns="">
      <p:transition spd="slow" advTm="18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548680"/>
            <a:ext cx="6773035" cy="648072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3"/>
                </a:solidFill>
              </a:rPr>
              <a:t>Роли</a:t>
            </a:r>
            <a:r>
              <a:rPr lang="ru-RU" sz="2800" dirty="0" smtClean="0"/>
              <a:t> учителя при реализации метода проектов.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268760"/>
            <a:ext cx="6512768" cy="4752528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ü"/>
            </a:pPr>
            <a:r>
              <a:rPr lang="ru-RU" sz="2000" b="1" dirty="0">
                <a:solidFill>
                  <a:schemeClr val="accent3"/>
                </a:solidFill>
              </a:rPr>
              <a:t>Э</a:t>
            </a:r>
            <a:r>
              <a:rPr lang="ru-RU" sz="2000" b="1" dirty="0" smtClean="0">
                <a:solidFill>
                  <a:schemeClr val="accent3"/>
                </a:solidFill>
              </a:rPr>
              <a:t>нтузиаст</a:t>
            </a:r>
            <a:r>
              <a:rPr lang="ru-RU" sz="2000" b="1" dirty="0" smtClean="0"/>
              <a:t> </a:t>
            </a:r>
            <a:r>
              <a:rPr lang="ru-RU" sz="2000" dirty="0" smtClean="0"/>
              <a:t>- вдохновляющий и мотивирующий учащихся на достижение цели.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3"/>
                </a:solidFill>
              </a:rPr>
              <a:t>Специалист</a:t>
            </a:r>
            <a:r>
              <a:rPr lang="ru-RU" sz="2000" dirty="0" smtClean="0"/>
              <a:t> - обладающий знаниями и умениями в некоторых областях.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3"/>
                </a:solidFill>
              </a:rPr>
              <a:t>Консультант</a:t>
            </a:r>
            <a:r>
              <a:rPr lang="ru-RU" sz="2000" dirty="0" smtClean="0"/>
              <a:t> - организующий доступ к информационным ресурсам в т. ч. к другим </a:t>
            </a:r>
          </a:p>
          <a:p>
            <a:pPr marL="342900" indent="-342900" algn="l">
              <a:buFont typeface="Wingdings" pitchFamily="2" charset="2"/>
              <a:buChar char="ü"/>
            </a:pPr>
            <a:endParaRPr lang="ru-RU" sz="2000" dirty="0"/>
          </a:p>
          <a:p>
            <a:pPr algn="l"/>
            <a:r>
              <a:rPr lang="ru-RU" sz="2000" dirty="0" smtClean="0"/>
              <a:t>     специалистам.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3"/>
                </a:solidFill>
              </a:rPr>
              <a:t>Руководить</a:t>
            </a:r>
            <a:r>
              <a:rPr lang="ru-RU" sz="2000" dirty="0" smtClean="0"/>
              <a:t> </a:t>
            </a:r>
            <a:r>
              <a:rPr lang="ru-RU" sz="2000" dirty="0"/>
              <a:t>-</a:t>
            </a:r>
            <a:r>
              <a:rPr lang="ru-RU" sz="2000" dirty="0" smtClean="0"/>
              <a:t> особенно в вопросах планирования времени.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3"/>
                </a:solidFill>
              </a:rPr>
              <a:t>Координатор</a:t>
            </a:r>
            <a:r>
              <a:rPr lang="ru-RU" sz="2000" dirty="0" smtClean="0"/>
              <a:t> - группового процессе.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3"/>
                </a:solidFill>
              </a:rPr>
              <a:t>Эксперт</a:t>
            </a:r>
            <a:r>
              <a:rPr lang="ru-RU" sz="2000" dirty="0" smtClean="0"/>
              <a:t> - анализирующий результаты выполнения проекта.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2984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80000"/>
    </mc:Choice>
    <mc:Fallback xmlns="">
      <p:transition spd="slow" advTm="18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04665"/>
            <a:ext cx="6773034" cy="432047"/>
          </a:xfrm>
        </p:spPr>
        <p:txBody>
          <a:bodyPr/>
          <a:lstStyle/>
          <a:p>
            <a:r>
              <a:rPr lang="ru-RU" sz="2800" dirty="0" smtClean="0"/>
              <a:t>Что дает метод проектов ученику.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0436" y="908720"/>
            <a:ext cx="3491524" cy="5328592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§"/>
            </a:pPr>
            <a:r>
              <a:rPr lang="ru-RU" sz="2000" dirty="0" smtClean="0"/>
              <a:t>Социальную </a:t>
            </a:r>
            <a:r>
              <a:rPr lang="ru-RU" sz="2000" b="1" dirty="0" smtClean="0">
                <a:solidFill>
                  <a:schemeClr val="accent3"/>
                </a:solidFill>
              </a:rPr>
              <a:t>активность</a:t>
            </a:r>
            <a:r>
              <a:rPr lang="ru-RU" sz="2000" b="1" dirty="0" smtClean="0"/>
              <a:t>.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accent3"/>
                </a:solidFill>
              </a:rPr>
              <a:t>Заинтересованность</a:t>
            </a:r>
            <a:r>
              <a:rPr lang="ru-RU" sz="2000" dirty="0" smtClean="0"/>
              <a:t> в обучении.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ru-RU" sz="2000" dirty="0" smtClean="0"/>
              <a:t>Расширение кругозора.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accent3"/>
                </a:solidFill>
              </a:rPr>
              <a:t>Формирует</a:t>
            </a:r>
            <a:r>
              <a:rPr lang="ru-RU" sz="2000" b="1" dirty="0" smtClean="0"/>
              <a:t> </a:t>
            </a:r>
            <a:r>
              <a:rPr lang="ru-RU" sz="2000" dirty="0" smtClean="0"/>
              <a:t>информационные и коммуникативные </a:t>
            </a:r>
          </a:p>
          <a:p>
            <a:pPr algn="l"/>
            <a:endParaRPr lang="ru-RU" sz="2000" dirty="0" smtClean="0"/>
          </a:p>
          <a:p>
            <a:pPr algn="l"/>
            <a:r>
              <a:rPr lang="ru-RU" sz="2000" dirty="0"/>
              <a:t> </a:t>
            </a:r>
            <a:r>
              <a:rPr lang="ru-RU" sz="2000" dirty="0" smtClean="0"/>
              <a:t>    компетенции.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3"/>
                </a:solidFill>
              </a:rPr>
              <a:t>Включает</a:t>
            </a:r>
            <a:r>
              <a:rPr lang="ru-RU" sz="2000" dirty="0" smtClean="0"/>
              <a:t> учащихся в интеллектуально-творческую деятельность.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accent3"/>
                </a:solidFill>
              </a:rPr>
              <a:t>Учит</a:t>
            </a:r>
            <a:r>
              <a:rPr lang="ru-RU" sz="2000" dirty="0" smtClean="0"/>
              <a:t> использовать полученные знания.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573016"/>
            <a:ext cx="2713484" cy="271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2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80000"/>
    </mc:Choice>
    <mc:Fallback xmlns="">
      <p:transition spd="slow" advTm="18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70156"/>
            <a:ext cx="7761185" cy="698604"/>
          </a:xfrm>
        </p:spPr>
        <p:txBody>
          <a:bodyPr/>
          <a:lstStyle/>
          <a:p>
            <a:r>
              <a:rPr lang="ru-RU" sz="2800" b="1" dirty="0" smtClean="0"/>
              <a:t>Плюсы и минусы метода проектов.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2132856"/>
            <a:ext cx="3450398" cy="504056"/>
          </a:xfrm>
        </p:spPr>
        <p:txBody>
          <a:bodyPr>
            <a:normAutofit/>
          </a:bodyPr>
          <a:lstStyle/>
          <a:p>
            <a:r>
              <a:rPr lang="ru-RU" b="1" dirty="0" smtClean="0"/>
              <a:t>Плюсы.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568" y="2708920"/>
            <a:ext cx="3808824" cy="367240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Возможность для учеников попробовать себя в различных направлениях учебной деятельности.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Возможность принимать самостоятельные решения.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Поверить в свои силы.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Позволяет развить свои универсальные умения, повышающие мотивацию изучения материала.</a:t>
            </a:r>
          </a:p>
          <a:p>
            <a:endParaRPr lang="ru-RU" sz="2000" dirty="0" smtClean="0">
              <a:solidFill>
                <a:schemeClr val="tx2"/>
              </a:solidFill>
            </a:endParaRPr>
          </a:p>
          <a:p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04048" y="2132856"/>
            <a:ext cx="3445546" cy="432048"/>
          </a:xfrm>
        </p:spPr>
        <p:txBody>
          <a:bodyPr>
            <a:normAutofit fontScale="32500" lnSpcReduction="20000"/>
          </a:bodyPr>
          <a:lstStyle/>
          <a:p>
            <a:r>
              <a:rPr lang="ru-RU" sz="7400" b="1" dirty="0" smtClean="0"/>
              <a:t>Минусы</a:t>
            </a:r>
            <a:r>
              <a:rPr lang="ru-RU" sz="3600" b="1" dirty="0" smtClean="0"/>
              <a:t>.</a:t>
            </a:r>
            <a:r>
              <a:rPr lang="ru-RU" b="1" dirty="0" smtClean="0"/>
              <a:t>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708920"/>
            <a:ext cx="3728738" cy="367240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Увеличение учебной нагрузки.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Увеличение объема работы учителя.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Существует риск неудачного выполнения работы.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Повышение эмоциональной нагрузки.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7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80000"/>
    </mc:Choice>
    <mc:Fallback xmlns="">
      <p:transition spd="slow" advTm="18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476673"/>
            <a:ext cx="6845043" cy="1224136"/>
          </a:xfrm>
        </p:spPr>
        <p:txBody>
          <a:bodyPr/>
          <a:lstStyle/>
          <a:p>
            <a:r>
              <a:rPr lang="ru-RU" sz="2800" dirty="0" smtClean="0"/>
              <a:t>Немного примеров.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Прикладной проект.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5" y="1772816"/>
            <a:ext cx="4968551" cy="439248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3"/>
                </a:solidFill>
              </a:rPr>
              <a:t>Отличительные черты прикладного проекта</a:t>
            </a:r>
            <a:r>
              <a:rPr lang="ru-RU" sz="2000" dirty="0" smtClean="0">
                <a:solidFill>
                  <a:schemeClr val="accent3"/>
                </a:solidFill>
              </a:rPr>
              <a:t>.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sz="2000" dirty="0" smtClean="0"/>
              <a:t>Четко обозначенный результат деятельности.</a:t>
            </a:r>
          </a:p>
          <a:p>
            <a:pPr algn="l"/>
            <a:endParaRPr lang="ru-RU" sz="2000" dirty="0" smtClean="0"/>
          </a:p>
          <a:p>
            <a:pPr marL="342900" indent="-342900" algn="l">
              <a:buFont typeface="Wingdings" pitchFamily="2" charset="2"/>
              <a:buChar char="ü"/>
            </a:pPr>
            <a:r>
              <a:rPr lang="ru-RU" sz="2000" dirty="0" smtClean="0"/>
              <a:t>Тщательное продумывание структуры проекта.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sz="2000" dirty="0" smtClean="0"/>
              <a:t>Четкое распределение функций между участниками.</a:t>
            </a:r>
            <a:endParaRPr lang="ru-RU" sz="2000" dirty="0"/>
          </a:p>
          <a:p>
            <a:pPr marL="342900" indent="-342900" algn="l">
              <a:buFont typeface="Wingdings" pitchFamily="2" charset="2"/>
              <a:buChar char="ü"/>
            </a:pPr>
            <a:r>
              <a:rPr lang="ru-RU" sz="2000" dirty="0" smtClean="0"/>
              <a:t>Оформление итогов деятельности с возможностью в дальнейшем их представления.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703192"/>
            <a:ext cx="2549949" cy="355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4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80000"/>
    </mc:Choice>
    <mc:Fallback xmlns="">
      <p:transition spd="slow" advTm="18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476673"/>
            <a:ext cx="6845043" cy="504055"/>
          </a:xfrm>
        </p:spPr>
        <p:txBody>
          <a:bodyPr/>
          <a:lstStyle/>
          <a:p>
            <a:r>
              <a:rPr lang="ru-RU" sz="2800" dirty="0" smtClean="0"/>
              <a:t>Прикладной проект в действии.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767862"/>
            <a:ext cx="6368752" cy="225342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3"/>
                </a:solidFill>
              </a:rPr>
              <a:t>Проект «По следам древних цивилизаций».</a:t>
            </a:r>
          </a:p>
          <a:p>
            <a:r>
              <a:rPr lang="ru-RU" sz="2000" dirty="0" smtClean="0"/>
              <a:t>В 5 классе при изучении тем «Письменность в Древнем Египте» и «Древнее </a:t>
            </a:r>
            <a:r>
              <a:rPr lang="ru-RU" sz="2000" dirty="0" err="1" smtClean="0"/>
              <a:t>Двуречье</a:t>
            </a:r>
            <a:r>
              <a:rPr lang="ru-RU" sz="2000" dirty="0" smtClean="0"/>
              <a:t>» ученики пробовали рисовать иероглифы тонкой кистью используя красную и черную гуашь и с помощью пластилина осваивали «Клинопись».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5927">
            <a:off x="827584" y="1268760"/>
            <a:ext cx="2394012" cy="13447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6811">
            <a:off x="2833987" y="1558214"/>
            <a:ext cx="2399093" cy="13476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9090">
            <a:off x="4839704" y="1339465"/>
            <a:ext cx="2142273" cy="1203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2743">
            <a:off x="6516216" y="1848641"/>
            <a:ext cx="2136389" cy="120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4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80000"/>
    </mc:Choice>
    <mc:Fallback xmlns="">
      <p:transition spd="slow" advTm="18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548681"/>
            <a:ext cx="6845043" cy="792087"/>
          </a:xfrm>
        </p:spPr>
        <p:txBody>
          <a:bodyPr/>
          <a:lstStyle/>
          <a:p>
            <a:r>
              <a:rPr lang="ru-RU" sz="2800" dirty="0" smtClean="0"/>
              <a:t>Исследовательский проект.</a:t>
            </a:r>
            <a:br>
              <a:rPr lang="ru-RU" sz="2800" dirty="0" smtClean="0"/>
            </a:br>
            <a:r>
              <a:rPr lang="ru-RU" sz="2000" dirty="0" smtClean="0">
                <a:solidFill>
                  <a:schemeClr val="accent3"/>
                </a:solidFill>
              </a:rPr>
              <a:t>Отличительные черты исследовательского проекта.</a:t>
            </a:r>
            <a:endParaRPr lang="ru-RU" sz="2800" dirty="0">
              <a:solidFill>
                <a:schemeClr val="accent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1524000"/>
            <a:ext cx="3275500" cy="4785320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ü"/>
            </a:pPr>
            <a:endParaRPr lang="ru-RU" sz="2000" dirty="0" smtClean="0"/>
          </a:p>
          <a:p>
            <a:pPr marL="342900" indent="-342900" algn="l">
              <a:buFont typeface="Wingdings" pitchFamily="2" charset="2"/>
              <a:buChar char="ü"/>
            </a:pPr>
            <a:r>
              <a:rPr lang="ru-RU" sz="2000" dirty="0" smtClean="0"/>
              <a:t>Деятельность учащихся направлена на решение творческих задач с заранее неизвестным результатом.</a:t>
            </a:r>
            <a:endParaRPr lang="ru-RU" sz="2000" dirty="0"/>
          </a:p>
          <a:p>
            <a:pPr marL="342900" indent="-342900" algn="l">
              <a:buFont typeface="Wingdings" pitchFamily="2" charset="2"/>
              <a:buChar char="ü"/>
            </a:pPr>
            <a:r>
              <a:rPr lang="ru-RU" sz="2000" dirty="0" smtClean="0"/>
              <a:t>Наличие этапов, характерных для любой научной работы.</a:t>
            </a:r>
          </a:p>
          <a:p>
            <a:pPr marL="342900" indent="-342900" algn="l">
              <a:buFont typeface="Wingdings" pitchFamily="2" charset="2"/>
              <a:buChar char="ü"/>
            </a:pPr>
            <a:endParaRPr lang="ru-RU" sz="2000" dirty="0" smtClean="0"/>
          </a:p>
          <a:p>
            <a:r>
              <a:rPr lang="ru-RU" sz="2000" dirty="0" smtClean="0"/>
              <a:t>Примером может служить     </a:t>
            </a:r>
            <a:r>
              <a:rPr lang="ru-RU" sz="2000" b="1" dirty="0" smtClean="0">
                <a:solidFill>
                  <a:schemeClr val="accent3"/>
                </a:solidFill>
              </a:rPr>
              <a:t>КРОССЕНС.</a:t>
            </a:r>
            <a:endParaRPr lang="ru-RU" sz="2000" b="1" dirty="0">
              <a:solidFill>
                <a:schemeClr val="accent3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39" y="1340768"/>
            <a:ext cx="2436982" cy="23142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476" y="3861048"/>
            <a:ext cx="2727289" cy="247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9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80000"/>
    </mc:Choice>
    <mc:Fallback xmlns="">
      <p:transition spd="slow" advTm="18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260648"/>
            <a:ext cx="7776864" cy="1008112"/>
          </a:xfrm>
        </p:spPr>
        <p:txBody>
          <a:bodyPr/>
          <a:lstStyle/>
          <a:p>
            <a:r>
              <a:rPr lang="ru-RU" sz="2800" b="1" dirty="0" smtClean="0"/>
              <a:t>Метод проектов во внеурочной деятельности.</a:t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       </a:t>
            </a:r>
            <a:r>
              <a:rPr lang="ru-RU" sz="2000" b="1" dirty="0" smtClean="0">
                <a:solidFill>
                  <a:schemeClr val="tx2"/>
                </a:solidFill>
              </a:rPr>
              <a:t>Направления внеурочной      деятельности по истории.</a:t>
            </a:r>
            <a:endParaRPr lang="ru-RU" sz="2000" b="1" dirty="0">
              <a:solidFill>
                <a:schemeClr val="tx2"/>
              </a:solidFill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>Развитие исследовательской деятельности учащихся.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Закрепление и развитие знаний об исторической науке.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Приобретение учащимися опыта публичных выступлений.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Проект «Февраль, февраль -солдатский месяц».</a:t>
            </a:r>
          </a:p>
          <a:p>
            <a:pPr marL="0" indent="0">
              <a:buNone/>
            </a:pP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6887">
            <a:off x="4353278" y="3196534"/>
            <a:ext cx="2411760" cy="18088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2010">
            <a:off x="6156176" y="4581128"/>
            <a:ext cx="2555776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3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80000"/>
    </mc:Choice>
    <mc:Fallback xmlns="">
      <p:transition spd="slow" advTm="18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1491" y="476673"/>
            <a:ext cx="6769167" cy="645546"/>
          </a:xfrm>
        </p:spPr>
        <p:txBody>
          <a:bodyPr/>
          <a:lstStyle/>
          <a:p>
            <a:r>
              <a:rPr lang="ru-RU" sz="2800" dirty="0" smtClean="0"/>
              <a:t>Социальный проект «Гражданин».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717032"/>
            <a:ext cx="3384376" cy="252028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2011-2012 учебном году, мои </a:t>
            </a:r>
            <a:r>
              <a:rPr lang="ru-RU" sz="2000" dirty="0"/>
              <a:t>ученики заняли </a:t>
            </a:r>
            <a:r>
              <a:rPr lang="ru-RU" sz="2000" b="1" dirty="0">
                <a:solidFill>
                  <a:schemeClr val="accent3"/>
                </a:solidFill>
              </a:rPr>
              <a:t>2 место </a:t>
            </a:r>
            <a:r>
              <a:rPr lang="ru-RU" sz="2000" dirty="0"/>
              <a:t>в городском этапе конкурса </a:t>
            </a:r>
            <a:r>
              <a:rPr lang="ru-RU" sz="2000" dirty="0" smtClean="0"/>
              <a:t> «Гражданин».</a:t>
            </a:r>
          </a:p>
          <a:p>
            <a:r>
              <a:rPr lang="ru-RU" sz="2000" dirty="0" smtClean="0"/>
              <a:t>Тема нашего социального проекта – «Жемчужина микрорайона Солнечный».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49928">
            <a:off x="829868" y="1385565"/>
            <a:ext cx="1231170" cy="17713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78540" y="1251204"/>
            <a:ext cx="1231170" cy="17674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8159">
            <a:off x="2846504" y="1389175"/>
            <a:ext cx="1207128" cy="17405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3797">
            <a:off x="5967144" y="1392104"/>
            <a:ext cx="1186984" cy="17038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1481">
            <a:off x="4966283" y="1365479"/>
            <a:ext cx="1191470" cy="17010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5712">
            <a:off x="7098779" y="1494818"/>
            <a:ext cx="1179216" cy="17006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328206"/>
            <a:ext cx="1176896" cy="17008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3603">
            <a:off x="4780924" y="3836838"/>
            <a:ext cx="1562187" cy="24468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41770">
            <a:off x="6743280" y="3874835"/>
            <a:ext cx="1730657" cy="246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3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80000"/>
    </mc:Choice>
    <mc:Fallback xmlns="">
      <p:transition spd="slow" advTm="18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476673"/>
            <a:ext cx="6701026" cy="504056"/>
          </a:xfrm>
        </p:spPr>
        <p:txBody>
          <a:bodyPr/>
          <a:lstStyle/>
          <a:p>
            <a:r>
              <a:rPr lang="ru-RU" sz="2800" dirty="0" smtClean="0"/>
              <a:t>Немного о результативности.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052736"/>
            <a:ext cx="6512768" cy="504056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3"/>
                </a:solidFill>
              </a:rPr>
              <a:t>Я хочу представить мой личностный результат!</a:t>
            </a:r>
          </a:p>
          <a:p>
            <a:r>
              <a:rPr lang="ru-RU" sz="2000" dirty="0" smtClean="0"/>
              <a:t>Когда мы заканчиваем работу над проектом или элементом проекта на уроке, я ребятам задаю вопрос: </a:t>
            </a:r>
            <a:r>
              <a:rPr lang="ru-RU" sz="2800" dirty="0" smtClean="0">
                <a:solidFill>
                  <a:schemeClr val="accent3"/>
                </a:solidFill>
              </a:rPr>
              <a:t>Чему вы научились, работая над проектом?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endParaRPr lang="ru-RU" sz="2000" dirty="0">
              <a:solidFill>
                <a:schemeClr val="accent3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endParaRPr lang="ru-RU" sz="2000" dirty="0" smtClean="0">
              <a:solidFill>
                <a:schemeClr val="accent3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Научились работать в команде;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Научились работать с информацией;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Научились применять знания на практике;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Научились работать с документацией;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3"/>
                </a:solidFill>
              </a:rPr>
              <a:t>Научились любить ИСТОРИЮ!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5477">
            <a:off x="404877" y="4913264"/>
            <a:ext cx="1862867" cy="132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2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80000"/>
    </mc:Choice>
    <mc:Fallback xmlns="">
      <p:transition spd="slow" advTm="18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764705"/>
            <a:ext cx="6773034" cy="1800200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accent3"/>
                </a:solidFill>
              </a:rPr>
              <a:t/>
            </a:r>
            <a:br>
              <a:rPr lang="ru-RU" sz="2800" dirty="0" smtClean="0">
                <a:solidFill>
                  <a:schemeClr val="accent3"/>
                </a:solidFill>
              </a:rPr>
            </a:br>
            <a:r>
              <a:rPr lang="ru-RU" sz="2800" dirty="0">
                <a:solidFill>
                  <a:schemeClr val="accent3"/>
                </a:solidFill>
              </a:rPr>
              <a:t/>
            </a:r>
            <a:br>
              <a:rPr lang="ru-RU" sz="2800" dirty="0">
                <a:solidFill>
                  <a:schemeClr val="accent3"/>
                </a:solidFill>
              </a:rPr>
            </a:br>
            <a:r>
              <a:rPr lang="ru-RU" sz="2800" dirty="0" smtClean="0">
                <a:solidFill>
                  <a:schemeClr val="accent3"/>
                </a:solidFill>
              </a:rPr>
              <a:t/>
            </a:r>
            <a:br>
              <a:rPr lang="ru-RU" sz="2800" dirty="0" smtClean="0">
                <a:solidFill>
                  <a:schemeClr val="accent3"/>
                </a:solidFill>
              </a:rPr>
            </a:br>
            <a:r>
              <a:rPr lang="ru-RU" sz="2800" dirty="0">
                <a:solidFill>
                  <a:schemeClr val="accent3"/>
                </a:solidFill>
              </a:rPr>
              <a:t/>
            </a:r>
            <a:br>
              <a:rPr lang="ru-RU" sz="2800" dirty="0">
                <a:solidFill>
                  <a:schemeClr val="accent3"/>
                </a:solidFill>
              </a:rPr>
            </a:br>
            <a:r>
              <a:rPr lang="ru-RU" sz="2800" dirty="0" smtClean="0">
                <a:solidFill>
                  <a:schemeClr val="accent3"/>
                </a:solidFill>
              </a:rPr>
              <a:t/>
            </a:r>
            <a:br>
              <a:rPr lang="ru-RU" sz="2800" dirty="0" smtClean="0">
                <a:solidFill>
                  <a:schemeClr val="accent3"/>
                </a:solidFill>
              </a:rPr>
            </a:br>
            <a:r>
              <a:rPr lang="ru-RU" sz="2800" dirty="0" smtClean="0">
                <a:solidFill>
                  <a:schemeClr val="accent3"/>
                </a:solidFill>
              </a:rPr>
              <a:t>   Большое</a:t>
            </a:r>
            <a:br>
              <a:rPr lang="ru-RU" sz="2800" dirty="0" smtClean="0">
                <a:solidFill>
                  <a:schemeClr val="accent3"/>
                </a:solidFill>
              </a:rPr>
            </a:br>
            <a:r>
              <a:rPr lang="ru-RU" sz="2800" dirty="0">
                <a:solidFill>
                  <a:schemeClr val="accent3"/>
                </a:solidFill>
              </a:rPr>
              <a:t> </a:t>
            </a:r>
            <a:r>
              <a:rPr lang="ru-RU" sz="2800" dirty="0" smtClean="0">
                <a:solidFill>
                  <a:schemeClr val="accent3"/>
                </a:solidFill>
              </a:rPr>
              <a:t>                   спасибо</a:t>
            </a:r>
            <a:br>
              <a:rPr lang="ru-RU" sz="2800" dirty="0" smtClean="0">
                <a:solidFill>
                  <a:schemeClr val="accent3"/>
                </a:solidFill>
              </a:rPr>
            </a:br>
            <a:r>
              <a:rPr lang="ru-RU" sz="2800" dirty="0">
                <a:solidFill>
                  <a:schemeClr val="accent3"/>
                </a:solidFill>
              </a:rPr>
              <a:t> </a:t>
            </a:r>
            <a:r>
              <a:rPr lang="ru-RU" sz="2800" dirty="0" smtClean="0">
                <a:solidFill>
                  <a:schemeClr val="accent3"/>
                </a:solidFill>
              </a:rPr>
              <a:t>                                    за</a:t>
            </a:r>
            <a:br>
              <a:rPr lang="ru-RU" sz="2800" dirty="0" smtClean="0">
                <a:solidFill>
                  <a:schemeClr val="accent3"/>
                </a:solidFill>
              </a:rPr>
            </a:br>
            <a:r>
              <a:rPr lang="ru-RU" sz="2800" dirty="0">
                <a:solidFill>
                  <a:schemeClr val="accent3"/>
                </a:solidFill>
              </a:rPr>
              <a:t> </a:t>
            </a:r>
            <a:r>
              <a:rPr lang="ru-RU" sz="2800" dirty="0" smtClean="0">
                <a:solidFill>
                  <a:schemeClr val="accent3"/>
                </a:solidFill>
              </a:rPr>
              <a:t>                                            внимание!</a:t>
            </a:r>
            <a:endParaRPr lang="ru-RU" sz="2800" dirty="0">
              <a:solidFill>
                <a:schemeClr val="accent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51080"/>
            <a:ext cx="6156176" cy="360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3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80000"/>
    </mc:Choice>
    <mc:Fallback xmlns="">
      <p:transition spd="slow" advTm="18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5038" y="980728"/>
            <a:ext cx="2808312" cy="46085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76672"/>
            <a:ext cx="3816424" cy="5688632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Основные идеи по ФГОС</a:t>
            </a:r>
            <a:r>
              <a:rPr lang="ru-RU" dirty="0" smtClean="0"/>
              <a:t>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Идея повышения ответственности самого ученика и его родителей за получение образования.</a:t>
            </a:r>
          </a:p>
          <a:p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Идея обеспечения социальной компетентности личности в современном обществе.</a:t>
            </a:r>
          </a:p>
          <a:p>
            <a:endParaRPr lang="ru-RU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Компетентность  личности – способность интегрировать внутренние и внешние ресурсы для достижения успеха и решения жизненных проблем.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64" y="513232"/>
            <a:ext cx="1688976" cy="266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7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80000"/>
    </mc:Choice>
    <mc:Fallback xmlns="">
      <p:transition spd="slow" advTm="18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476672"/>
            <a:ext cx="6633302" cy="1008112"/>
          </a:xfrm>
        </p:spPr>
        <p:txBody>
          <a:bodyPr/>
          <a:lstStyle/>
          <a:p>
            <a:r>
              <a:rPr lang="ru-RU" sz="2800" dirty="0" smtClean="0"/>
              <a:t>Формы познавательной деятельности по ФГОС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628800"/>
            <a:ext cx="6408712" cy="4320480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Разработка алгоритмов.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Решение проблемных ситуаций.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Проектирование и моделирование.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Организация опытов.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endParaRPr lang="ru-RU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Подготовка презентаций.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Выполнение практических работ.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Исследование.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3"/>
                </a:solidFill>
              </a:rPr>
              <a:t>Выполнение проектов</a:t>
            </a:r>
            <a:r>
              <a:rPr lang="ru-RU" sz="2000" dirty="0" smtClean="0">
                <a:solidFill>
                  <a:schemeClr val="accent3"/>
                </a:solidFill>
              </a:rPr>
              <a:t>.</a:t>
            </a:r>
            <a:endParaRPr lang="ru-RU" sz="2000" dirty="0" smtClean="0">
              <a:solidFill>
                <a:schemeClr val="tx2"/>
              </a:solidFill>
            </a:endParaRPr>
          </a:p>
          <a:p>
            <a:endParaRPr lang="ru-RU" sz="2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90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80000"/>
    </mc:Choice>
    <mc:Fallback xmlns="">
      <p:transition spd="slow" advTm="18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332656"/>
            <a:ext cx="6552728" cy="720080"/>
          </a:xfrm>
        </p:spPr>
        <p:txBody>
          <a:bodyPr/>
          <a:lstStyle/>
          <a:p>
            <a:r>
              <a:rPr lang="ru-RU" sz="2800" dirty="0" smtClean="0"/>
              <a:t>Структура урока по ФГОС.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5345" y="1246909"/>
            <a:ext cx="6823039" cy="4918395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1. Ориентация на новые образовательные стандарты</a:t>
            </a:r>
          </a:p>
          <a:p>
            <a:pPr algn="l"/>
            <a:r>
              <a:rPr lang="ru-RU" sz="2000" dirty="0" smtClean="0"/>
              <a:t>2. Комплексное формирование УУД.</a:t>
            </a:r>
          </a:p>
          <a:p>
            <a:pPr algn="l"/>
            <a:r>
              <a:rPr lang="ru-RU" sz="2000" dirty="0" smtClean="0"/>
              <a:t>3. Определение целесообразности, последовательности и дозировки материала, времени повторения, изучение нового материала и его закрепление.</a:t>
            </a:r>
          </a:p>
          <a:p>
            <a:pPr algn="l"/>
            <a:endParaRPr lang="ru-RU" sz="2000" dirty="0"/>
          </a:p>
          <a:p>
            <a:pPr algn="l"/>
            <a:endParaRPr lang="ru-RU" sz="2000" dirty="0" smtClean="0"/>
          </a:p>
          <a:p>
            <a:pPr algn="l"/>
            <a:r>
              <a:rPr lang="ru-RU" sz="2000" dirty="0" smtClean="0"/>
              <a:t>4. Использование современных технологий: </a:t>
            </a:r>
            <a:r>
              <a:rPr lang="ru-RU" sz="2000" b="1" dirty="0" smtClean="0">
                <a:solidFill>
                  <a:schemeClr val="accent3"/>
                </a:solidFill>
              </a:rPr>
              <a:t>проектная </a:t>
            </a:r>
          </a:p>
          <a:p>
            <a:pPr algn="l"/>
            <a:r>
              <a:rPr lang="ru-RU" sz="2000" dirty="0" smtClean="0"/>
              <a:t> и исследовательская деятельность, использование ИКТ и др.</a:t>
            </a:r>
          </a:p>
          <a:p>
            <a:pPr algn="l"/>
            <a:r>
              <a:rPr lang="ru-RU" sz="2000" dirty="0" smtClean="0"/>
              <a:t>5. Индивидуальный подход к обучающимся.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4193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80000"/>
    </mc:Choice>
    <mc:Fallback xmlns="">
      <p:transition spd="slow" advTm="18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Отличия структуры  урока </a:t>
            </a:r>
            <a:r>
              <a:rPr lang="en-US" sz="2800" b="1" dirty="0" smtClean="0"/>
              <a:t>I</a:t>
            </a:r>
            <a:r>
              <a:rPr lang="ru-RU" sz="2800" b="1" dirty="0" smtClean="0"/>
              <a:t> поколения и </a:t>
            </a:r>
            <a:br>
              <a:rPr lang="ru-RU" sz="2800" b="1" dirty="0" smtClean="0"/>
            </a:br>
            <a:r>
              <a:rPr lang="en-US" sz="2800" b="1" dirty="0" smtClean="0"/>
              <a:t>II</a:t>
            </a:r>
            <a:r>
              <a:rPr lang="ru-RU" sz="2800" b="1" dirty="0" smtClean="0"/>
              <a:t> поколения.</a:t>
            </a:r>
            <a:endParaRPr lang="ru-RU" sz="28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Урок </a:t>
            </a:r>
            <a:r>
              <a:rPr lang="en-US" b="1" dirty="0" smtClean="0"/>
              <a:t>I</a:t>
            </a:r>
            <a:r>
              <a:rPr lang="ru-RU" b="1" dirty="0" smtClean="0"/>
              <a:t> поколения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1.Тема урока.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2. Цель урока.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3. Задачи урока: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2"/>
                </a:solidFill>
              </a:rPr>
              <a:t>Образовательная,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2"/>
                </a:solidFill>
              </a:rPr>
              <a:t>Развивающая,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2"/>
                </a:solidFill>
              </a:rPr>
              <a:t>Воспитательная.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4. </a:t>
            </a:r>
            <a:r>
              <a:rPr lang="ru-RU" sz="2000" dirty="0" err="1" smtClean="0">
                <a:solidFill>
                  <a:schemeClr val="tx2"/>
                </a:solidFill>
              </a:rPr>
              <a:t>Межпредметные</a:t>
            </a:r>
            <a:r>
              <a:rPr lang="ru-RU" sz="2000" dirty="0" smtClean="0">
                <a:solidFill>
                  <a:schemeClr val="tx2"/>
                </a:solidFill>
              </a:rPr>
              <a:t> связи.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5. Оборудование.</a:t>
            </a:r>
          </a:p>
          <a:p>
            <a:pPr marL="0" indent="0">
              <a:buNone/>
            </a:pP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1" dirty="0" smtClean="0"/>
              <a:t>Урок </a:t>
            </a:r>
            <a:r>
              <a:rPr lang="en-US" b="1" dirty="0" smtClean="0"/>
              <a:t>II</a:t>
            </a:r>
            <a:r>
              <a:rPr lang="ru-RU" b="1" dirty="0" smtClean="0"/>
              <a:t> поколения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815406" cy="379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1.Тема урока.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2. Цель урока.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3. Планируемый результат обучения и формирования УУД: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2"/>
                </a:solidFill>
              </a:rPr>
              <a:t>Познавательное УУД,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2"/>
                </a:solidFill>
              </a:rPr>
              <a:t>Коммуникативные УУД,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2"/>
                </a:solidFill>
              </a:rPr>
              <a:t>Регулятивные УУД, 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2"/>
                </a:solidFill>
              </a:rPr>
              <a:t>Личностные УУД.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4. </a:t>
            </a:r>
            <a:r>
              <a:rPr lang="ru-RU" sz="2000" dirty="0" err="1" smtClean="0">
                <a:solidFill>
                  <a:schemeClr val="tx2"/>
                </a:solidFill>
              </a:rPr>
              <a:t>Межпредметные</a:t>
            </a:r>
            <a:r>
              <a:rPr lang="ru-RU" sz="2000" dirty="0" smtClean="0">
                <a:solidFill>
                  <a:schemeClr val="tx2"/>
                </a:solidFill>
              </a:rPr>
              <a:t> связи.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5. Ресурсы.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7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80000"/>
    </mc:Choice>
    <mc:Fallback xmlns="">
      <p:transition spd="slow" advTm="18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1" y="1412775"/>
            <a:ext cx="6696745" cy="1800201"/>
          </a:xfrm>
        </p:spPr>
        <p:txBody>
          <a:bodyPr/>
          <a:lstStyle/>
          <a:p>
            <a:r>
              <a:rPr lang="ru-RU" sz="3200" dirty="0" smtClean="0"/>
              <a:t>Использование метода проектов как продуктивной педагогической технологии на уроках истории </a:t>
            </a:r>
            <a:r>
              <a:rPr lang="ru-RU" sz="3200" dirty="0"/>
              <a:t>,</a:t>
            </a:r>
            <a:r>
              <a:rPr lang="ru-RU" sz="3200" dirty="0" smtClean="0"/>
              <a:t> обществознания и внеурочной деятельности.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293096"/>
            <a:ext cx="3960440" cy="1800200"/>
          </a:xfrm>
        </p:spPr>
        <p:txBody>
          <a:bodyPr>
            <a:normAutofit/>
          </a:bodyPr>
          <a:lstStyle/>
          <a:p>
            <a:r>
              <a:rPr lang="ru-RU" sz="1600" i="1" dirty="0" smtClean="0">
                <a:solidFill>
                  <a:schemeClr val="accent3"/>
                </a:solidFill>
              </a:rPr>
              <a:t>Учителя, как местные светочи науки, должны стоять на полной высоте современных знаний в своей специальности.</a:t>
            </a:r>
          </a:p>
          <a:p>
            <a:r>
              <a:rPr lang="ru-RU" sz="1600" i="1" dirty="0" smtClean="0">
                <a:solidFill>
                  <a:schemeClr val="accent3"/>
                </a:solidFill>
              </a:rPr>
              <a:t>                              Менделеев Д. И.</a:t>
            </a:r>
            <a:endParaRPr lang="ru-RU" sz="1600" i="1" dirty="0">
              <a:solidFill>
                <a:schemeClr val="accent3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37" y="3645024"/>
            <a:ext cx="2169790" cy="228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2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80000"/>
    </mc:Choice>
    <mc:Fallback xmlns="">
      <p:transition spd="slow" advTm="18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0" y="476673"/>
            <a:ext cx="6845044" cy="432047"/>
          </a:xfrm>
        </p:spPr>
        <p:txBody>
          <a:bodyPr/>
          <a:lstStyle/>
          <a:p>
            <a:r>
              <a:rPr lang="ru-RU" sz="2800" dirty="0" smtClean="0"/>
              <a:t>Актуальность.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980728"/>
            <a:ext cx="7272808" cy="5328592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Современное образование ставит </a:t>
            </a:r>
            <a:r>
              <a:rPr lang="ru-RU" sz="2000" b="1" dirty="0" smtClean="0"/>
              <a:t>задачу</a:t>
            </a:r>
            <a:r>
              <a:rPr lang="ru-RU" sz="2000" dirty="0" smtClean="0"/>
              <a:t> обучить ребенка самостоятельному проявлению активности, формирование его как «Творца собственного Я».</a:t>
            </a:r>
          </a:p>
          <a:p>
            <a:r>
              <a:rPr lang="ru-RU" sz="2000" b="1" dirty="0" smtClean="0"/>
              <a:t>Целью</a:t>
            </a:r>
            <a:r>
              <a:rPr lang="ru-RU" sz="2000" dirty="0" smtClean="0"/>
              <a:t> современной школы является обучение </a:t>
            </a:r>
            <a:r>
              <a:rPr lang="ru-RU" sz="2000" dirty="0" smtClean="0">
                <a:solidFill>
                  <a:schemeClr val="accent3"/>
                </a:solidFill>
              </a:rPr>
              <a:t>проектированию </a:t>
            </a:r>
            <a:r>
              <a:rPr lang="ru-RU" sz="2000" dirty="0" smtClean="0"/>
              <a:t>как </a:t>
            </a:r>
            <a:r>
              <a:rPr lang="ru-RU" sz="2000" dirty="0" err="1" smtClean="0"/>
              <a:t>общеучебному</a:t>
            </a:r>
            <a:r>
              <a:rPr lang="ru-RU" sz="2000" dirty="0" smtClean="0"/>
              <a:t> универсальному умению.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 smtClean="0">
              <a:solidFill>
                <a:schemeClr val="accent3"/>
              </a:solidFill>
            </a:endParaRPr>
          </a:p>
          <a:p>
            <a:r>
              <a:rPr lang="ru-RU" sz="2000" dirty="0" smtClean="0"/>
              <a:t>Необходимо научить детей ориентироваться в мире информации, добывать ее самостоятельно, усваивать в виде знаний, т.е. </a:t>
            </a:r>
            <a:r>
              <a:rPr lang="ru-RU" sz="2000" b="1" dirty="0" smtClean="0">
                <a:solidFill>
                  <a:schemeClr val="accent3"/>
                </a:solidFill>
              </a:rPr>
              <a:t>НАУЧИТЬ УЧИТЬСЯ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2421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80000"/>
    </mc:Choice>
    <mc:Fallback xmlns="">
      <p:transition spd="slow" advTm="18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2415" y="404665"/>
            <a:ext cx="6840761" cy="504055"/>
          </a:xfrm>
        </p:spPr>
        <p:txBody>
          <a:bodyPr/>
          <a:lstStyle/>
          <a:p>
            <a:r>
              <a:rPr lang="ru-RU" sz="2800" dirty="0" smtClean="0"/>
              <a:t>Немного истории.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1124744"/>
            <a:ext cx="3600400" cy="518457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3"/>
                </a:solidFill>
              </a:rPr>
              <a:t>Метод проектов </a:t>
            </a:r>
            <a:r>
              <a:rPr lang="ru-RU" sz="2000" dirty="0" smtClean="0"/>
              <a:t>был разработан во </a:t>
            </a:r>
            <a:r>
              <a:rPr lang="en-US" sz="2000" dirty="0" smtClean="0"/>
              <a:t>II</a:t>
            </a:r>
            <a:r>
              <a:rPr lang="ru-RU" sz="2000" dirty="0" smtClean="0"/>
              <a:t> половине </a:t>
            </a:r>
            <a:r>
              <a:rPr lang="en-US" sz="2000" dirty="0" smtClean="0"/>
              <a:t>XIX</a:t>
            </a:r>
            <a:r>
              <a:rPr lang="ru-RU" sz="2000" dirty="0" smtClean="0"/>
              <a:t> века в США. </a:t>
            </a:r>
            <a:r>
              <a:rPr lang="ru-RU" sz="2000" b="1" dirty="0" err="1" smtClean="0">
                <a:solidFill>
                  <a:schemeClr val="accent3"/>
                </a:solidFill>
              </a:rPr>
              <a:t>Родоначалники</a:t>
            </a:r>
            <a:r>
              <a:rPr lang="ru-RU" sz="2000" b="1" dirty="0" smtClean="0">
                <a:solidFill>
                  <a:schemeClr val="accent3"/>
                </a:solidFill>
              </a:rPr>
              <a:t> метода Дж. </a:t>
            </a:r>
            <a:r>
              <a:rPr lang="ru-RU" sz="2000" b="1" dirty="0" err="1" smtClean="0">
                <a:solidFill>
                  <a:schemeClr val="accent3"/>
                </a:solidFill>
              </a:rPr>
              <a:t>Дьюи</a:t>
            </a:r>
            <a:r>
              <a:rPr lang="ru-RU" sz="2000" b="1" dirty="0" smtClean="0">
                <a:solidFill>
                  <a:schemeClr val="accent3"/>
                </a:solidFill>
              </a:rPr>
              <a:t>, Э,  </a:t>
            </a:r>
            <a:r>
              <a:rPr lang="ru-RU" sz="2000" b="1" dirty="0" err="1" smtClean="0">
                <a:solidFill>
                  <a:schemeClr val="accent3"/>
                </a:solidFill>
              </a:rPr>
              <a:t>Дьюи</a:t>
            </a:r>
            <a:r>
              <a:rPr lang="ru-RU" sz="2000" b="1" dirty="0" smtClean="0">
                <a:solidFill>
                  <a:schemeClr val="accent3"/>
                </a:solidFill>
              </a:rPr>
              <a:t> и Х. </a:t>
            </a:r>
            <a:r>
              <a:rPr lang="ru-RU" sz="2000" b="1" dirty="0" err="1" smtClean="0">
                <a:solidFill>
                  <a:schemeClr val="accent3"/>
                </a:solidFill>
              </a:rPr>
              <a:t>Килпатрик</a:t>
            </a:r>
            <a:r>
              <a:rPr lang="ru-RU" sz="2000" dirty="0" smtClean="0"/>
              <a:t> – выдвинули идею «обучения посредством делания».</a:t>
            </a:r>
          </a:p>
          <a:p>
            <a:endParaRPr lang="ru-RU" sz="2000" dirty="0"/>
          </a:p>
          <a:p>
            <a:r>
              <a:rPr lang="ru-RU" sz="2000" dirty="0" smtClean="0"/>
              <a:t>Они считали, что ребенок будет учиться с интересом, если сможет увидеть применение результатов своего труда.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952500" cy="1219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86338"/>
            <a:ext cx="1038225" cy="1333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674" y="941334"/>
            <a:ext cx="868680" cy="12283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789040"/>
            <a:ext cx="3438551" cy="23737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1560" y="2127920"/>
            <a:ext cx="95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Дж. </a:t>
            </a:r>
            <a:r>
              <a:rPr lang="ru-RU" dirty="0" err="1" smtClean="0"/>
              <a:t>Дьюи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691680" y="3019838"/>
            <a:ext cx="103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Э. </a:t>
            </a:r>
            <a:r>
              <a:rPr lang="ru-RU" dirty="0" err="1" smtClean="0"/>
              <a:t>Дьюи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902674" y="2127920"/>
            <a:ext cx="1309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Х. </a:t>
            </a:r>
            <a:r>
              <a:rPr lang="ru-RU" dirty="0" err="1" smtClean="0"/>
              <a:t>Килпатрик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1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80000"/>
    </mc:Choice>
    <mc:Fallback xmlns="">
      <p:transition spd="slow" advTm="18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404665"/>
            <a:ext cx="6989059" cy="504055"/>
          </a:xfrm>
        </p:spPr>
        <p:txBody>
          <a:bodyPr/>
          <a:lstStyle/>
          <a:p>
            <a:r>
              <a:rPr lang="ru-RU" sz="2800" dirty="0" smtClean="0"/>
              <a:t>Немного теории.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908720"/>
            <a:ext cx="7920880" cy="5367389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Под </a:t>
            </a:r>
            <a:r>
              <a:rPr lang="ru-RU" sz="2000" b="1" dirty="0" smtClean="0">
                <a:solidFill>
                  <a:schemeClr val="accent3"/>
                </a:solidFill>
              </a:rPr>
              <a:t>методом проектов </a:t>
            </a:r>
            <a:r>
              <a:rPr lang="ru-RU" sz="2000" dirty="0" smtClean="0"/>
              <a:t>в дидактике понимают совокупность учебно-познавательных приемов, которые позволяют учащимся приобретать знания и умения в процессе планирования и самостоятельного выполнения определенных практических заданий с обязательным представлением результатов.</a:t>
            </a:r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dirty="0" smtClean="0"/>
              <a:t>Виды проектов: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3"/>
                </a:solidFill>
              </a:rPr>
              <a:t>По уровню интеграции </a:t>
            </a:r>
            <a:r>
              <a:rPr lang="ru-RU" sz="2000" dirty="0" smtClean="0"/>
              <a:t>- </a:t>
            </a:r>
            <a:r>
              <a:rPr lang="ru-RU" sz="2000" dirty="0" err="1" smtClean="0"/>
              <a:t>межпредметные</a:t>
            </a:r>
            <a:r>
              <a:rPr lang="ru-RU" sz="2000" dirty="0" smtClean="0"/>
              <a:t>, </a:t>
            </a:r>
            <a:r>
              <a:rPr lang="ru-RU" sz="2000" dirty="0" err="1" smtClean="0"/>
              <a:t>надпредметные</a:t>
            </a:r>
            <a:r>
              <a:rPr lang="ru-RU" sz="2000" dirty="0" smtClean="0"/>
              <a:t>.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3"/>
                </a:solidFill>
              </a:rPr>
              <a:t>По количеству участников </a:t>
            </a:r>
            <a:r>
              <a:rPr lang="ru-RU" sz="2000" dirty="0" smtClean="0"/>
              <a:t>- индивидуальные, парные, групповые.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3"/>
                </a:solidFill>
              </a:rPr>
              <a:t>По способу преобладающей деятельности </a:t>
            </a:r>
            <a:r>
              <a:rPr lang="ru-RU" sz="2000" dirty="0" smtClean="0"/>
              <a:t>- исследовательские, игровые, творческие,</a:t>
            </a:r>
            <a:r>
              <a:rPr lang="ru-RU" sz="2000" dirty="0"/>
              <a:t> </a:t>
            </a:r>
            <a:r>
              <a:rPr lang="ru-RU" sz="2000" dirty="0" smtClean="0"/>
              <a:t>познавательные</a:t>
            </a:r>
            <a:r>
              <a:rPr lang="ru-RU" sz="2000" dirty="0"/>
              <a:t>.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3"/>
                </a:solidFill>
              </a:rPr>
              <a:t>По продолжительности </a:t>
            </a:r>
            <a:r>
              <a:rPr lang="ru-RU" sz="2000" dirty="0" smtClean="0"/>
              <a:t>- краткосрочные, долгосрочные.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3"/>
                </a:solidFill>
              </a:rPr>
              <a:t>По использованию средств </a:t>
            </a:r>
            <a:r>
              <a:rPr lang="ru-RU" sz="2000" dirty="0" smtClean="0"/>
              <a:t>– классические, информационные.</a:t>
            </a:r>
          </a:p>
        </p:txBody>
      </p:sp>
    </p:spTree>
    <p:extLst>
      <p:ext uri="{BB962C8B-B14F-4D97-AF65-F5344CB8AC3E}">
        <p14:creationId xmlns:p14="http://schemas.microsoft.com/office/powerpoint/2010/main" val="57624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180000"/>
    </mc:Choice>
    <mc:Fallback xmlns="">
      <p:transition spd="slow" advTm="180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367</TotalTime>
  <Words>874</Words>
  <Application>Microsoft Office PowerPoint</Application>
  <PresentationFormat>Экран (4:3)</PresentationFormat>
  <Paragraphs>144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Твердый переплет</vt:lpstr>
      <vt:lpstr>Каткова  Екатерина Валерьевна   </vt:lpstr>
      <vt:lpstr>Презентация PowerPoint</vt:lpstr>
      <vt:lpstr>Формы познавательной деятельности по ФГОС.</vt:lpstr>
      <vt:lpstr>Структура урока по ФГОС.</vt:lpstr>
      <vt:lpstr>Отличия структуры  урока I поколения и  II поколения.</vt:lpstr>
      <vt:lpstr>Использование метода проектов как продуктивной педагогической технологии на уроках истории , обществознания и внеурочной деятельности.</vt:lpstr>
      <vt:lpstr>Актуальность.</vt:lpstr>
      <vt:lpstr>Немного истории.</vt:lpstr>
      <vt:lpstr>Немного теории.</vt:lpstr>
      <vt:lpstr>Роли учителя при реализации метода проектов.</vt:lpstr>
      <vt:lpstr>Что дает метод проектов ученику.</vt:lpstr>
      <vt:lpstr>Плюсы и минусы метода проектов.</vt:lpstr>
      <vt:lpstr>Немного примеров.  Прикладной проект.</vt:lpstr>
      <vt:lpstr>Прикладной проект в действии.</vt:lpstr>
      <vt:lpstr>Исследовательский проект. Отличительные черты исследовательского проекта.</vt:lpstr>
      <vt:lpstr>Метод проектов во внеурочной деятельности. </vt:lpstr>
      <vt:lpstr>Социальный проект «Гражданин».</vt:lpstr>
      <vt:lpstr>Немного о результативности.</vt:lpstr>
      <vt:lpstr>        Большое                     спасибо                                      за                                            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метода проектов как продуктивной педагогической технологии на уроках истории , обществознания и внеурочной деятельности.</dc:title>
  <dc:creator>Учитель</dc:creator>
  <cp:lastModifiedBy>Учитель</cp:lastModifiedBy>
  <cp:revision>43</cp:revision>
  <dcterms:created xsi:type="dcterms:W3CDTF">2014-10-26T14:59:25Z</dcterms:created>
  <dcterms:modified xsi:type="dcterms:W3CDTF">2014-11-20T08:25:29Z</dcterms:modified>
</cp:coreProperties>
</file>