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sldIdLst>
    <p:sldId id="256" r:id="rId3"/>
    <p:sldId id="257" r:id="rId4"/>
    <p:sldId id="258" r:id="rId5"/>
    <p:sldId id="260" r:id="rId6"/>
    <p:sldId id="259" r:id="rId7"/>
    <p:sldId id="264" r:id="rId8"/>
    <p:sldId id="265" r:id="rId9"/>
    <p:sldId id="263" r:id="rId10"/>
    <p:sldId id="262" r:id="rId11"/>
    <p:sldId id="266" r:id="rId12"/>
    <p:sldId id="267" r:id="rId13"/>
    <p:sldId id="268" r:id="rId14"/>
    <p:sldId id="270" r:id="rId15"/>
    <p:sldId id="269" r:id="rId16"/>
    <p:sldId id="261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C90"/>
    <a:srgbClr val="3A927D"/>
    <a:srgbClr val="164770"/>
    <a:srgbClr val="245A4D"/>
    <a:srgbClr val="66C2AC"/>
    <a:srgbClr val="257AC1"/>
    <a:srgbClr val="14436A"/>
    <a:srgbClr val="327E6C"/>
    <a:srgbClr val="1F649D"/>
    <a:srgbClr val="62D5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6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218" y="-114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22.04.2014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vector-images.com/clipart.php?id=3277&amp;lang=rus" TargetMode="External"/><Relationship Id="rId13" Type="http://schemas.openxmlformats.org/officeDocument/2006/relationships/hyperlink" Target="http://www.euchrefun.com/2013/11/1112-euchre-tuesday-tip.html" TargetMode="External"/><Relationship Id="rId3" Type="http://schemas.openxmlformats.org/officeDocument/2006/relationships/hyperlink" Target="http://primochkin-r.blogspot.ru/2012/09/blog-post.html" TargetMode="External"/><Relationship Id="rId7" Type="http://schemas.openxmlformats.org/officeDocument/2006/relationships/hyperlink" Target="http://allgfx.net/tags/%F0%E5%F1%F2%EE%F0%E0%ED/" TargetMode="External"/><Relationship Id="rId12" Type="http://schemas.openxmlformats.org/officeDocument/2006/relationships/hyperlink" Target="http://www.clipartoday.com/clipart/objects/objects/computer_151023.html" TargetMode="External"/><Relationship Id="rId2" Type="http://schemas.openxmlformats.org/officeDocument/2006/relationships/hyperlink" Target="http://www.shutterstock.com/pic-72375637/stock-vector-cute-cartoon-robot-holding-finger-up-vector-illustration-with-simple-gradients-all-in-a-single.html" TargetMode="External"/><Relationship Id="rId16" Type="http://schemas.openxmlformats.org/officeDocument/2006/relationships/hyperlink" Target="http://www.igraza.ru/page-10-1-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oy477chel-shkola-deti.blogspot.ru/" TargetMode="External"/><Relationship Id="rId11" Type="http://schemas.openxmlformats.org/officeDocument/2006/relationships/hyperlink" Target="http://www.cogalsa.com/raton-optico-con-cable-extensible-optimo" TargetMode="External"/><Relationship Id="rId5" Type="http://schemas.openxmlformats.org/officeDocument/2006/relationships/hyperlink" Target="http://&#1082;&#1083;&#1080;&#1087;&#1072;&#1088;&#1090;.&#1088;&#1092;/%D0%B8%D0%B7%D0%BE%D0%B1%D1%80%D0%B0%D0%B6%D0%B5%D0%BD%D0%B8%D0%B5/3045821-%D0%B4%D0%B5%D1%80%D0%B5%D0%B2%D1%8F%D0%BD%D0%BD%D1%8B%D0%B9-%D1%81%D1%82%D0%BE%D0%BB/" TargetMode="External"/><Relationship Id="rId15" Type="http://schemas.openxmlformats.org/officeDocument/2006/relationships/hyperlink" Target="http://ped-kopilka.ru/uchiteljam-predmetnikam/informatika/viktorina-po-informatike-puteshestvie-v-stranu-kompyutera.html" TargetMode="External"/><Relationship Id="rId10" Type="http://schemas.openxmlformats.org/officeDocument/2006/relationships/hyperlink" Target="http://www.clipart.net.ua/showimg.php?id=2057" TargetMode="External"/><Relationship Id="rId4" Type="http://schemas.openxmlformats.org/officeDocument/2006/relationships/hyperlink" Target="http://volgodonsk.rostovskaya-oblast.doski.ru/perezapis-videokasset-na-diski-msg232059.htm" TargetMode="External"/><Relationship Id="rId9" Type="http://schemas.openxmlformats.org/officeDocument/2006/relationships/hyperlink" Target="http://www.icondig.com/icondetails/23395/400/" TargetMode="Externa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18" Type="http://schemas.openxmlformats.org/officeDocument/2006/relationships/slide" Target="slide12.xml"/><Relationship Id="rId26" Type="http://schemas.openxmlformats.org/officeDocument/2006/relationships/image" Target="../media/image20.png"/><Relationship Id="rId3" Type="http://schemas.openxmlformats.org/officeDocument/2006/relationships/image" Target="../media/image8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slide" Target="slide11.xml"/><Relationship Id="rId20" Type="http://schemas.openxmlformats.org/officeDocument/2006/relationships/slide" Target="slide13.xm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2.png"/><Relationship Id="rId24" Type="http://schemas.openxmlformats.org/officeDocument/2006/relationships/slide" Target="slide15.xml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10" Type="http://schemas.openxmlformats.org/officeDocument/2006/relationships/slide" Target="slide8.xml"/><Relationship Id="rId19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openxmlformats.org/officeDocument/2006/relationships/image" Target="../media/image11.png"/><Relationship Id="rId14" Type="http://schemas.openxmlformats.org/officeDocument/2006/relationships/slide" Target="slide10.xml"/><Relationship Id="rId22" Type="http://schemas.openxmlformats.org/officeDocument/2006/relationships/slide" Target="slide14.xml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992888" cy="1470025"/>
          </a:xfrm>
        </p:spPr>
        <p:txBody>
          <a:bodyPr/>
          <a:lstStyle/>
          <a:p>
            <a:r>
              <a:rPr lang="ru-RU" dirty="0" smtClean="0"/>
              <a:t>Игра-викторина </a:t>
            </a:r>
            <a:br>
              <a:rPr lang="ru-RU" dirty="0" smtClean="0"/>
            </a:br>
            <a:r>
              <a:rPr lang="ru-RU" dirty="0" smtClean="0"/>
              <a:t>«Ты, я и информатика!»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5373216"/>
            <a:ext cx="4888632" cy="936104"/>
          </a:xfrm>
        </p:spPr>
        <p:txBody>
          <a:bodyPr>
            <a:normAutofit/>
          </a:bodyPr>
          <a:lstStyle/>
          <a:p>
            <a:pPr algn="r">
              <a:spcBef>
                <a:spcPts val="600"/>
              </a:spcBef>
            </a:pPr>
            <a:r>
              <a:rPr lang="ru-RU" sz="2000" dirty="0" smtClean="0">
                <a:latin typeface="Bookman Old Style" pitchFamily="18" charset="0"/>
              </a:rPr>
              <a:t>Автор: </a:t>
            </a:r>
            <a:r>
              <a:rPr lang="ru-RU" sz="2000" dirty="0" smtClean="0">
                <a:latin typeface="Bookman Old Style" pitchFamily="18" charset="0"/>
              </a:rPr>
              <a:t>Вдовина А.В.</a:t>
            </a:r>
          </a:p>
          <a:p>
            <a:endParaRPr lang="ru-RU" sz="2400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 bwMode="auto">
          <a:xfrm>
            <a:off x="0" y="486386"/>
            <a:ext cx="9144000" cy="12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Муниципальное бюджетное образовательное учреждение дополнительного </a:t>
            </a:r>
          </a:p>
          <a:p>
            <a:pPr algn="ctr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образования детей «Центр развития творчества детей и юношества</a:t>
            </a: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» </a:t>
            </a:r>
            <a:r>
              <a:rPr lang="ru-RU" kern="0" dirty="0" err="1" smtClean="0">
                <a:solidFill>
                  <a:srgbClr val="000000"/>
                </a:solidFill>
                <a:latin typeface="Bookman Old Style" pitchFamily="18" charset="0"/>
              </a:rPr>
              <a:t>Киселевского</a:t>
            </a:r>
            <a:r>
              <a:rPr lang="ru-RU" kern="0" dirty="0" smtClean="0">
                <a:solidFill>
                  <a:srgbClr val="000000"/>
                </a:solidFill>
                <a:latin typeface="Bookman Old Style" pitchFamily="18" charset="0"/>
              </a:rPr>
              <a:t> городского округа </a:t>
            </a:r>
          </a:p>
          <a:p>
            <a:pPr marL="0" marR="0" lvl="0" indent="0" algn="ctr" defTabSz="9144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426594"/>
            <a:ext cx="3672408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Значок, который перемещается по экрану, следуя за перемещением мыши?</a:t>
            </a:r>
          </a:p>
        </p:txBody>
      </p:sp>
      <p:pic>
        <p:nvPicPr>
          <p:cNvPr id="1026" name="Picture 2" descr="C:\Users\Аня\Desktop\p00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692202"/>
            <a:ext cx="2900167" cy="4165798"/>
          </a:xfrm>
          <a:prstGeom prst="rect">
            <a:avLst/>
          </a:prstGeom>
          <a:noFill/>
        </p:spPr>
      </p:pic>
      <p:pic>
        <p:nvPicPr>
          <p:cNvPr id="2050" name="Picture 2" descr="C:\Users\Аня\Desktop\5c1a-vector-cute-cartoon-robot-holding-finger-up-vector-illustration-with-simple-gradients-all-in-a-single-7237563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4208" y="3429000"/>
            <a:ext cx="2434406" cy="3201919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037455"/>
            <a:ext cx="3456384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Курсор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700808"/>
            <a:ext cx="3456384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Устройство для вывода чертежей на бумагу?</a:t>
            </a:r>
          </a:p>
        </p:txBody>
      </p:sp>
      <p:pic>
        <p:nvPicPr>
          <p:cNvPr id="1026" name="Picture 2" descr="C:\Users\Аня\Desktop\p00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692202"/>
            <a:ext cx="2900167" cy="4165798"/>
          </a:xfrm>
          <a:prstGeom prst="rect">
            <a:avLst/>
          </a:prstGeom>
          <a:noFill/>
        </p:spPr>
      </p:pic>
      <p:pic>
        <p:nvPicPr>
          <p:cNvPr id="2050" name="Picture 2" descr="C:\Users\Аня\Desktop\5c1a-vector-cute-cartoon-robot-holding-finger-up-vector-illustration-with-simple-gradients-all-in-a-single-7237563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4208" y="3429000"/>
            <a:ext cx="2434406" cy="3201919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037455"/>
            <a:ext cx="3456384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Плоттер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700808"/>
            <a:ext cx="3456384" cy="153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Манипулятор для ввода информации в компьютер?</a:t>
            </a:r>
          </a:p>
        </p:txBody>
      </p:sp>
      <p:pic>
        <p:nvPicPr>
          <p:cNvPr id="1026" name="Picture 2" descr="C:\Users\Аня\Desktop\p00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692202"/>
            <a:ext cx="2900167" cy="4165798"/>
          </a:xfrm>
          <a:prstGeom prst="rect">
            <a:avLst/>
          </a:prstGeom>
          <a:noFill/>
        </p:spPr>
      </p:pic>
      <p:pic>
        <p:nvPicPr>
          <p:cNvPr id="2050" name="Picture 2" descr="C:\Users\Аня\Desktop\5c1a-vector-cute-cartoon-robot-holding-finger-up-vector-illustration-with-simple-gradients-all-in-a-single-7237563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4208" y="3429000"/>
            <a:ext cx="2434406" cy="3201919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037455"/>
            <a:ext cx="3456384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Мышь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700808"/>
            <a:ext cx="3456384" cy="203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Как по-другому называют адрес  электронной почты?</a:t>
            </a:r>
          </a:p>
        </p:txBody>
      </p:sp>
      <p:pic>
        <p:nvPicPr>
          <p:cNvPr id="1026" name="Picture 2" descr="C:\Users\Аня\Desktop\p00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692202"/>
            <a:ext cx="2900167" cy="4165798"/>
          </a:xfrm>
          <a:prstGeom prst="rect">
            <a:avLst/>
          </a:prstGeom>
          <a:noFill/>
        </p:spPr>
      </p:pic>
      <p:pic>
        <p:nvPicPr>
          <p:cNvPr id="2050" name="Picture 2" descr="C:\Users\Аня\Desktop\5c1a-vector-cute-cartoon-robot-holding-finger-up-vector-illustration-with-simple-gradients-all-in-a-single-7237563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4208" y="3429000"/>
            <a:ext cx="2434406" cy="3201919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037455"/>
            <a:ext cx="3456384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Мыло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700808"/>
            <a:ext cx="3456384" cy="153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Взломщик компьютерных программ?</a:t>
            </a:r>
          </a:p>
        </p:txBody>
      </p:sp>
      <p:pic>
        <p:nvPicPr>
          <p:cNvPr id="1026" name="Picture 2" descr="C:\Users\Аня\Desktop\p00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692202"/>
            <a:ext cx="2900167" cy="4165798"/>
          </a:xfrm>
          <a:prstGeom prst="rect">
            <a:avLst/>
          </a:prstGeom>
          <a:noFill/>
        </p:spPr>
      </p:pic>
      <p:pic>
        <p:nvPicPr>
          <p:cNvPr id="2050" name="Picture 2" descr="C:\Users\Аня\Desktop\5c1a-vector-cute-cartoon-robot-holding-finger-up-vector-illustration-with-simple-gradients-all-in-a-single-7237563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4208" y="3429000"/>
            <a:ext cx="2434406" cy="3201919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037455"/>
            <a:ext cx="3456384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Хакер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691680" y="1628800"/>
            <a:ext cx="7056784" cy="4752528"/>
          </a:xfrm>
          <a:prstGeom prst="cloudCallout">
            <a:avLst>
              <a:gd name="adj1" fmla="val -43951"/>
              <a:gd name="adj2" fmla="val -58129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2171062"/>
            <a:ext cx="5544616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Без информатики мы никуда,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Она так плотно в жизнь вошла,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И так прекрасно воплотилось,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В ней то, что раньше только снилось.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Так пусть же будет дальше процветать,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Все то, с чем нам работать и мечтать,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А тем, кто информатикой живет,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Желаем мы достигнуть всех высот!</a:t>
            </a:r>
          </a:p>
        </p:txBody>
      </p:sp>
      <p:pic>
        <p:nvPicPr>
          <p:cNvPr id="4098" name="Picture 2" descr="C:\Users\Аня\Desktop\лампоч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1780038" cy="2304256"/>
          </a:xfrm>
          <a:prstGeom prst="rect">
            <a:avLst/>
          </a:prstGeom>
          <a:noFill/>
        </p:spPr>
      </p:pic>
      <p:pic>
        <p:nvPicPr>
          <p:cNvPr id="1026" name="Picture 2" descr="C:\Users\Аня\Desktop\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11447" y="4996681"/>
            <a:ext cx="1532553" cy="1861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Спасибо </a:t>
            </a:r>
            <a:br>
              <a:rPr lang="ru-RU" sz="7200" dirty="0" smtClean="0"/>
            </a:br>
            <a:r>
              <a:rPr lang="ru-RU" sz="7200" dirty="0" smtClean="0"/>
              <a:t>за внимание!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460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Источники картинок: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7"/>
            <a:ext cx="8568952" cy="41764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Робот – </a:t>
            </a:r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http://www.shutterstock.com/pic-72375637/stock-vector-cute-cartoon-robot-holding-finger-up-vector-illustration-with-simple-gradients-all-in-a-single.html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Кнопка – </a:t>
            </a:r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http://primochkin-r.blogspot.ru/2012/09/blog-post.html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Диск – </a:t>
            </a:r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http://volgodonsk.rostovskaya-oblast.doski.ru/perezapis-videokasset-na-diski-msg232059.htm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Стол – </a:t>
            </a:r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/>
              </a:rPr>
              <a:t>http://xn--80apfevho.xn--p1ai/%D0%B8%D0%B7%D0%BE%D0%B1%D1%80%D0%B0%D0%B6%D0%B5%D0%BD%D0%B8%D0%B5/3045821-%D0%B4%D0%B5%D1%80%D0%B5%D0%B2%D1%8F%D0%BD%D0%BD%D1%8B%D0%B9-%D1%81%D1%82%D0%BE%D0%BB/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Компьютер – </a:t>
            </a:r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/>
              </a:rPr>
              <a:t>http://maoy477chel-shkola-deti.blogspot.ru/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Склад – </a:t>
            </a:r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/>
              </a:rPr>
              <a:t>http://allgfx.net/tags/%F0%E5%F1%F2%EE%F0%E0%ED/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Процессор – </a:t>
            </a:r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/>
              </a:rPr>
              <a:t>http://vector-images.com/clipart.php?id=3277&amp;lang=rus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Монитор – </a:t>
            </a:r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9"/>
              </a:rPr>
              <a:t>http://www.icondig.com/icondetails/23395/400/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Клавиатура – </a:t>
            </a:r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0"/>
              </a:rPr>
              <a:t>http://www.clipart.net.ua/showimg.php?id=2057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Мышь – </a:t>
            </a:r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1"/>
              </a:rPr>
              <a:t>http://www.cogalsa.com/raton-optico-con-cable-extensible-optimo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Колонка – </a:t>
            </a:r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2"/>
              </a:rPr>
              <a:t>http://www.clipartoday.com/clipart/objects/objects/computer_151023.html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Лампочка – </a:t>
            </a:r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3"/>
              </a:rPr>
              <a:t>http://www.euchrefun.com/2013/11/1112-euchre-tuesday-tip.html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869160"/>
            <a:ext cx="8291264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Segoe UI" pitchFamily="34" charset="0"/>
              </a:rPr>
              <a:t>Источники вопросов: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64770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5229201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14"/>
              </a:buBlip>
              <a:tabLst/>
              <a:defRPr/>
            </a:pPr>
            <a:r>
              <a:rPr lang="ru-RU" sz="1500" u="sng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5"/>
              </a:rPr>
              <a:t>http://ped-kopilka.ru/uchiteljam-predmetnikam/informatika/viktorina-po-informatike-puteshestvie-v-stranu-kompyutera.html</a:t>
            </a:r>
            <a:endParaRPr lang="ru-RU" sz="1500" u="sng" dirty="0" smtClean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14"/>
              </a:buBlip>
              <a:tabLst/>
              <a:defRPr/>
            </a:pPr>
            <a:r>
              <a:rPr lang="ru-RU" sz="1500" u="sng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16"/>
              </a:rPr>
              <a:t>http://www.igraza.ru/page-10-1-5.html</a:t>
            </a:r>
            <a:endParaRPr lang="ru-RU" sz="1500" dirty="0" smtClean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14"/>
              </a:buBlip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rgbClr val="1C5C90"/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683568" y="1772816"/>
            <a:ext cx="7704856" cy="3888432"/>
          </a:xfrm>
          <a:prstGeom prst="cloudCallout">
            <a:avLst>
              <a:gd name="adj1" fmla="val -42080"/>
              <a:gd name="adj2" fmla="val -67217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348880"/>
            <a:ext cx="6595973" cy="2351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Молодая информатика наука,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Но сегодня без неё не обойтись.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И вошла она так прочно, вот в чём штука,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В повседневную обыденную жизнь.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284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Информатика – наука </a:t>
            </a:r>
            <a:r>
              <a:rPr lang="en-US" sz="3600" dirty="0" smtClean="0"/>
              <a:t>XXI</a:t>
            </a:r>
            <a:r>
              <a:rPr lang="ru-RU" sz="3600" dirty="0" smtClean="0"/>
              <a:t> века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131840" y="620688"/>
            <a:ext cx="5616624" cy="3600400"/>
          </a:xfrm>
          <a:prstGeom prst="cloudCallout">
            <a:avLst>
              <a:gd name="adj1" fmla="val -56282"/>
              <a:gd name="adj2" fmla="val 53898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332853"/>
            <a:ext cx="468052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Ребята, отвечая правильно на вопросы, вы соберете компьютер. Желаем удачи!</a:t>
            </a:r>
          </a:p>
        </p:txBody>
      </p:sp>
      <p:pic>
        <p:nvPicPr>
          <p:cNvPr id="1026" name="Picture 2" descr="C:\Users\Аня\Desktop\p00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692202"/>
            <a:ext cx="2900167" cy="4165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C:\Users\Аня\Desktop\систем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085184"/>
            <a:ext cx="1296144" cy="1235657"/>
          </a:xfrm>
          <a:prstGeom prst="rect">
            <a:avLst/>
          </a:prstGeom>
          <a:noFill/>
        </p:spPr>
      </p:pic>
      <p:pic>
        <p:nvPicPr>
          <p:cNvPr id="29" name="Picture 6" descr="C:\Users\Аня\Desktop\систем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79912" y="5085184"/>
            <a:ext cx="1296144" cy="1235657"/>
          </a:xfrm>
          <a:prstGeom prst="rect">
            <a:avLst/>
          </a:prstGeom>
          <a:noFill/>
        </p:spPr>
      </p:pic>
      <p:pic>
        <p:nvPicPr>
          <p:cNvPr id="28" name="Picture 4" descr="C:\Users\Аня\Desktop\сто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534772"/>
            <a:ext cx="3635896" cy="2406396"/>
          </a:xfrm>
          <a:prstGeom prst="rect">
            <a:avLst/>
          </a:prstGeom>
          <a:noFill/>
        </p:spPr>
      </p:pic>
      <p:pic>
        <p:nvPicPr>
          <p:cNvPr id="3076" name="Picture 4" descr="C:\Users\Аня\Desktop\сто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2534772"/>
            <a:ext cx="3635896" cy="2406396"/>
          </a:xfrm>
          <a:prstGeom prst="rect">
            <a:avLst/>
          </a:prstGeom>
          <a:noFill/>
        </p:spPr>
      </p:pic>
      <p:pic>
        <p:nvPicPr>
          <p:cNvPr id="3074" name="Picture 2" descr="C:\Users\Аня\Desktop\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216" y="5013176"/>
            <a:ext cx="914400" cy="882396"/>
          </a:xfrm>
          <a:prstGeom prst="rect">
            <a:avLst/>
          </a:prstGeom>
          <a:noFill/>
        </p:spPr>
      </p:pic>
      <p:pic>
        <p:nvPicPr>
          <p:cNvPr id="15" name="Picture 2" descr="C:\Users\Аня\Desktop\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868144" y="5013176"/>
            <a:ext cx="914400" cy="882395"/>
          </a:xfrm>
          <a:prstGeom prst="rect">
            <a:avLst/>
          </a:prstGeom>
          <a:noFill/>
        </p:spPr>
      </p:pic>
      <p:pic>
        <p:nvPicPr>
          <p:cNvPr id="16" name="Picture 2" descr="C:\Users\Аня\Desktop\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187624" y="5013176"/>
            <a:ext cx="914400" cy="882395"/>
          </a:xfrm>
          <a:prstGeom prst="rect">
            <a:avLst/>
          </a:prstGeom>
          <a:noFill/>
        </p:spPr>
      </p:pic>
      <p:pic>
        <p:nvPicPr>
          <p:cNvPr id="17" name="Picture 2" descr="C:\Users\Аня\Desktop\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897960" y="4994877"/>
            <a:ext cx="914400" cy="882395"/>
          </a:xfrm>
          <a:prstGeom prst="rect">
            <a:avLst/>
          </a:prstGeom>
          <a:noFill/>
        </p:spPr>
      </p:pic>
      <p:pic>
        <p:nvPicPr>
          <p:cNvPr id="18" name="Picture 2" descr="C:\Users\Аня\Desktop\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195736" y="5013176"/>
            <a:ext cx="914400" cy="882395"/>
          </a:xfrm>
          <a:prstGeom prst="rect">
            <a:avLst/>
          </a:prstGeom>
          <a:noFill/>
        </p:spPr>
      </p:pic>
      <p:pic>
        <p:nvPicPr>
          <p:cNvPr id="19" name="Picture 2" descr="C:\Users\Аня\Desktop\1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7978080" y="5013176"/>
            <a:ext cx="914400" cy="882395"/>
          </a:xfrm>
          <a:prstGeom prst="rect">
            <a:avLst/>
          </a:prstGeom>
          <a:noFill/>
        </p:spPr>
      </p:pic>
      <p:pic>
        <p:nvPicPr>
          <p:cNvPr id="20" name="Picture 2" descr="C:\Users\Аня\Desktop\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683568" y="5949280"/>
            <a:ext cx="914400" cy="882395"/>
          </a:xfrm>
          <a:prstGeom prst="rect">
            <a:avLst/>
          </a:prstGeom>
          <a:noFill/>
        </p:spPr>
      </p:pic>
      <p:pic>
        <p:nvPicPr>
          <p:cNvPr id="21" name="Picture 2" descr="C:\Users\Аня\Desktop\1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tretch>
            <a:fillRect/>
          </a:stretch>
        </p:blipFill>
        <p:spPr bwMode="auto">
          <a:xfrm>
            <a:off x="6516216" y="5877272"/>
            <a:ext cx="914400" cy="882395"/>
          </a:xfrm>
          <a:prstGeom prst="rect">
            <a:avLst/>
          </a:prstGeom>
          <a:noFill/>
        </p:spPr>
      </p:pic>
      <p:pic>
        <p:nvPicPr>
          <p:cNvPr id="22" name="Picture 2" descr="C:\Users\Аня\Desktop\1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1691680" y="5949280"/>
            <a:ext cx="914400" cy="882395"/>
          </a:xfrm>
          <a:prstGeom prst="rect">
            <a:avLst/>
          </a:prstGeom>
          <a:noFill/>
        </p:spPr>
      </p:pic>
      <p:pic>
        <p:nvPicPr>
          <p:cNvPr id="23" name="Picture 2" descr="C:\Users\Аня\Desktop\1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tretch>
            <a:fillRect/>
          </a:stretch>
        </p:blipFill>
        <p:spPr bwMode="auto">
          <a:xfrm>
            <a:off x="7474024" y="5858973"/>
            <a:ext cx="914400" cy="882395"/>
          </a:xfrm>
          <a:prstGeom prst="rect">
            <a:avLst/>
          </a:prstGeom>
          <a:noFill/>
        </p:spPr>
      </p:pic>
      <p:pic>
        <p:nvPicPr>
          <p:cNvPr id="3075" name="Picture 3" descr="C:\Users\Аня\Desktop\ПРОЕКТ\kak-avtomaticheski-viykliuchit-kompiuter_large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 l="20798" t="11083" r="21558" b="10579"/>
          <a:stretch>
            <a:fillRect/>
          </a:stretch>
        </p:blipFill>
        <p:spPr bwMode="auto">
          <a:xfrm>
            <a:off x="4067944" y="296752"/>
            <a:ext cx="905646" cy="900000"/>
          </a:xfrm>
          <a:prstGeom prst="rect">
            <a:avLst/>
          </a:prstGeom>
          <a:noFill/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2592288" cy="86409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1 команда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084168" y="1268760"/>
            <a:ext cx="24482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770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Segoe UI" pitchFamily="34" charset="0"/>
              </a:rPr>
              <a:t>2 команда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164770"/>
              </a:solidFill>
              <a:effectLst>
                <a:outerShdw blurRad="50800" dist="381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  <a:uLnTx/>
              <a:uFillTx/>
              <a:latin typeface="Monotype Corsiva" pitchFamily="66" charset="0"/>
              <a:ea typeface="+mj-ea"/>
              <a:cs typeface="Segoe UI" pitchFamily="34" charset="0"/>
            </a:endParaRPr>
          </a:p>
        </p:txBody>
      </p:sp>
      <p:pic>
        <p:nvPicPr>
          <p:cNvPr id="31" name="Picture 5" descr="C:\Users\Аня\Desktop\монитор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851920" y="5013176"/>
            <a:ext cx="1319592" cy="1358404"/>
          </a:xfrm>
          <a:prstGeom prst="rect">
            <a:avLst/>
          </a:prstGeom>
          <a:noFill/>
        </p:spPr>
      </p:pic>
      <p:pic>
        <p:nvPicPr>
          <p:cNvPr id="33" name="Picture 8" descr="C:\Users\Аня\Desktop\клава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rot="20237618">
            <a:off x="4039685" y="5314757"/>
            <a:ext cx="976157" cy="795753"/>
          </a:xfrm>
          <a:prstGeom prst="rect">
            <a:avLst/>
          </a:prstGeom>
          <a:noFill/>
        </p:spPr>
      </p:pic>
      <p:pic>
        <p:nvPicPr>
          <p:cNvPr id="35" name="Picture 9" descr="C:\Users\Аня\Desktop\колонка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283968" y="5445224"/>
            <a:ext cx="508448" cy="543273"/>
          </a:xfrm>
          <a:prstGeom prst="rect">
            <a:avLst/>
          </a:prstGeom>
          <a:noFill/>
        </p:spPr>
      </p:pic>
      <p:pic>
        <p:nvPicPr>
          <p:cNvPr id="37" name="Picture 7" descr="C:\Users\Аня\Desktop\мышь.png"/>
          <p:cNvPicPr>
            <a:picLocks noChangeAspect="1" noChangeArrowheads="1"/>
          </p:cNvPicPr>
          <p:nvPr/>
        </p:nvPicPr>
        <p:blipFill>
          <a:blip r:embed="rId29" cstate="print"/>
          <a:srcRect l="10307" t="36073" r="27854" b="12394"/>
          <a:stretch>
            <a:fillRect/>
          </a:stretch>
        </p:blipFill>
        <p:spPr bwMode="auto">
          <a:xfrm rot="20566292">
            <a:off x="4252018" y="5568566"/>
            <a:ext cx="396714" cy="330595"/>
          </a:xfrm>
          <a:prstGeom prst="rect">
            <a:avLst/>
          </a:prstGeom>
          <a:noFill/>
        </p:spPr>
      </p:pic>
      <p:pic>
        <p:nvPicPr>
          <p:cNvPr id="41" name="Picture 5" descr="C:\Users\Аня\Desktop\монитор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flipH="1">
            <a:off x="3779912" y="4941168"/>
            <a:ext cx="1319592" cy="1358404"/>
          </a:xfrm>
          <a:prstGeom prst="rect">
            <a:avLst/>
          </a:prstGeom>
          <a:noFill/>
        </p:spPr>
      </p:pic>
      <p:pic>
        <p:nvPicPr>
          <p:cNvPr id="42" name="Picture 8" descr="C:\Users\Аня\Desktop\клава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rot="1362382" flipH="1">
            <a:off x="4039684" y="5242749"/>
            <a:ext cx="976157" cy="795753"/>
          </a:xfrm>
          <a:prstGeom prst="rect">
            <a:avLst/>
          </a:prstGeom>
          <a:noFill/>
        </p:spPr>
      </p:pic>
      <p:pic>
        <p:nvPicPr>
          <p:cNvPr id="43" name="Picture 7" descr="C:\Users\Аня\Desktop\мышь.png"/>
          <p:cNvPicPr>
            <a:picLocks noChangeAspect="1" noChangeArrowheads="1"/>
          </p:cNvPicPr>
          <p:nvPr/>
        </p:nvPicPr>
        <p:blipFill>
          <a:blip r:embed="rId29" cstate="print"/>
          <a:srcRect l="10307" t="36073" r="27854" b="12394"/>
          <a:stretch>
            <a:fillRect/>
          </a:stretch>
        </p:blipFill>
        <p:spPr bwMode="auto">
          <a:xfrm rot="1033708" flipH="1">
            <a:off x="4324026" y="5568565"/>
            <a:ext cx="396714" cy="330595"/>
          </a:xfrm>
          <a:prstGeom prst="rect">
            <a:avLst/>
          </a:prstGeom>
          <a:noFill/>
        </p:spPr>
      </p:pic>
      <p:pic>
        <p:nvPicPr>
          <p:cNvPr id="44" name="Picture 9" descr="C:\Users\Аня\Desktop\колонка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flipH="1">
            <a:off x="4211960" y="5445224"/>
            <a:ext cx="508448" cy="543273"/>
          </a:xfrm>
          <a:prstGeom prst="rect">
            <a:avLst/>
          </a:prstGeom>
          <a:noFill/>
        </p:spPr>
      </p:pic>
      <p:pic>
        <p:nvPicPr>
          <p:cNvPr id="1026" name="Picture 2" descr="C:\Users\PLANSHET1\Desktop\1021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57352" y="4603213"/>
            <a:ext cx="2466776" cy="2254787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3851920" y="231031"/>
            <a:ext cx="1368152" cy="13977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20465"/>
              </a:avLst>
            </a:prstTxWarp>
            <a:spAutoFit/>
          </a:bodyPr>
          <a:lstStyle/>
          <a:p>
            <a:pPr algn="ctr"/>
            <a:r>
              <a:rPr lang="ru-RU" sz="30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конец</a:t>
            </a:r>
            <a:endParaRPr lang="ru-RU" sz="3000" b="1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851920" y="72008"/>
            <a:ext cx="1368152" cy="1268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000" b="1" spc="300" dirty="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игры</a:t>
            </a:r>
            <a:endParaRPr lang="ru-RU" sz="3000" b="1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3628 -0.2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35556 -0.413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-0.29445 -0.31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22292 -0.35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27188 -0.417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25208 -0.226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36893 -0.414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26476 -0.3432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3441 -0.3150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7934 -0.4071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700808"/>
            <a:ext cx="3456384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Какой магнитный носитель имеет форму пиццы?</a:t>
            </a:r>
          </a:p>
        </p:txBody>
      </p:sp>
      <p:pic>
        <p:nvPicPr>
          <p:cNvPr id="1026" name="Picture 2" descr="C:\Users\Аня\Desktop\p00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692202"/>
            <a:ext cx="2900167" cy="4165798"/>
          </a:xfrm>
          <a:prstGeom prst="rect">
            <a:avLst/>
          </a:prstGeom>
          <a:noFill/>
        </p:spPr>
      </p:pic>
      <p:pic>
        <p:nvPicPr>
          <p:cNvPr id="2050" name="Picture 2" descr="C:\Users\Аня\Desktop\5c1a-vector-cute-cartoon-robot-holding-finger-up-vector-illustration-with-simple-gradients-all-in-a-single-7237563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4208" y="3429000"/>
            <a:ext cx="2434406" cy="3201919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037455"/>
            <a:ext cx="3456384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Диск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1" animBg="1"/>
      <p:bldP spid="5" grpId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700808"/>
            <a:ext cx="3456384" cy="153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Остальные символы называют его «невидимкой»!</a:t>
            </a:r>
          </a:p>
        </p:txBody>
      </p:sp>
      <p:pic>
        <p:nvPicPr>
          <p:cNvPr id="1026" name="Picture 2" descr="C:\Users\Аня\Desktop\p00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692202"/>
            <a:ext cx="2900167" cy="4165798"/>
          </a:xfrm>
          <a:prstGeom prst="rect">
            <a:avLst/>
          </a:prstGeom>
          <a:noFill/>
        </p:spPr>
      </p:pic>
      <p:pic>
        <p:nvPicPr>
          <p:cNvPr id="2050" name="Picture 2" descr="C:\Users\Аня\Desktop\5c1a-vector-cute-cartoon-robot-holding-finger-up-vector-illustration-with-simple-gradients-all-in-a-single-7237563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4208" y="3429000"/>
            <a:ext cx="2434406" cy="3201919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037455"/>
            <a:ext cx="3456384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Пробел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953333"/>
            <a:ext cx="3456384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«Почерк» компьютера?</a:t>
            </a:r>
          </a:p>
        </p:txBody>
      </p:sp>
      <p:pic>
        <p:nvPicPr>
          <p:cNvPr id="1026" name="Picture 2" descr="C:\Users\Аня\Desktop\p00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692202"/>
            <a:ext cx="2900167" cy="4165798"/>
          </a:xfrm>
          <a:prstGeom prst="rect">
            <a:avLst/>
          </a:prstGeom>
          <a:noFill/>
        </p:spPr>
      </p:pic>
      <p:pic>
        <p:nvPicPr>
          <p:cNvPr id="2050" name="Picture 2" descr="C:\Users\Аня\Desktop\5c1a-vector-cute-cartoon-robot-holding-finger-up-vector-illustration-with-simple-gradients-all-in-a-single-7237563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4208" y="3429000"/>
            <a:ext cx="2434406" cy="3201919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037455"/>
            <a:ext cx="3456384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Шрифт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988840"/>
            <a:ext cx="324036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«Мозг» компьютера?</a:t>
            </a:r>
          </a:p>
        </p:txBody>
      </p:sp>
      <p:pic>
        <p:nvPicPr>
          <p:cNvPr id="1026" name="Picture 2" descr="C:\Users\Аня\Desktop\p00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692202"/>
            <a:ext cx="2900167" cy="4165798"/>
          </a:xfrm>
          <a:prstGeom prst="rect">
            <a:avLst/>
          </a:prstGeom>
          <a:noFill/>
        </p:spPr>
      </p:pic>
      <p:pic>
        <p:nvPicPr>
          <p:cNvPr id="2050" name="Picture 2" descr="C:\Users\Аня\Desktop\5c1a-vector-cute-cartoon-robot-holding-finger-up-vector-illustration-with-simple-gradients-all-in-a-single-7237563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4208" y="3429000"/>
            <a:ext cx="2434406" cy="3201919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037455"/>
            <a:ext cx="3456384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Процессор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916832"/>
            <a:ext cx="3168352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 Сенсорная панель на ноутбуке? </a:t>
            </a:r>
          </a:p>
        </p:txBody>
      </p:sp>
      <p:pic>
        <p:nvPicPr>
          <p:cNvPr id="1026" name="Picture 2" descr="C:\Users\Аня\Desktop\p00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692202"/>
            <a:ext cx="2900167" cy="4165798"/>
          </a:xfrm>
          <a:prstGeom prst="rect">
            <a:avLst/>
          </a:prstGeom>
          <a:noFill/>
        </p:spPr>
      </p:pic>
      <p:pic>
        <p:nvPicPr>
          <p:cNvPr id="2050" name="Picture 2" descr="C:\Users\Аня\Desktop\5c1a-vector-cute-cartoon-robot-holding-finger-up-vector-illustration-with-simple-gradients-all-in-a-single-7237563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4208" y="3429000"/>
            <a:ext cx="2434406" cy="3201919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843808" y="1196752"/>
            <a:ext cx="4824536" cy="2664296"/>
          </a:xfrm>
          <a:prstGeom prst="cloudCallout">
            <a:avLst>
              <a:gd name="adj1" fmla="val -52002"/>
              <a:gd name="adj2" fmla="val 59434"/>
            </a:avLst>
          </a:prstGeom>
          <a:noFill/>
          <a:ln w="41275">
            <a:solidFill>
              <a:schemeClr val="accent3">
                <a:lumMod val="60000"/>
                <a:lumOff val="4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037455"/>
            <a:ext cx="3456384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Тачпад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589847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TS102589847</Template>
  <TotalTime>0</TotalTime>
  <Words>290</Words>
  <Application>Microsoft Office PowerPoint</Application>
  <PresentationFormat>Экран (4:3)</PresentationFormat>
  <Paragraphs>60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TS102589847</vt:lpstr>
      <vt:lpstr>Игра-викторина  «Ты, я и информатика!»</vt:lpstr>
      <vt:lpstr>Информатика – наука XXI века</vt:lpstr>
      <vt:lpstr>Слайд 3</vt:lpstr>
      <vt:lpstr>1 команда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 за внимание!</vt:lpstr>
      <vt:lpstr>Источники картинок: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2014-03-30T14:40:05Z</dcterms:created>
  <dcterms:modified xsi:type="dcterms:W3CDTF">2014-04-22T07:48:32Z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