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C9D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48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7392934-B841-4E3A-AFEA-101C35C95217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CEA699F-E020-4BF0-BF57-67B7256167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392934-B841-4E3A-AFEA-101C35C95217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A699F-E020-4BF0-BF57-67B7256167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7392934-B841-4E3A-AFEA-101C35C95217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CEA699F-E020-4BF0-BF57-67B7256167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392934-B841-4E3A-AFEA-101C35C95217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A699F-E020-4BF0-BF57-67B7256167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7392934-B841-4E3A-AFEA-101C35C95217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CEA699F-E020-4BF0-BF57-67B7256167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392934-B841-4E3A-AFEA-101C35C95217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A699F-E020-4BF0-BF57-67B7256167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392934-B841-4E3A-AFEA-101C35C95217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A699F-E020-4BF0-BF57-67B7256167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392934-B841-4E3A-AFEA-101C35C95217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A699F-E020-4BF0-BF57-67B7256167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7392934-B841-4E3A-AFEA-101C35C95217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A699F-E020-4BF0-BF57-67B7256167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392934-B841-4E3A-AFEA-101C35C95217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A699F-E020-4BF0-BF57-67B7256167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392934-B841-4E3A-AFEA-101C35C95217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A699F-E020-4BF0-BF57-67B7256167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7392934-B841-4E3A-AFEA-101C35C95217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CEA699F-E020-4BF0-BF57-67B7256167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03848" y="1628800"/>
            <a:ext cx="5105400" cy="2868168"/>
          </a:xfrm>
        </p:spPr>
        <p:txBody>
          <a:bodyPr/>
          <a:lstStyle/>
          <a:p>
            <a:r>
              <a:rPr lang="ru-RU" sz="3200" i="1" dirty="0" smtClean="0">
                <a:latin typeface="Bookman Old Style" pitchFamily="18" charset="0"/>
              </a:rPr>
              <a:t>Урок 7 (8) Параллельность прямой и плоскости. Решение задач</a:t>
            </a:r>
            <a:endParaRPr lang="ru-RU" sz="3200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39552" y="404664"/>
            <a:ext cx="71287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800" b="1" dirty="0">
                <a:solidFill>
                  <a:srgbClr val="0066FF"/>
                </a:solidFill>
                <a:latin typeface="Bookman Old Style" pitchFamily="18" charset="0"/>
              </a:rPr>
              <a:t>Параллельность в пространстве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971550" y="981075"/>
            <a:ext cx="6480175" cy="1368425"/>
            <a:chOff x="612" y="618"/>
            <a:chExt cx="4082" cy="862"/>
          </a:xfrm>
        </p:grpSpPr>
        <p:sp>
          <p:nvSpPr>
            <p:cNvPr id="7173" name="Line 5"/>
            <p:cNvSpPr>
              <a:spLocks noChangeShapeType="1"/>
            </p:cNvSpPr>
            <p:nvPr/>
          </p:nvSpPr>
          <p:spPr bwMode="auto">
            <a:xfrm flipH="1">
              <a:off x="612" y="663"/>
              <a:ext cx="817" cy="5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4" name="Line 6"/>
            <p:cNvSpPr>
              <a:spLocks noChangeShapeType="1"/>
            </p:cNvSpPr>
            <p:nvPr/>
          </p:nvSpPr>
          <p:spPr bwMode="auto">
            <a:xfrm>
              <a:off x="2653" y="663"/>
              <a:ext cx="0" cy="8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5" name="Line 7"/>
            <p:cNvSpPr>
              <a:spLocks noChangeShapeType="1"/>
            </p:cNvSpPr>
            <p:nvPr/>
          </p:nvSpPr>
          <p:spPr bwMode="auto">
            <a:xfrm>
              <a:off x="3878" y="618"/>
              <a:ext cx="816" cy="5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79388" y="2276475"/>
            <a:ext cx="2232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000" b="1"/>
              <a:t>Параллельность прямых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203575" y="2492375"/>
            <a:ext cx="25923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000" b="1"/>
              <a:t>Параллельность прямой и плоскости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6011863" y="2205038"/>
            <a:ext cx="23764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000" b="1"/>
              <a:t>Параллельность плоскостей</a:t>
            </a:r>
          </a:p>
        </p:txBody>
      </p: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0" y="3141663"/>
            <a:ext cx="2700338" cy="2716212"/>
            <a:chOff x="0" y="1979"/>
            <a:chExt cx="1701" cy="1711"/>
          </a:xfrm>
        </p:grpSpPr>
        <p:sp>
          <p:nvSpPr>
            <p:cNvPr id="7182" name="Freeform 14"/>
            <p:cNvSpPr>
              <a:spLocks/>
            </p:cNvSpPr>
            <p:nvPr/>
          </p:nvSpPr>
          <p:spPr bwMode="auto">
            <a:xfrm>
              <a:off x="0" y="1979"/>
              <a:ext cx="1391" cy="955"/>
            </a:xfrm>
            <a:custGeom>
              <a:avLst/>
              <a:gdLst/>
              <a:ahLst/>
              <a:cxnLst>
                <a:cxn ang="0">
                  <a:pos x="369" y="190"/>
                </a:cxn>
                <a:cxn ang="0">
                  <a:pos x="202" y="227"/>
                </a:cxn>
                <a:cxn ang="0">
                  <a:pos x="90" y="292"/>
                </a:cxn>
                <a:cxn ang="0">
                  <a:pos x="35" y="348"/>
                </a:cxn>
                <a:cxn ang="0">
                  <a:pos x="25" y="673"/>
                </a:cxn>
                <a:cxn ang="0">
                  <a:pos x="90" y="794"/>
                </a:cxn>
                <a:cxn ang="0">
                  <a:pos x="165" y="878"/>
                </a:cxn>
                <a:cxn ang="0">
                  <a:pos x="193" y="887"/>
                </a:cxn>
                <a:cxn ang="0">
                  <a:pos x="434" y="943"/>
                </a:cxn>
                <a:cxn ang="0">
                  <a:pos x="1066" y="887"/>
                </a:cxn>
                <a:cxn ang="0">
                  <a:pos x="1168" y="850"/>
                </a:cxn>
                <a:cxn ang="0">
                  <a:pos x="1345" y="710"/>
                </a:cxn>
                <a:cxn ang="0">
                  <a:pos x="1391" y="599"/>
                </a:cxn>
                <a:cxn ang="0">
                  <a:pos x="1382" y="394"/>
                </a:cxn>
                <a:cxn ang="0">
                  <a:pos x="1363" y="339"/>
                </a:cxn>
                <a:cxn ang="0">
                  <a:pos x="1326" y="218"/>
                </a:cxn>
                <a:cxn ang="0">
                  <a:pos x="1317" y="190"/>
                </a:cxn>
                <a:cxn ang="0">
                  <a:pos x="1261" y="153"/>
                </a:cxn>
                <a:cxn ang="0">
                  <a:pos x="1159" y="88"/>
                </a:cxn>
                <a:cxn ang="0">
                  <a:pos x="713" y="69"/>
                </a:cxn>
                <a:cxn ang="0">
                  <a:pos x="453" y="134"/>
                </a:cxn>
                <a:cxn ang="0">
                  <a:pos x="397" y="162"/>
                </a:cxn>
                <a:cxn ang="0">
                  <a:pos x="369" y="171"/>
                </a:cxn>
                <a:cxn ang="0">
                  <a:pos x="369" y="190"/>
                </a:cxn>
              </a:cxnLst>
              <a:rect l="0" t="0" r="r" b="b"/>
              <a:pathLst>
                <a:path w="1391" h="955">
                  <a:moveTo>
                    <a:pt x="369" y="190"/>
                  </a:moveTo>
                  <a:cubicBezTo>
                    <a:pt x="313" y="204"/>
                    <a:pt x="258" y="213"/>
                    <a:pt x="202" y="227"/>
                  </a:cubicBezTo>
                  <a:cubicBezTo>
                    <a:pt x="165" y="252"/>
                    <a:pt x="129" y="266"/>
                    <a:pt x="90" y="292"/>
                  </a:cubicBezTo>
                  <a:cubicBezTo>
                    <a:pt x="68" y="306"/>
                    <a:pt x="35" y="348"/>
                    <a:pt x="35" y="348"/>
                  </a:cubicBezTo>
                  <a:cubicBezTo>
                    <a:pt x="0" y="477"/>
                    <a:pt x="11" y="455"/>
                    <a:pt x="25" y="673"/>
                  </a:cubicBezTo>
                  <a:cubicBezTo>
                    <a:pt x="28" y="725"/>
                    <a:pt x="59" y="757"/>
                    <a:pt x="90" y="794"/>
                  </a:cubicBezTo>
                  <a:cubicBezTo>
                    <a:pt x="164" y="884"/>
                    <a:pt x="8" y="721"/>
                    <a:pt x="165" y="878"/>
                  </a:cubicBezTo>
                  <a:cubicBezTo>
                    <a:pt x="172" y="885"/>
                    <a:pt x="184" y="883"/>
                    <a:pt x="193" y="887"/>
                  </a:cubicBezTo>
                  <a:cubicBezTo>
                    <a:pt x="274" y="926"/>
                    <a:pt x="343" y="935"/>
                    <a:pt x="434" y="943"/>
                  </a:cubicBezTo>
                  <a:cubicBezTo>
                    <a:pt x="920" y="933"/>
                    <a:pt x="784" y="955"/>
                    <a:pt x="1066" y="887"/>
                  </a:cubicBezTo>
                  <a:cubicBezTo>
                    <a:pt x="1100" y="869"/>
                    <a:pt x="1132" y="862"/>
                    <a:pt x="1168" y="850"/>
                  </a:cubicBezTo>
                  <a:cubicBezTo>
                    <a:pt x="1235" y="805"/>
                    <a:pt x="1295" y="776"/>
                    <a:pt x="1345" y="710"/>
                  </a:cubicBezTo>
                  <a:cubicBezTo>
                    <a:pt x="1355" y="669"/>
                    <a:pt x="1375" y="639"/>
                    <a:pt x="1391" y="599"/>
                  </a:cubicBezTo>
                  <a:cubicBezTo>
                    <a:pt x="1388" y="531"/>
                    <a:pt x="1389" y="462"/>
                    <a:pt x="1382" y="394"/>
                  </a:cubicBezTo>
                  <a:cubicBezTo>
                    <a:pt x="1380" y="375"/>
                    <a:pt x="1363" y="339"/>
                    <a:pt x="1363" y="339"/>
                  </a:cubicBezTo>
                  <a:cubicBezTo>
                    <a:pt x="1355" y="291"/>
                    <a:pt x="1353" y="258"/>
                    <a:pt x="1326" y="218"/>
                  </a:cubicBezTo>
                  <a:cubicBezTo>
                    <a:pt x="1323" y="209"/>
                    <a:pt x="1324" y="197"/>
                    <a:pt x="1317" y="190"/>
                  </a:cubicBezTo>
                  <a:cubicBezTo>
                    <a:pt x="1301" y="174"/>
                    <a:pt x="1261" y="153"/>
                    <a:pt x="1261" y="153"/>
                  </a:cubicBezTo>
                  <a:cubicBezTo>
                    <a:pt x="1238" y="119"/>
                    <a:pt x="1199" y="101"/>
                    <a:pt x="1159" y="88"/>
                  </a:cubicBezTo>
                  <a:cubicBezTo>
                    <a:pt x="1029" y="0"/>
                    <a:pt x="877" y="65"/>
                    <a:pt x="713" y="69"/>
                  </a:cubicBezTo>
                  <a:cubicBezTo>
                    <a:pt x="625" y="88"/>
                    <a:pt x="542" y="120"/>
                    <a:pt x="453" y="134"/>
                  </a:cubicBezTo>
                  <a:cubicBezTo>
                    <a:pt x="373" y="163"/>
                    <a:pt x="480" y="122"/>
                    <a:pt x="397" y="162"/>
                  </a:cubicBezTo>
                  <a:cubicBezTo>
                    <a:pt x="388" y="166"/>
                    <a:pt x="376" y="164"/>
                    <a:pt x="369" y="171"/>
                  </a:cubicBezTo>
                  <a:cubicBezTo>
                    <a:pt x="365" y="175"/>
                    <a:pt x="369" y="184"/>
                    <a:pt x="369" y="190"/>
                  </a:cubicBezTo>
                  <a:close/>
                </a:path>
              </a:pathLst>
            </a:custGeom>
            <a:solidFill>
              <a:srgbClr val="92D0A4">
                <a:alpha val="41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9" name="Line 11"/>
            <p:cNvSpPr>
              <a:spLocks noChangeShapeType="1"/>
            </p:cNvSpPr>
            <p:nvPr/>
          </p:nvSpPr>
          <p:spPr bwMode="auto">
            <a:xfrm flipV="1">
              <a:off x="204" y="2160"/>
              <a:ext cx="771" cy="31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0" name="Line 12"/>
            <p:cNvSpPr>
              <a:spLocks noChangeShapeType="1"/>
            </p:cNvSpPr>
            <p:nvPr/>
          </p:nvSpPr>
          <p:spPr bwMode="auto">
            <a:xfrm flipV="1">
              <a:off x="295" y="2387"/>
              <a:ext cx="861" cy="36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7" name="Text Box 19"/>
            <p:cNvSpPr txBox="1">
              <a:spLocks noChangeArrowheads="1"/>
            </p:cNvSpPr>
            <p:nvPr/>
          </p:nvSpPr>
          <p:spPr bwMode="auto">
            <a:xfrm>
              <a:off x="0" y="3113"/>
              <a:ext cx="1701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b="1">
                  <a:solidFill>
                    <a:srgbClr val="FF3300"/>
                  </a:solidFill>
                </a:rPr>
                <a:t>Прямые не пересекаются и лежат в одной плоскости</a:t>
              </a:r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2963863" y="3573463"/>
            <a:ext cx="3048000" cy="2584450"/>
            <a:chOff x="1867" y="2251"/>
            <a:chExt cx="1920" cy="1628"/>
          </a:xfrm>
        </p:grpSpPr>
        <p:sp>
          <p:nvSpPr>
            <p:cNvPr id="7183" name="Freeform 15"/>
            <p:cNvSpPr>
              <a:spLocks/>
            </p:cNvSpPr>
            <p:nvPr/>
          </p:nvSpPr>
          <p:spPr bwMode="auto">
            <a:xfrm>
              <a:off x="1867" y="2648"/>
              <a:ext cx="1802" cy="659"/>
            </a:xfrm>
            <a:custGeom>
              <a:avLst/>
              <a:gdLst/>
              <a:ahLst/>
              <a:cxnLst>
                <a:cxn ang="0">
                  <a:pos x="511" y="93"/>
                </a:cxn>
                <a:cxn ang="0">
                  <a:pos x="140" y="83"/>
                </a:cxn>
                <a:cxn ang="0">
                  <a:pos x="75" y="111"/>
                </a:cxn>
                <a:cxn ang="0">
                  <a:pos x="19" y="158"/>
                </a:cxn>
                <a:cxn ang="0">
                  <a:pos x="0" y="232"/>
                </a:cxn>
                <a:cxn ang="0">
                  <a:pos x="195" y="539"/>
                </a:cxn>
                <a:cxn ang="0">
                  <a:pos x="223" y="548"/>
                </a:cxn>
                <a:cxn ang="0">
                  <a:pos x="298" y="585"/>
                </a:cxn>
                <a:cxn ang="0">
                  <a:pos x="326" y="594"/>
                </a:cxn>
                <a:cxn ang="0">
                  <a:pos x="372" y="613"/>
                </a:cxn>
                <a:cxn ang="0">
                  <a:pos x="539" y="631"/>
                </a:cxn>
                <a:cxn ang="0">
                  <a:pos x="688" y="659"/>
                </a:cxn>
                <a:cxn ang="0">
                  <a:pos x="1412" y="650"/>
                </a:cxn>
                <a:cxn ang="0">
                  <a:pos x="1784" y="520"/>
                </a:cxn>
                <a:cxn ang="0">
                  <a:pos x="1756" y="241"/>
                </a:cxn>
                <a:cxn ang="0">
                  <a:pos x="1710" y="186"/>
                </a:cxn>
                <a:cxn ang="0">
                  <a:pos x="1645" y="121"/>
                </a:cxn>
                <a:cxn ang="0">
                  <a:pos x="1227" y="46"/>
                </a:cxn>
                <a:cxn ang="0">
                  <a:pos x="1087" y="28"/>
                </a:cxn>
                <a:cxn ang="0">
                  <a:pos x="976" y="0"/>
                </a:cxn>
                <a:cxn ang="0">
                  <a:pos x="586" y="18"/>
                </a:cxn>
                <a:cxn ang="0">
                  <a:pos x="437" y="55"/>
                </a:cxn>
                <a:cxn ang="0">
                  <a:pos x="363" y="74"/>
                </a:cxn>
              </a:cxnLst>
              <a:rect l="0" t="0" r="r" b="b"/>
              <a:pathLst>
                <a:path w="1802" h="659">
                  <a:moveTo>
                    <a:pt x="511" y="93"/>
                  </a:moveTo>
                  <a:cubicBezTo>
                    <a:pt x="388" y="49"/>
                    <a:pt x="282" y="79"/>
                    <a:pt x="140" y="83"/>
                  </a:cubicBezTo>
                  <a:cubicBezTo>
                    <a:pt x="69" y="131"/>
                    <a:pt x="159" y="75"/>
                    <a:pt x="75" y="111"/>
                  </a:cubicBezTo>
                  <a:cubicBezTo>
                    <a:pt x="53" y="120"/>
                    <a:pt x="35" y="142"/>
                    <a:pt x="19" y="158"/>
                  </a:cubicBezTo>
                  <a:cubicBezTo>
                    <a:pt x="13" y="177"/>
                    <a:pt x="0" y="214"/>
                    <a:pt x="0" y="232"/>
                  </a:cubicBezTo>
                  <a:cubicBezTo>
                    <a:pt x="0" y="368"/>
                    <a:pt x="110" y="453"/>
                    <a:pt x="195" y="539"/>
                  </a:cubicBezTo>
                  <a:cubicBezTo>
                    <a:pt x="202" y="546"/>
                    <a:pt x="214" y="544"/>
                    <a:pt x="223" y="548"/>
                  </a:cubicBezTo>
                  <a:cubicBezTo>
                    <a:pt x="248" y="559"/>
                    <a:pt x="271" y="576"/>
                    <a:pt x="298" y="585"/>
                  </a:cubicBezTo>
                  <a:cubicBezTo>
                    <a:pt x="307" y="588"/>
                    <a:pt x="317" y="591"/>
                    <a:pt x="326" y="594"/>
                  </a:cubicBezTo>
                  <a:cubicBezTo>
                    <a:pt x="342" y="600"/>
                    <a:pt x="356" y="610"/>
                    <a:pt x="372" y="613"/>
                  </a:cubicBezTo>
                  <a:cubicBezTo>
                    <a:pt x="427" y="623"/>
                    <a:pt x="484" y="622"/>
                    <a:pt x="539" y="631"/>
                  </a:cubicBezTo>
                  <a:cubicBezTo>
                    <a:pt x="587" y="648"/>
                    <a:pt x="638" y="649"/>
                    <a:pt x="688" y="659"/>
                  </a:cubicBezTo>
                  <a:cubicBezTo>
                    <a:pt x="929" y="656"/>
                    <a:pt x="1171" y="656"/>
                    <a:pt x="1412" y="650"/>
                  </a:cubicBezTo>
                  <a:cubicBezTo>
                    <a:pt x="1516" y="648"/>
                    <a:pt x="1718" y="607"/>
                    <a:pt x="1784" y="520"/>
                  </a:cubicBezTo>
                  <a:cubicBezTo>
                    <a:pt x="1802" y="465"/>
                    <a:pt x="1788" y="306"/>
                    <a:pt x="1756" y="241"/>
                  </a:cubicBezTo>
                  <a:cubicBezTo>
                    <a:pt x="1733" y="195"/>
                    <a:pt x="1744" y="229"/>
                    <a:pt x="1710" y="186"/>
                  </a:cubicBezTo>
                  <a:cubicBezTo>
                    <a:pt x="1657" y="118"/>
                    <a:pt x="1699" y="138"/>
                    <a:pt x="1645" y="121"/>
                  </a:cubicBezTo>
                  <a:cubicBezTo>
                    <a:pt x="1535" y="47"/>
                    <a:pt x="1347" y="52"/>
                    <a:pt x="1227" y="46"/>
                  </a:cubicBezTo>
                  <a:cubicBezTo>
                    <a:pt x="1132" y="23"/>
                    <a:pt x="1271" y="55"/>
                    <a:pt x="1087" y="28"/>
                  </a:cubicBezTo>
                  <a:cubicBezTo>
                    <a:pt x="1051" y="23"/>
                    <a:pt x="1012" y="9"/>
                    <a:pt x="976" y="0"/>
                  </a:cubicBezTo>
                  <a:cubicBezTo>
                    <a:pt x="936" y="2"/>
                    <a:pt x="648" y="12"/>
                    <a:pt x="586" y="18"/>
                  </a:cubicBezTo>
                  <a:cubicBezTo>
                    <a:pt x="539" y="22"/>
                    <a:pt x="482" y="42"/>
                    <a:pt x="437" y="55"/>
                  </a:cubicBezTo>
                  <a:cubicBezTo>
                    <a:pt x="413" y="62"/>
                    <a:pt x="363" y="74"/>
                    <a:pt x="363" y="74"/>
                  </a:cubicBezTo>
                </a:path>
              </a:pathLst>
            </a:cu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r>
                <a:rPr lang="ru-RU" dirty="0" smtClean="0"/>
                <a:t> </a:t>
              </a:r>
              <a:endParaRPr lang="ru-RU" dirty="0"/>
            </a:p>
          </p:txBody>
        </p:sp>
        <p:sp>
          <p:nvSpPr>
            <p:cNvPr id="7184" name="Line 16"/>
            <p:cNvSpPr>
              <a:spLocks noChangeShapeType="1"/>
            </p:cNvSpPr>
            <p:nvPr/>
          </p:nvSpPr>
          <p:spPr bwMode="auto">
            <a:xfrm>
              <a:off x="2064" y="2251"/>
              <a:ext cx="140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8" name="Text Box 20"/>
            <p:cNvSpPr txBox="1">
              <a:spLocks noChangeArrowheads="1"/>
            </p:cNvSpPr>
            <p:nvPr/>
          </p:nvSpPr>
          <p:spPr bwMode="auto">
            <a:xfrm>
              <a:off x="2064" y="3475"/>
              <a:ext cx="172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b="1">
                  <a:solidFill>
                    <a:srgbClr val="FF3300"/>
                  </a:solidFill>
                </a:rPr>
                <a:t>Прямая и плоскость не имеют общих точек</a:t>
              </a:r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5940425" y="3068638"/>
            <a:ext cx="2160588" cy="2789237"/>
            <a:chOff x="3742" y="1933"/>
            <a:chExt cx="1361" cy="1757"/>
          </a:xfrm>
        </p:grpSpPr>
        <p:sp>
          <p:nvSpPr>
            <p:cNvPr id="7185" name="AutoShape 17"/>
            <p:cNvSpPr>
              <a:spLocks noChangeArrowheads="1"/>
            </p:cNvSpPr>
            <p:nvPr/>
          </p:nvSpPr>
          <p:spPr bwMode="auto">
            <a:xfrm>
              <a:off x="3742" y="1933"/>
              <a:ext cx="1361" cy="272"/>
            </a:xfrm>
            <a:prstGeom prst="parallelogram">
              <a:avLst>
                <a:gd name="adj" fmla="val 125092"/>
              </a:avLst>
            </a:prstGeom>
            <a:solidFill>
              <a:srgbClr val="D989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6" name="AutoShape 18"/>
            <p:cNvSpPr>
              <a:spLocks noChangeArrowheads="1"/>
            </p:cNvSpPr>
            <p:nvPr/>
          </p:nvSpPr>
          <p:spPr bwMode="auto">
            <a:xfrm>
              <a:off x="3742" y="2568"/>
              <a:ext cx="1315" cy="272"/>
            </a:xfrm>
            <a:prstGeom prst="parallelogram">
              <a:avLst>
                <a:gd name="adj" fmla="val 120864"/>
              </a:avLst>
            </a:prstGeom>
            <a:solidFill>
              <a:srgbClr val="D989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9" name="Text Box 21"/>
            <p:cNvSpPr txBox="1">
              <a:spLocks noChangeArrowheads="1"/>
            </p:cNvSpPr>
            <p:nvPr/>
          </p:nvSpPr>
          <p:spPr bwMode="auto">
            <a:xfrm>
              <a:off x="4014" y="3113"/>
              <a:ext cx="1043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b="1">
                  <a:solidFill>
                    <a:srgbClr val="FF3300"/>
                  </a:solidFill>
                </a:rPr>
                <a:t>Плоскости не имеют общих точек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6" grpId="0"/>
      <p:bldP spid="7177" grpId="0"/>
      <p:bldP spid="71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>
                <a:latin typeface="Bookman Old Style" pitchFamily="18" charset="0"/>
              </a:rPr>
              <a:t>Теорема: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000" b="0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Если прямая, не лежащая в данной плоскости, параллельна какой-нибудь прямой, лежащей в этой плоскости, то она параллельна данной плоскости.</a:t>
            </a:r>
            <a:endParaRPr lang="ru-RU" sz="2000" b="0" dirty="0">
              <a:latin typeface="Bookman Old Style" pitchFamily="18" charset="0"/>
            </a:endParaRPr>
          </a:p>
        </p:txBody>
      </p:sp>
      <p:sp>
        <p:nvSpPr>
          <p:cNvPr id="4" name="Параллелограмм 3"/>
          <p:cNvSpPr/>
          <p:nvPr/>
        </p:nvSpPr>
        <p:spPr>
          <a:xfrm>
            <a:off x="971600" y="2636912"/>
            <a:ext cx="3960440" cy="1800200"/>
          </a:xfrm>
          <a:prstGeom prst="parallelogram">
            <a:avLst>
              <a:gd name="adj" fmla="val 61281"/>
            </a:avLst>
          </a:prstGeom>
          <a:solidFill>
            <a:srgbClr val="FDC9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1043608" y="1700808"/>
            <a:ext cx="2448272" cy="10801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1763688" y="2924944"/>
            <a:ext cx="2448272" cy="10801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87824" y="1916832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а</a:t>
            </a:r>
            <a:endParaRPr lang="ru-RU" sz="24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2267744" y="386104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b</a:t>
            </a:r>
            <a:endParaRPr lang="ru-RU" sz="24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123728" y="270892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ym typeface="Symbol"/>
              </a:rPr>
              <a:t></a:t>
            </a:r>
            <a:endParaRPr lang="ru-RU" sz="2400" i="1" dirty="0"/>
          </a:p>
        </p:txBody>
      </p:sp>
      <p:sp>
        <p:nvSpPr>
          <p:cNvPr id="14" name="Содержимое 13"/>
          <p:cNvSpPr txBox="1">
            <a:spLocks noGrp="1"/>
          </p:cNvSpPr>
          <p:nvPr>
            <p:ph idx="1"/>
          </p:nvPr>
        </p:nvSpPr>
        <p:spPr>
          <a:xfrm>
            <a:off x="5076056" y="2636912"/>
            <a:ext cx="283616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400" i="1" dirty="0" smtClean="0"/>
              <a:t>Дано: а, </a:t>
            </a:r>
            <a:r>
              <a:rPr lang="ru-RU" sz="2400" i="1" dirty="0" smtClean="0">
                <a:sym typeface="Symbol"/>
              </a:rPr>
              <a:t></a:t>
            </a:r>
            <a:r>
              <a:rPr lang="en-US" sz="2400" i="1" dirty="0" smtClean="0">
                <a:sym typeface="Symbol"/>
              </a:rPr>
              <a:t>, ab</a:t>
            </a:r>
            <a:endParaRPr lang="ru-RU" sz="2400" i="1" dirty="0" smtClean="0">
              <a:sym typeface="Symbol"/>
            </a:endParaRPr>
          </a:p>
          <a:p>
            <a:pPr>
              <a:buNone/>
            </a:pPr>
            <a:r>
              <a:rPr lang="ru-RU" sz="2400" i="1" dirty="0" smtClean="0">
                <a:sym typeface="Symbol"/>
              </a:rPr>
              <a:t>          а,</a:t>
            </a:r>
            <a:r>
              <a:rPr lang="en-US" sz="2400" i="1" dirty="0" smtClean="0">
                <a:sym typeface="Symbol"/>
              </a:rPr>
              <a:t> b</a:t>
            </a:r>
            <a:r>
              <a:rPr lang="ru-RU" sz="2400" i="1" dirty="0" smtClean="0">
                <a:sym typeface="Symbol"/>
              </a:rPr>
              <a:t> </a:t>
            </a:r>
            <a:endParaRPr lang="en-US" sz="2400" i="1" dirty="0" smtClean="0">
              <a:sym typeface="Symbol"/>
            </a:endParaRPr>
          </a:p>
          <a:p>
            <a:pPr>
              <a:buNone/>
            </a:pPr>
            <a:r>
              <a:rPr lang="ru-RU" sz="2400" i="1" dirty="0" smtClean="0">
                <a:sym typeface="Symbol"/>
              </a:rPr>
              <a:t>Доказать: а</a:t>
            </a:r>
            <a:endParaRPr lang="ru-RU" sz="2400" i="1" dirty="0"/>
          </a:p>
        </p:txBody>
      </p:sp>
      <p:sp>
        <p:nvSpPr>
          <p:cNvPr id="15" name="Содержимое 13"/>
          <p:cNvSpPr txBox="1">
            <a:spLocks/>
          </p:cNvSpPr>
          <p:nvPr/>
        </p:nvSpPr>
        <p:spPr>
          <a:xfrm>
            <a:off x="395536" y="4797152"/>
            <a:ext cx="6984776" cy="180049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ru-RU" sz="2400" i="1" u="sng" dirty="0" smtClean="0"/>
              <a:t>Доказательство:</a:t>
            </a:r>
          </a:p>
          <a:p>
            <a:pPr marL="274320" lvl="0" indent="-27432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</a:t>
            </a:r>
            <a:r>
              <a:rPr kumimoji="0" lang="ru-RU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условию </a:t>
            </a:r>
            <a:r>
              <a:rPr lang="en-US" sz="2400" i="1" dirty="0" smtClean="0">
                <a:sym typeface="Symbol"/>
              </a:rPr>
              <a:t>ab</a:t>
            </a:r>
            <a:r>
              <a:rPr lang="ru-RU" sz="2400" i="1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b</a:t>
            </a:r>
            <a:endParaRPr lang="ru-RU" sz="2400" i="1" dirty="0" smtClean="0">
              <a:sym typeface="Symbol"/>
            </a:endParaRPr>
          </a:p>
          <a:p>
            <a:pPr marL="274320" lvl="0" indent="-27432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ru-RU" sz="2400" i="1" dirty="0" smtClean="0">
                <a:sym typeface="Symbol"/>
              </a:rPr>
              <a:t>Пусть а(по Лемме) </a:t>
            </a:r>
            <a:r>
              <a:rPr lang="en-US" sz="2400" i="1" dirty="0" smtClean="0">
                <a:sym typeface="Symbol"/>
              </a:rPr>
              <a:t>b</a:t>
            </a:r>
            <a:r>
              <a:rPr lang="ru-RU" sz="2400" i="1" dirty="0" smtClean="0">
                <a:sym typeface="Symbol"/>
              </a:rPr>
              <a:t></a:t>
            </a:r>
            <a:r>
              <a:rPr lang="en-US" sz="2400" i="1" dirty="0" smtClean="0">
                <a:sym typeface="Symbol"/>
              </a:rPr>
              <a:t> -</a:t>
            </a:r>
            <a:r>
              <a:rPr lang="ru-RU" sz="2400" i="1" dirty="0" smtClean="0">
                <a:latin typeface="Times New Roman"/>
                <a:cs typeface="Times New Roman"/>
                <a:sym typeface="Symbol"/>
              </a:rPr>
              <a:t>W</a:t>
            </a:r>
            <a:r>
              <a:rPr lang="en-US" sz="2400" i="1" dirty="0" smtClean="0">
                <a:sym typeface="Symbol"/>
              </a:rPr>
              <a:t> </a:t>
            </a:r>
            <a:r>
              <a:rPr lang="en-US" sz="2400" i="1" baseline="-25000" dirty="0" smtClean="0">
                <a:sym typeface="Symbol"/>
              </a:rPr>
              <a:t>b</a:t>
            </a:r>
            <a:r>
              <a:rPr lang="ru-RU" sz="2400" i="1" baseline="-25000" dirty="0" smtClean="0">
                <a:sym typeface="Symbol"/>
              </a:rPr>
              <a:t> </a:t>
            </a:r>
            <a:r>
              <a:rPr lang="ru-RU" sz="2400" i="1" dirty="0" smtClean="0">
                <a:sym typeface="Symbol"/>
              </a:rPr>
              <a:t> </a:t>
            </a:r>
            <a:r>
              <a:rPr lang="ru-RU" sz="2400" i="1" baseline="-25000" dirty="0" smtClean="0">
                <a:sym typeface="Symbol"/>
              </a:rPr>
              <a:t>  </a:t>
            </a:r>
          </a:p>
          <a:p>
            <a:pPr marL="274320" lvl="0" indent="-27432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ru-RU" sz="2400" i="1" dirty="0" err="1" smtClean="0">
                <a:sym typeface="Symbol"/>
              </a:rPr>
              <a:t>а=</a:t>
            </a:r>
            <a:r>
              <a:rPr lang="ru-RU" sz="2400" i="1" dirty="0" smtClean="0">
                <a:sym typeface="Symbol"/>
              </a:rPr>
              <a:t>(по определению) а</a:t>
            </a:r>
            <a:endParaRPr kumimoji="0" lang="ru-RU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11" grpId="0"/>
      <p:bldP spid="12" grpId="0"/>
      <p:bldP spid="13" grpId="0"/>
      <p:bldP spid="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84824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Bookman Old Style" pitchFamily="18" charset="0"/>
              </a:rPr>
              <a:t>Следствие 1: </a:t>
            </a:r>
            <a:br>
              <a:rPr lang="ru-RU" sz="2000" dirty="0" smtClean="0">
                <a:latin typeface="Bookman Old Style" pitchFamily="18" charset="0"/>
              </a:rPr>
            </a:br>
            <a:r>
              <a:rPr lang="ru-RU" sz="2000" b="0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Если плоскость проходит через данную прямую , параллельную другой плоскости и пересекает эту плоскость, то линия пересечения плоскостей параллельна данной прямой</a:t>
            </a:r>
            <a:endParaRPr lang="ru-RU" sz="2000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4"/>
            <a:ext cx="7239000" cy="389083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39552" y="2636912"/>
            <a:ext cx="3810000" cy="321945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148064" y="2708920"/>
            <a:ext cx="25202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Bookman Old Style" pitchFamily="18" charset="0"/>
              </a:rPr>
              <a:t>Дано: а, </a:t>
            </a:r>
            <a:r>
              <a:rPr lang="ru-RU" sz="2400" i="1" dirty="0" smtClean="0">
                <a:latin typeface="Bookman Old Style" pitchFamily="18" charset="0"/>
                <a:sym typeface="Symbol"/>
              </a:rPr>
              <a:t>, , </a:t>
            </a:r>
            <a:r>
              <a:rPr lang="en-US" sz="2400" i="1" dirty="0" smtClean="0">
                <a:latin typeface="Bookman Old Style" pitchFamily="18" charset="0"/>
                <a:sym typeface="Symbol"/>
              </a:rPr>
              <a:t>            </a:t>
            </a:r>
            <a:r>
              <a:rPr lang="ru-RU" sz="2400" i="1" dirty="0" smtClean="0">
                <a:latin typeface="Bookman Old Style" pitchFamily="18" charset="0"/>
                <a:sym typeface="Symbol"/>
              </a:rPr>
              <a:t>а,    </a:t>
            </a:r>
            <a:endParaRPr lang="en-US" sz="2400" i="1" dirty="0" smtClean="0">
              <a:latin typeface="Bookman Old Style" pitchFamily="18" charset="0"/>
              <a:sym typeface="Symbol"/>
            </a:endParaRPr>
          </a:p>
          <a:p>
            <a:r>
              <a:rPr lang="ru-RU" sz="2400" i="1" dirty="0" smtClean="0">
                <a:latin typeface="Bookman Old Style" pitchFamily="18" charset="0"/>
                <a:sym typeface="Symbol"/>
              </a:rPr>
              <a:t>а, </a:t>
            </a:r>
            <a:endParaRPr lang="en-US" sz="2400" i="1" dirty="0" smtClean="0">
              <a:latin typeface="Bookman Old Style" pitchFamily="18" charset="0"/>
              <a:sym typeface="Symbol"/>
            </a:endParaRPr>
          </a:p>
          <a:p>
            <a:r>
              <a:rPr lang="ru-RU" sz="2400" i="1" dirty="0" smtClean="0">
                <a:latin typeface="Bookman Old Style" pitchFamily="18" charset="0"/>
                <a:sym typeface="Symbol"/>
              </a:rPr>
              <a:t></a:t>
            </a:r>
          </a:p>
          <a:p>
            <a:r>
              <a:rPr lang="ru-RU" sz="2400" i="1" dirty="0" smtClean="0">
                <a:latin typeface="Bookman Old Style" pitchFamily="18" charset="0"/>
                <a:sym typeface="Symbol"/>
              </a:rPr>
              <a:t>Доказать: а</a:t>
            </a:r>
            <a:r>
              <a:rPr lang="en-US" sz="2400" i="1" dirty="0" smtClean="0">
                <a:latin typeface="Bookman Old Style" pitchFamily="18" charset="0"/>
                <a:sym typeface="Symbol"/>
              </a:rPr>
              <a:t>b</a:t>
            </a:r>
            <a:endParaRPr lang="ru-RU" sz="2400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24784"/>
          </a:xfrm>
        </p:spPr>
        <p:txBody>
          <a:bodyPr>
            <a:noAutofit/>
          </a:bodyPr>
          <a:lstStyle/>
          <a:p>
            <a:r>
              <a:rPr lang="ru-RU" sz="2000" i="1" dirty="0" smtClean="0">
                <a:latin typeface="Bookman Old Style" pitchFamily="18" charset="0"/>
              </a:rPr>
              <a:t>Следствие 2: </a:t>
            </a:r>
            <a:br>
              <a:rPr lang="ru-RU" sz="2000" i="1" dirty="0" smtClean="0">
                <a:latin typeface="Bookman Old Style" pitchFamily="18" charset="0"/>
              </a:rPr>
            </a:br>
            <a:r>
              <a:rPr lang="ru-RU" sz="2000" b="0" i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Если одна из двух параллельных прямых параллельна данной плоскости, то другая прямая либо также параллельна данной плоскости, либо лежит в этой плоскости</a:t>
            </a:r>
            <a:endParaRPr lang="ru-RU" sz="2000" b="0" i="1" dirty="0">
              <a:solidFill>
                <a:schemeClr val="accent5">
                  <a:lumMod val="50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39552" y="2276872"/>
            <a:ext cx="3999291" cy="298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292080" y="2420888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Bookman Old Style" pitchFamily="18" charset="0"/>
              </a:rPr>
              <a:t>Дано: </a:t>
            </a:r>
            <a:r>
              <a:rPr lang="en-US" sz="2400" i="1" dirty="0" smtClean="0">
                <a:latin typeface="Bookman Old Style" pitchFamily="18" charset="0"/>
              </a:rPr>
              <a:t>a</a:t>
            </a:r>
            <a:r>
              <a:rPr lang="en-US" sz="2400" i="1" dirty="0" smtClean="0">
                <a:latin typeface="Bookman Old Style" pitchFamily="18" charset="0"/>
                <a:sym typeface="Symbol"/>
              </a:rPr>
              <a:t>b; a</a:t>
            </a:r>
          </a:p>
          <a:p>
            <a:r>
              <a:rPr lang="ru-RU" sz="2400" i="1" dirty="0" smtClean="0">
                <a:latin typeface="Bookman Old Style" pitchFamily="18" charset="0"/>
                <a:sym typeface="Symbol"/>
              </a:rPr>
              <a:t>Доказать: </a:t>
            </a:r>
            <a:endParaRPr lang="en-US" sz="2400" i="1" dirty="0" smtClean="0">
              <a:latin typeface="Bookman Old Style" pitchFamily="18" charset="0"/>
              <a:sym typeface="Symbol"/>
            </a:endParaRPr>
          </a:p>
          <a:p>
            <a:r>
              <a:rPr lang="ru-RU" sz="2400" i="1" dirty="0" smtClean="0">
                <a:latin typeface="Bookman Old Style" pitchFamily="18" charset="0"/>
                <a:sym typeface="Symbol"/>
              </a:rPr>
              <a:t>1)</a:t>
            </a:r>
            <a:r>
              <a:rPr lang="en-US" sz="2400" i="1" dirty="0" smtClean="0">
                <a:latin typeface="Bookman Old Style" pitchFamily="18" charset="0"/>
                <a:sym typeface="Symbol"/>
              </a:rPr>
              <a:t> </a:t>
            </a:r>
            <a:r>
              <a:rPr lang="en-US" sz="2400" i="1" dirty="0">
                <a:latin typeface="Bookman Old Style" pitchFamily="18" charset="0"/>
                <a:sym typeface="Symbol"/>
              </a:rPr>
              <a:t>b</a:t>
            </a:r>
            <a:r>
              <a:rPr lang="en-US" sz="2400" i="1" dirty="0" smtClean="0">
                <a:latin typeface="Bookman Old Style" pitchFamily="18" charset="0"/>
                <a:sym typeface="Symbol"/>
              </a:rPr>
              <a:t>; 2)b</a:t>
            </a:r>
            <a:endParaRPr lang="ru-RU" sz="2400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Решение задач с комментариями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№18 (б)</a:t>
            </a:r>
          </a:p>
          <a:p>
            <a:r>
              <a:rPr lang="ru-RU" dirty="0" smtClean="0"/>
              <a:t>№20</a:t>
            </a:r>
          </a:p>
          <a:p>
            <a:r>
              <a:rPr lang="ru-RU" dirty="0" smtClean="0"/>
              <a:t>№22</a:t>
            </a:r>
          </a:p>
          <a:p>
            <a:r>
              <a:rPr lang="ru-RU" dirty="0" smtClean="0"/>
              <a:t>№26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Домашнее задание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П.6 №18 (а), 19, 21, 24, 28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112</TotalTime>
  <Words>199</Words>
  <Application>Microsoft Office PowerPoint</Application>
  <PresentationFormat>Экран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Урок 7 (8) Параллельность прямой и плоскости. Решение задач</vt:lpstr>
      <vt:lpstr>Слайд 2</vt:lpstr>
      <vt:lpstr>Теорема: Если прямая, не лежащая в данной плоскости, параллельна какой-нибудь прямой, лежащей в этой плоскости, то она параллельна данной плоскости.</vt:lpstr>
      <vt:lpstr>Следствие 1:  Если плоскость проходит через данную прямую , параллельную другой плоскости и пересекает эту плоскость, то линия пересечения плоскостей параллельна данной прямой</vt:lpstr>
      <vt:lpstr>Следствие 2:  Если одна из двух параллельных прямых параллельна данной плоскости, то другая прямая либо также параллельна данной плоскости, либо лежит в этой плоскости</vt:lpstr>
      <vt:lpstr>Решение задач с комментариями</vt:lpstr>
      <vt:lpstr>Домашнее задание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7 (8) Параллельность прямой и плоскости. Решение задач</dc:title>
  <dc:creator>Светулёк</dc:creator>
  <cp:lastModifiedBy>Светулёк</cp:lastModifiedBy>
  <cp:revision>3</cp:revision>
  <dcterms:created xsi:type="dcterms:W3CDTF">2013-09-30T18:32:59Z</dcterms:created>
  <dcterms:modified xsi:type="dcterms:W3CDTF">2013-10-01T10:18:10Z</dcterms:modified>
</cp:coreProperties>
</file>