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68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3E26-1BCE-43AD-9457-D6A6EA878D13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AD599CB-927C-4C45-BD16-D90C43F37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3E26-1BCE-43AD-9457-D6A6EA878D13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99CB-927C-4C45-BD16-D90C43F37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3E26-1BCE-43AD-9457-D6A6EA878D13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99CB-927C-4C45-BD16-D90C43F37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3E26-1BCE-43AD-9457-D6A6EA878D13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AD599CB-927C-4C45-BD16-D90C43F37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3E26-1BCE-43AD-9457-D6A6EA878D13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99CB-927C-4C45-BD16-D90C43F376E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3E26-1BCE-43AD-9457-D6A6EA878D13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99CB-927C-4C45-BD16-D90C43F37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3E26-1BCE-43AD-9457-D6A6EA878D13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AD599CB-927C-4C45-BD16-D90C43F376E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3E26-1BCE-43AD-9457-D6A6EA878D13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99CB-927C-4C45-BD16-D90C43F37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3E26-1BCE-43AD-9457-D6A6EA878D13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99CB-927C-4C45-BD16-D90C43F37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3E26-1BCE-43AD-9457-D6A6EA878D13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99CB-927C-4C45-BD16-D90C43F376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43E26-1BCE-43AD-9457-D6A6EA878D13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99CB-927C-4C45-BD16-D90C43F376E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A43E26-1BCE-43AD-9457-D6A6EA878D13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AD599CB-927C-4C45-BD16-D90C43F376E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412776"/>
            <a:ext cx="8458200" cy="1222375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0F06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Урок 6. Параллельность прямых и плоскостей.</a:t>
            </a:r>
            <a:endParaRPr lang="ru-RU" i="1" dirty="0">
              <a:solidFill>
                <a:srgbClr val="0F06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149080"/>
            <a:ext cx="8458200" cy="914400"/>
          </a:xfrm>
        </p:spPr>
        <p:txBody>
          <a:bodyPr>
            <a:normAutofit fontScale="85000" lnSpcReduction="10000"/>
          </a:bodyPr>
          <a:lstStyle/>
          <a:p>
            <a:r>
              <a:rPr lang="ru-RU" sz="4000" i="1" dirty="0" smtClean="0"/>
              <a:t>Параллельные прямые в пространстве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331913" y="404813"/>
            <a:ext cx="6264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200" b="1">
                <a:solidFill>
                  <a:srgbClr val="0066FF"/>
                </a:solidFill>
              </a:rPr>
              <a:t>Параллельность в пространстве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971550" y="981075"/>
            <a:ext cx="6480175" cy="1368425"/>
            <a:chOff x="612" y="618"/>
            <a:chExt cx="4082" cy="862"/>
          </a:xfrm>
        </p:grpSpPr>
        <p:sp>
          <p:nvSpPr>
            <p:cNvPr id="7173" name="Line 5"/>
            <p:cNvSpPr>
              <a:spLocks noChangeShapeType="1"/>
            </p:cNvSpPr>
            <p:nvPr/>
          </p:nvSpPr>
          <p:spPr bwMode="auto">
            <a:xfrm flipH="1">
              <a:off x="612" y="663"/>
              <a:ext cx="817" cy="59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auto">
            <a:xfrm>
              <a:off x="2653" y="663"/>
              <a:ext cx="0" cy="8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auto">
            <a:xfrm>
              <a:off x="3878" y="618"/>
              <a:ext cx="816" cy="5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79388" y="2276475"/>
            <a:ext cx="223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b="1"/>
              <a:t>Параллельность прямых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203575" y="2492375"/>
            <a:ext cx="25923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b="1"/>
              <a:t>Параллельность прямой и плоскости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011863" y="2205038"/>
            <a:ext cx="23764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b="1"/>
              <a:t>Параллельность плоскостей</a:t>
            </a:r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0" y="3141663"/>
            <a:ext cx="2700338" cy="2716212"/>
            <a:chOff x="0" y="1979"/>
            <a:chExt cx="1701" cy="1711"/>
          </a:xfrm>
        </p:grpSpPr>
        <p:sp>
          <p:nvSpPr>
            <p:cNvPr id="7182" name="Freeform 14"/>
            <p:cNvSpPr>
              <a:spLocks/>
            </p:cNvSpPr>
            <p:nvPr/>
          </p:nvSpPr>
          <p:spPr bwMode="auto">
            <a:xfrm>
              <a:off x="0" y="1979"/>
              <a:ext cx="1391" cy="955"/>
            </a:xfrm>
            <a:custGeom>
              <a:avLst/>
              <a:gdLst/>
              <a:ahLst/>
              <a:cxnLst>
                <a:cxn ang="0">
                  <a:pos x="369" y="190"/>
                </a:cxn>
                <a:cxn ang="0">
                  <a:pos x="202" y="227"/>
                </a:cxn>
                <a:cxn ang="0">
                  <a:pos x="90" y="292"/>
                </a:cxn>
                <a:cxn ang="0">
                  <a:pos x="35" y="348"/>
                </a:cxn>
                <a:cxn ang="0">
                  <a:pos x="25" y="673"/>
                </a:cxn>
                <a:cxn ang="0">
                  <a:pos x="90" y="794"/>
                </a:cxn>
                <a:cxn ang="0">
                  <a:pos x="165" y="878"/>
                </a:cxn>
                <a:cxn ang="0">
                  <a:pos x="193" y="887"/>
                </a:cxn>
                <a:cxn ang="0">
                  <a:pos x="434" y="943"/>
                </a:cxn>
                <a:cxn ang="0">
                  <a:pos x="1066" y="887"/>
                </a:cxn>
                <a:cxn ang="0">
                  <a:pos x="1168" y="850"/>
                </a:cxn>
                <a:cxn ang="0">
                  <a:pos x="1345" y="710"/>
                </a:cxn>
                <a:cxn ang="0">
                  <a:pos x="1391" y="599"/>
                </a:cxn>
                <a:cxn ang="0">
                  <a:pos x="1382" y="394"/>
                </a:cxn>
                <a:cxn ang="0">
                  <a:pos x="1363" y="339"/>
                </a:cxn>
                <a:cxn ang="0">
                  <a:pos x="1326" y="218"/>
                </a:cxn>
                <a:cxn ang="0">
                  <a:pos x="1317" y="190"/>
                </a:cxn>
                <a:cxn ang="0">
                  <a:pos x="1261" y="153"/>
                </a:cxn>
                <a:cxn ang="0">
                  <a:pos x="1159" y="88"/>
                </a:cxn>
                <a:cxn ang="0">
                  <a:pos x="713" y="69"/>
                </a:cxn>
                <a:cxn ang="0">
                  <a:pos x="453" y="134"/>
                </a:cxn>
                <a:cxn ang="0">
                  <a:pos x="397" y="162"/>
                </a:cxn>
                <a:cxn ang="0">
                  <a:pos x="369" y="171"/>
                </a:cxn>
                <a:cxn ang="0">
                  <a:pos x="369" y="190"/>
                </a:cxn>
              </a:cxnLst>
              <a:rect l="0" t="0" r="r" b="b"/>
              <a:pathLst>
                <a:path w="1391" h="955">
                  <a:moveTo>
                    <a:pt x="369" y="190"/>
                  </a:moveTo>
                  <a:cubicBezTo>
                    <a:pt x="313" y="204"/>
                    <a:pt x="258" y="213"/>
                    <a:pt x="202" y="227"/>
                  </a:cubicBezTo>
                  <a:cubicBezTo>
                    <a:pt x="165" y="252"/>
                    <a:pt x="129" y="266"/>
                    <a:pt x="90" y="292"/>
                  </a:cubicBezTo>
                  <a:cubicBezTo>
                    <a:pt x="68" y="306"/>
                    <a:pt x="35" y="348"/>
                    <a:pt x="35" y="348"/>
                  </a:cubicBezTo>
                  <a:cubicBezTo>
                    <a:pt x="0" y="477"/>
                    <a:pt x="11" y="455"/>
                    <a:pt x="25" y="673"/>
                  </a:cubicBezTo>
                  <a:cubicBezTo>
                    <a:pt x="28" y="725"/>
                    <a:pt x="59" y="757"/>
                    <a:pt x="90" y="794"/>
                  </a:cubicBezTo>
                  <a:cubicBezTo>
                    <a:pt x="164" y="884"/>
                    <a:pt x="8" y="721"/>
                    <a:pt x="165" y="878"/>
                  </a:cubicBezTo>
                  <a:cubicBezTo>
                    <a:pt x="172" y="885"/>
                    <a:pt x="184" y="883"/>
                    <a:pt x="193" y="887"/>
                  </a:cubicBezTo>
                  <a:cubicBezTo>
                    <a:pt x="274" y="926"/>
                    <a:pt x="343" y="935"/>
                    <a:pt x="434" y="943"/>
                  </a:cubicBezTo>
                  <a:cubicBezTo>
                    <a:pt x="920" y="933"/>
                    <a:pt x="784" y="955"/>
                    <a:pt x="1066" y="887"/>
                  </a:cubicBezTo>
                  <a:cubicBezTo>
                    <a:pt x="1100" y="869"/>
                    <a:pt x="1132" y="862"/>
                    <a:pt x="1168" y="850"/>
                  </a:cubicBezTo>
                  <a:cubicBezTo>
                    <a:pt x="1235" y="805"/>
                    <a:pt x="1295" y="776"/>
                    <a:pt x="1345" y="710"/>
                  </a:cubicBezTo>
                  <a:cubicBezTo>
                    <a:pt x="1355" y="669"/>
                    <a:pt x="1375" y="639"/>
                    <a:pt x="1391" y="599"/>
                  </a:cubicBezTo>
                  <a:cubicBezTo>
                    <a:pt x="1388" y="531"/>
                    <a:pt x="1389" y="462"/>
                    <a:pt x="1382" y="394"/>
                  </a:cubicBezTo>
                  <a:cubicBezTo>
                    <a:pt x="1380" y="375"/>
                    <a:pt x="1363" y="339"/>
                    <a:pt x="1363" y="339"/>
                  </a:cubicBezTo>
                  <a:cubicBezTo>
                    <a:pt x="1355" y="291"/>
                    <a:pt x="1353" y="258"/>
                    <a:pt x="1326" y="218"/>
                  </a:cubicBezTo>
                  <a:cubicBezTo>
                    <a:pt x="1323" y="209"/>
                    <a:pt x="1324" y="197"/>
                    <a:pt x="1317" y="190"/>
                  </a:cubicBezTo>
                  <a:cubicBezTo>
                    <a:pt x="1301" y="174"/>
                    <a:pt x="1261" y="153"/>
                    <a:pt x="1261" y="153"/>
                  </a:cubicBezTo>
                  <a:cubicBezTo>
                    <a:pt x="1238" y="119"/>
                    <a:pt x="1199" y="101"/>
                    <a:pt x="1159" y="88"/>
                  </a:cubicBezTo>
                  <a:cubicBezTo>
                    <a:pt x="1029" y="0"/>
                    <a:pt x="877" y="65"/>
                    <a:pt x="713" y="69"/>
                  </a:cubicBezTo>
                  <a:cubicBezTo>
                    <a:pt x="625" y="88"/>
                    <a:pt x="542" y="120"/>
                    <a:pt x="453" y="134"/>
                  </a:cubicBezTo>
                  <a:cubicBezTo>
                    <a:pt x="373" y="163"/>
                    <a:pt x="480" y="122"/>
                    <a:pt x="397" y="162"/>
                  </a:cubicBezTo>
                  <a:cubicBezTo>
                    <a:pt x="388" y="166"/>
                    <a:pt x="376" y="164"/>
                    <a:pt x="369" y="171"/>
                  </a:cubicBezTo>
                  <a:cubicBezTo>
                    <a:pt x="365" y="175"/>
                    <a:pt x="369" y="184"/>
                    <a:pt x="369" y="190"/>
                  </a:cubicBezTo>
                  <a:close/>
                </a:path>
              </a:pathLst>
            </a:custGeom>
            <a:solidFill>
              <a:srgbClr val="92D0A4">
                <a:alpha val="41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 flipV="1">
              <a:off x="204" y="2160"/>
              <a:ext cx="771" cy="3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 flipV="1">
              <a:off x="295" y="2387"/>
              <a:ext cx="861" cy="3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7" name="Text Box 19"/>
            <p:cNvSpPr txBox="1">
              <a:spLocks noChangeArrowheads="1"/>
            </p:cNvSpPr>
            <p:nvPr/>
          </p:nvSpPr>
          <p:spPr bwMode="auto">
            <a:xfrm>
              <a:off x="0" y="3113"/>
              <a:ext cx="1701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b="1">
                  <a:solidFill>
                    <a:srgbClr val="FF3300"/>
                  </a:solidFill>
                </a:rPr>
                <a:t>Прямые не пересекаются и лежат в одной плоскости</a:t>
              </a:r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2963863" y="3573463"/>
            <a:ext cx="3048000" cy="2584450"/>
            <a:chOff x="1867" y="2251"/>
            <a:chExt cx="1920" cy="1628"/>
          </a:xfrm>
        </p:grpSpPr>
        <p:sp>
          <p:nvSpPr>
            <p:cNvPr id="7183" name="Freeform 15"/>
            <p:cNvSpPr>
              <a:spLocks/>
            </p:cNvSpPr>
            <p:nvPr/>
          </p:nvSpPr>
          <p:spPr bwMode="auto">
            <a:xfrm>
              <a:off x="1867" y="2648"/>
              <a:ext cx="1802" cy="659"/>
            </a:xfrm>
            <a:custGeom>
              <a:avLst/>
              <a:gdLst/>
              <a:ahLst/>
              <a:cxnLst>
                <a:cxn ang="0">
                  <a:pos x="511" y="93"/>
                </a:cxn>
                <a:cxn ang="0">
                  <a:pos x="140" y="83"/>
                </a:cxn>
                <a:cxn ang="0">
                  <a:pos x="75" y="111"/>
                </a:cxn>
                <a:cxn ang="0">
                  <a:pos x="19" y="158"/>
                </a:cxn>
                <a:cxn ang="0">
                  <a:pos x="0" y="232"/>
                </a:cxn>
                <a:cxn ang="0">
                  <a:pos x="195" y="539"/>
                </a:cxn>
                <a:cxn ang="0">
                  <a:pos x="223" y="548"/>
                </a:cxn>
                <a:cxn ang="0">
                  <a:pos x="298" y="585"/>
                </a:cxn>
                <a:cxn ang="0">
                  <a:pos x="326" y="594"/>
                </a:cxn>
                <a:cxn ang="0">
                  <a:pos x="372" y="613"/>
                </a:cxn>
                <a:cxn ang="0">
                  <a:pos x="539" y="631"/>
                </a:cxn>
                <a:cxn ang="0">
                  <a:pos x="688" y="659"/>
                </a:cxn>
                <a:cxn ang="0">
                  <a:pos x="1412" y="650"/>
                </a:cxn>
                <a:cxn ang="0">
                  <a:pos x="1784" y="520"/>
                </a:cxn>
                <a:cxn ang="0">
                  <a:pos x="1756" y="241"/>
                </a:cxn>
                <a:cxn ang="0">
                  <a:pos x="1710" y="186"/>
                </a:cxn>
                <a:cxn ang="0">
                  <a:pos x="1645" y="121"/>
                </a:cxn>
                <a:cxn ang="0">
                  <a:pos x="1227" y="46"/>
                </a:cxn>
                <a:cxn ang="0">
                  <a:pos x="1087" y="28"/>
                </a:cxn>
                <a:cxn ang="0">
                  <a:pos x="976" y="0"/>
                </a:cxn>
                <a:cxn ang="0">
                  <a:pos x="586" y="18"/>
                </a:cxn>
                <a:cxn ang="0">
                  <a:pos x="437" y="55"/>
                </a:cxn>
                <a:cxn ang="0">
                  <a:pos x="363" y="74"/>
                </a:cxn>
              </a:cxnLst>
              <a:rect l="0" t="0" r="r" b="b"/>
              <a:pathLst>
                <a:path w="1802" h="659">
                  <a:moveTo>
                    <a:pt x="511" y="93"/>
                  </a:moveTo>
                  <a:cubicBezTo>
                    <a:pt x="388" y="49"/>
                    <a:pt x="282" y="79"/>
                    <a:pt x="140" y="83"/>
                  </a:cubicBezTo>
                  <a:cubicBezTo>
                    <a:pt x="69" y="131"/>
                    <a:pt x="159" y="75"/>
                    <a:pt x="75" y="111"/>
                  </a:cubicBezTo>
                  <a:cubicBezTo>
                    <a:pt x="53" y="120"/>
                    <a:pt x="35" y="142"/>
                    <a:pt x="19" y="158"/>
                  </a:cubicBezTo>
                  <a:cubicBezTo>
                    <a:pt x="13" y="177"/>
                    <a:pt x="0" y="214"/>
                    <a:pt x="0" y="232"/>
                  </a:cubicBezTo>
                  <a:cubicBezTo>
                    <a:pt x="0" y="368"/>
                    <a:pt x="110" y="453"/>
                    <a:pt x="195" y="539"/>
                  </a:cubicBezTo>
                  <a:cubicBezTo>
                    <a:pt x="202" y="546"/>
                    <a:pt x="214" y="544"/>
                    <a:pt x="223" y="548"/>
                  </a:cubicBezTo>
                  <a:cubicBezTo>
                    <a:pt x="248" y="559"/>
                    <a:pt x="271" y="576"/>
                    <a:pt x="298" y="585"/>
                  </a:cubicBezTo>
                  <a:cubicBezTo>
                    <a:pt x="307" y="588"/>
                    <a:pt x="317" y="591"/>
                    <a:pt x="326" y="594"/>
                  </a:cubicBezTo>
                  <a:cubicBezTo>
                    <a:pt x="342" y="600"/>
                    <a:pt x="356" y="610"/>
                    <a:pt x="372" y="613"/>
                  </a:cubicBezTo>
                  <a:cubicBezTo>
                    <a:pt x="427" y="623"/>
                    <a:pt x="484" y="622"/>
                    <a:pt x="539" y="631"/>
                  </a:cubicBezTo>
                  <a:cubicBezTo>
                    <a:pt x="587" y="648"/>
                    <a:pt x="638" y="649"/>
                    <a:pt x="688" y="659"/>
                  </a:cubicBezTo>
                  <a:cubicBezTo>
                    <a:pt x="929" y="656"/>
                    <a:pt x="1171" y="656"/>
                    <a:pt x="1412" y="650"/>
                  </a:cubicBezTo>
                  <a:cubicBezTo>
                    <a:pt x="1516" y="648"/>
                    <a:pt x="1718" y="607"/>
                    <a:pt x="1784" y="520"/>
                  </a:cubicBezTo>
                  <a:cubicBezTo>
                    <a:pt x="1802" y="465"/>
                    <a:pt x="1788" y="306"/>
                    <a:pt x="1756" y="241"/>
                  </a:cubicBezTo>
                  <a:cubicBezTo>
                    <a:pt x="1733" y="195"/>
                    <a:pt x="1744" y="229"/>
                    <a:pt x="1710" y="186"/>
                  </a:cubicBezTo>
                  <a:cubicBezTo>
                    <a:pt x="1657" y="118"/>
                    <a:pt x="1699" y="138"/>
                    <a:pt x="1645" y="121"/>
                  </a:cubicBezTo>
                  <a:cubicBezTo>
                    <a:pt x="1535" y="47"/>
                    <a:pt x="1347" y="52"/>
                    <a:pt x="1227" y="46"/>
                  </a:cubicBezTo>
                  <a:cubicBezTo>
                    <a:pt x="1132" y="23"/>
                    <a:pt x="1271" y="55"/>
                    <a:pt x="1087" y="28"/>
                  </a:cubicBezTo>
                  <a:cubicBezTo>
                    <a:pt x="1051" y="23"/>
                    <a:pt x="1012" y="9"/>
                    <a:pt x="976" y="0"/>
                  </a:cubicBezTo>
                  <a:cubicBezTo>
                    <a:pt x="936" y="2"/>
                    <a:pt x="648" y="12"/>
                    <a:pt x="586" y="18"/>
                  </a:cubicBezTo>
                  <a:cubicBezTo>
                    <a:pt x="539" y="22"/>
                    <a:pt x="482" y="42"/>
                    <a:pt x="437" y="55"/>
                  </a:cubicBezTo>
                  <a:cubicBezTo>
                    <a:pt x="413" y="62"/>
                    <a:pt x="363" y="74"/>
                    <a:pt x="363" y="74"/>
                  </a:cubicBezTo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>
              <a:off x="2064" y="2251"/>
              <a:ext cx="140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2064" y="3475"/>
              <a:ext cx="1723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b="1">
                  <a:solidFill>
                    <a:srgbClr val="FF3300"/>
                  </a:solidFill>
                </a:rPr>
                <a:t>Прямая и плоскость не имеют общих точек</a:t>
              </a: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5940425" y="3068638"/>
            <a:ext cx="2160588" cy="2789237"/>
            <a:chOff x="3742" y="1933"/>
            <a:chExt cx="1361" cy="1757"/>
          </a:xfrm>
        </p:grpSpPr>
        <p:sp>
          <p:nvSpPr>
            <p:cNvPr id="7185" name="AutoShape 17"/>
            <p:cNvSpPr>
              <a:spLocks noChangeArrowheads="1"/>
            </p:cNvSpPr>
            <p:nvPr/>
          </p:nvSpPr>
          <p:spPr bwMode="auto">
            <a:xfrm>
              <a:off x="3742" y="1933"/>
              <a:ext cx="1361" cy="272"/>
            </a:xfrm>
            <a:prstGeom prst="parallelogram">
              <a:avLst>
                <a:gd name="adj" fmla="val 125092"/>
              </a:avLst>
            </a:prstGeom>
            <a:solidFill>
              <a:srgbClr val="D989C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6" name="AutoShape 18"/>
            <p:cNvSpPr>
              <a:spLocks noChangeArrowheads="1"/>
            </p:cNvSpPr>
            <p:nvPr/>
          </p:nvSpPr>
          <p:spPr bwMode="auto">
            <a:xfrm>
              <a:off x="3742" y="2568"/>
              <a:ext cx="1315" cy="272"/>
            </a:xfrm>
            <a:prstGeom prst="parallelogram">
              <a:avLst>
                <a:gd name="adj" fmla="val 120864"/>
              </a:avLst>
            </a:prstGeom>
            <a:solidFill>
              <a:srgbClr val="D989C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9" name="Text Box 21"/>
            <p:cNvSpPr txBox="1">
              <a:spLocks noChangeArrowheads="1"/>
            </p:cNvSpPr>
            <p:nvPr/>
          </p:nvSpPr>
          <p:spPr bwMode="auto">
            <a:xfrm>
              <a:off x="4014" y="3113"/>
              <a:ext cx="1043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b="1">
                  <a:solidFill>
                    <a:srgbClr val="FF3300"/>
                  </a:solidFill>
                </a:rPr>
                <a:t>Плоскости не имеют общих точек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6" grpId="0"/>
      <p:bldP spid="7177" grpId="0"/>
      <p:bldP spid="71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611188" y="404813"/>
            <a:ext cx="7056437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прямые в пространстве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39750" y="1268413"/>
            <a:ext cx="7418388" cy="1477962"/>
            <a:chOff x="340" y="799"/>
            <a:chExt cx="4673" cy="931"/>
          </a:xfrm>
        </p:grpSpPr>
        <p:sp>
          <p:nvSpPr>
            <p:cNvPr id="8197" name="Line 5"/>
            <p:cNvSpPr>
              <a:spLocks noChangeShapeType="1"/>
            </p:cNvSpPr>
            <p:nvPr/>
          </p:nvSpPr>
          <p:spPr bwMode="auto">
            <a:xfrm flipH="1">
              <a:off x="1020" y="799"/>
              <a:ext cx="771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198" name="Line 6"/>
            <p:cNvSpPr>
              <a:spLocks noChangeShapeType="1"/>
            </p:cNvSpPr>
            <p:nvPr/>
          </p:nvSpPr>
          <p:spPr bwMode="auto">
            <a:xfrm>
              <a:off x="3334" y="799"/>
              <a:ext cx="816" cy="54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340" y="1434"/>
              <a:ext cx="16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2000" b="1">
                  <a:solidFill>
                    <a:srgbClr val="0066FF"/>
                  </a:solidFill>
                </a:rPr>
                <a:t>Имеют общие точки</a:t>
              </a:r>
            </a:p>
          </p:txBody>
        </p:sp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3198" y="1480"/>
              <a:ext cx="181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2000" b="1">
                  <a:solidFill>
                    <a:srgbClr val="0066FF"/>
                  </a:solidFill>
                </a:rPr>
                <a:t>Не имеют общих точек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0" y="2997200"/>
            <a:ext cx="3059113" cy="2257425"/>
            <a:chOff x="0" y="1888"/>
            <a:chExt cx="1927" cy="1422"/>
          </a:xfrm>
        </p:grpSpPr>
        <p:sp>
          <p:nvSpPr>
            <p:cNvPr id="8204" name="AutoShape 12"/>
            <p:cNvSpPr>
              <a:spLocks noChangeArrowheads="1"/>
            </p:cNvSpPr>
            <p:nvPr/>
          </p:nvSpPr>
          <p:spPr bwMode="auto">
            <a:xfrm>
              <a:off x="0" y="1888"/>
              <a:ext cx="1927" cy="998"/>
            </a:xfrm>
            <a:prstGeom prst="parallelogram">
              <a:avLst>
                <a:gd name="adj" fmla="val 4827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521" y="2069"/>
              <a:ext cx="998" cy="5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 flipH="1">
              <a:off x="385" y="2069"/>
              <a:ext cx="952" cy="5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3" name="Oval 11"/>
            <p:cNvSpPr>
              <a:spLocks noChangeArrowheads="1"/>
            </p:cNvSpPr>
            <p:nvPr/>
          </p:nvSpPr>
          <p:spPr bwMode="auto">
            <a:xfrm>
              <a:off x="930" y="2296"/>
              <a:ext cx="45" cy="45"/>
            </a:xfrm>
            <a:prstGeom prst="ellipse">
              <a:avLst/>
            </a:prstGeom>
            <a:solidFill>
              <a:srgbClr val="EF090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5" name="Text Box 13"/>
            <p:cNvSpPr txBox="1">
              <a:spLocks noChangeArrowheads="1"/>
            </p:cNvSpPr>
            <p:nvPr/>
          </p:nvSpPr>
          <p:spPr bwMode="auto">
            <a:xfrm>
              <a:off x="113" y="3022"/>
              <a:ext cx="13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2400" b="1">
                  <a:solidFill>
                    <a:srgbClr val="EF0903"/>
                  </a:solidFill>
                </a:rPr>
                <a:t>пересекаются</a:t>
              </a: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4284663" y="2781300"/>
            <a:ext cx="3455987" cy="792163"/>
            <a:chOff x="2699" y="1752"/>
            <a:chExt cx="2177" cy="499"/>
          </a:xfrm>
        </p:grpSpPr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 flipH="1">
              <a:off x="2699" y="1752"/>
              <a:ext cx="861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4059" y="1752"/>
              <a:ext cx="817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2916238" y="3933825"/>
            <a:ext cx="2879725" cy="1897063"/>
            <a:chOff x="1837" y="2478"/>
            <a:chExt cx="1814" cy="1195"/>
          </a:xfrm>
        </p:grpSpPr>
        <p:sp>
          <p:nvSpPr>
            <p:cNvPr id="8210" name="AutoShape 18"/>
            <p:cNvSpPr>
              <a:spLocks noChangeArrowheads="1"/>
            </p:cNvSpPr>
            <p:nvPr/>
          </p:nvSpPr>
          <p:spPr bwMode="auto">
            <a:xfrm>
              <a:off x="1882" y="2478"/>
              <a:ext cx="1769" cy="771"/>
            </a:xfrm>
            <a:prstGeom prst="parallelogram">
              <a:avLst>
                <a:gd name="adj" fmla="val 5736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2290" y="2659"/>
              <a:ext cx="108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>
              <a:off x="2154" y="2976"/>
              <a:ext cx="1089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1" name="Text Box 19"/>
            <p:cNvSpPr txBox="1">
              <a:spLocks noChangeArrowheads="1"/>
            </p:cNvSpPr>
            <p:nvPr/>
          </p:nvSpPr>
          <p:spPr bwMode="auto">
            <a:xfrm>
              <a:off x="1837" y="3385"/>
              <a:ext cx="1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2400" b="1">
                  <a:solidFill>
                    <a:srgbClr val="EF0903"/>
                  </a:solidFill>
                </a:rPr>
                <a:t>параллельны</a:t>
              </a:r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5724525" y="3789363"/>
            <a:ext cx="2303463" cy="2401887"/>
            <a:chOff x="3606" y="2387"/>
            <a:chExt cx="1451" cy="1513"/>
          </a:xfrm>
        </p:grpSpPr>
        <p:sp>
          <p:nvSpPr>
            <p:cNvPr id="8212" name="AutoShape 20"/>
            <p:cNvSpPr>
              <a:spLocks noChangeArrowheads="1"/>
            </p:cNvSpPr>
            <p:nvPr/>
          </p:nvSpPr>
          <p:spPr bwMode="auto">
            <a:xfrm>
              <a:off x="3742" y="2795"/>
              <a:ext cx="1224" cy="590"/>
            </a:xfrm>
            <a:prstGeom prst="parallelogram">
              <a:avLst>
                <a:gd name="adj" fmla="val 5186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>
              <a:off x="3969" y="3203"/>
              <a:ext cx="6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4" name="Line 22"/>
            <p:cNvSpPr>
              <a:spLocks noChangeShapeType="1"/>
            </p:cNvSpPr>
            <p:nvPr/>
          </p:nvSpPr>
          <p:spPr bwMode="auto">
            <a:xfrm flipH="1">
              <a:off x="4332" y="2387"/>
              <a:ext cx="363" cy="58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auto">
            <a:xfrm>
              <a:off x="4286" y="2976"/>
              <a:ext cx="46" cy="45"/>
            </a:xfrm>
            <a:prstGeom prst="ellipse">
              <a:avLst/>
            </a:prstGeom>
            <a:solidFill>
              <a:srgbClr val="EF090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6" name="Line 24"/>
            <p:cNvSpPr>
              <a:spLocks noChangeShapeType="1"/>
            </p:cNvSpPr>
            <p:nvPr/>
          </p:nvSpPr>
          <p:spPr bwMode="auto">
            <a:xfrm flipH="1">
              <a:off x="4059" y="3022"/>
              <a:ext cx="227" cy="3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17" name="Text Box 25"/>
            <p:cNvSpPr txBox="1">
              <a:spLocks noChangeArrowheads="1"/>
            </p:cNvSpPr>
            <p:nvPr/>
          </p:nvSpPr>
          <p:spPr bwMode="auto">
            <a:xfrm>
              <a:off x="3606" y="3612"/>
              <a:ext cx="14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ru-RU" sz="2400" b="1">
                  <a:solidFill>
                    <a:srgbClr val="EF0903"/>
                  </a:solidFill>
                </a:rPr>
                <a:t>скрещиваются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 noGrp="1"/>
          </p:cNvGrpSpPr>
          <p:nvPr>
            <p:ph idx="1"/>
          </p:nvPr>
        </p:nvGrpSpPr>
        <p:grpSpPr bwMode="auto">
          <a:xfrm>
            <a:off x="467544" y="2060848"/>
            <a:ext cx="8229600" cy="4525963"/>
            <a:chOff x="3288" y="845"/>
            <a:chExt cx="2268" cy="237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4967" y="845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C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5216" y="2387"/>
              <a:ext cx="3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C</a:t>
              </a:r>
              <a:endParaRPr lang="ru-RU" sz="2400" b="1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3968" y="1163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>
              <a:off x="3606" y="1163"/>
              <a:ext cx="362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3606" y="1571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>
              <a:off x="4876" y="1163"/>
              <a:ext cx="317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3606" y="1571"/>
              <a:ext cx="0" cy="13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>
              <a:off x="4876" y="1571"/>
              <a:ext cx="0" cy="13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3606" y="2887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5193" y="1163"/>
              <a:ext cx="0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4876" y="2569"/>
              <a:ext cx="317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3968" y="1163"/>
              <a:ext cx="0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H="1">
              <a:off x="3968" y="2569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H="1">
              <a:off x="3606" y="2569"/>
              <a:ext cx="362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288" y="1299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A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3787" y="845"/>
              <a:ext cx="68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4558" y="1299"/>
              <a:ext cx="7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D</a:t>
              </a:r>
              <a:r>
                <a:rPr lang="en-US" sz="2400" b="1" baseline="-25000"/>
                <a:t>1</a:t>
              </a:r>
              <a:endParaRPr lang="ru-RU" sz="2400" b="1" baseline="-25000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3424" y="2887"/>
              <a:ext cx="63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A</a:t>
              </a:r>
              <a:endParaRPr lang="ru-RU" sz="2400" b="1"/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3968" y="2251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B</a:t>
              </a:r>
              <a:endParaRPr lang="ru-RU" sz="2400" b="1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4807" y="2932"/>
              <a:ext cx="7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D</a:t>
              </a:r>
              <a:endParaRPr lang="ru-RU" sz="2400" b="1"/>
            </a:p>
          </p:txBody>
        </p:sp>
      </p:grpSp>
      <p:cxnSp>
        <p:nvCxnSpPr>
          <p:cNvPr id="26" name="Прямая соединительная линия 25"/>
          <p:cNvCxnSpPr/>
          <p:nvPr/>
        </p:nvCxnSpPr>
        <p:spPr>
          <a:xfrm flipV="1">
            <a:off x="1619672" y="2708920"/>
            <a:ext cx="1224136" cy="72008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6" idx="1"/>
          </p:cNvCxnSpPr>
          <p:nvPr/>
        </p:nvCxnSpPr>
        <p:spPr>
          <a:xfrm flipV="1">
            <a:off x="6166520" y="5273806"/>
            <a:ext cx="1296910" cy="67841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14" idx="0"/>
          </p:cNvCxnSpPr>
          <p:nvPr/>
        </p:nvCxnSpPr>
        <p:spPr>
          <a:xfrm flipV="1">
            <a:off x="6166520" y="2666851"/>
            <a:ext cx="1213453" cy="79074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691680" y="5301208"/>
            <a:ext cx="1296910" cy="67841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987824" y="2636912"/>
            <a:ext cx="4464496" cy="0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915816" y="5373216"/>
            <a:ext cx="4464496" cy="0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619672" y="3429000"/>
            <a:ext cx="0" cy="252028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6228184" y="5229200"/>
            <a:ext cx="1296910" cy="67841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99592" y="332656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Определение</a:t>
            </a:r>
            <a:r>
              <a:rPr lang="ru-RU" i="1" dirty="0" smtClean="0"/>
              <a:t>: </a:t>
            </a:r>
            <a:r>
              <a:rPr lang="ru-RU" dirty="0" smtClean="0"/>
              <a:t>Две прямые в пространстве называются параллельными, если они лежат в одной плоскости и не пересекаются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971600" y="1268760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Определение</a:t>
            </a:r>
            <a:r>
              <a:rPr lang="ru-RU" dirty="0" smtClean="0"/>
              <a:t>: Две прямые называются скрещивающимися, если они не лежат в одной плоскости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>Те</a:t>
            </a:r>
            <a:r>
              <a:rPr lang="ru-RU" sz="2700" b="1" i="1" dirty="0" smtClean="0"/>
              <a:t>орема 1: </a:t>
            </a:r>
            <a:r>
              <a:rPr lang="ru-RU" sz="2700" dirty="0" smtClean="0"/>
              <a:t>Через любую точку пространства, не лежащей на данной прямой, проходит прямая параллельная данной, и притом только одна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ru-RU" i="1" dirty="0" smtClean="0"/>
          </a:p>
          <a:p>
            <a:pPr algn="r">
              <a:buNone/>
            </a:pPr>
            <a:r>
              <a:rPr lang="ru-RU" i="1" dirty="0" smtClean="0"/>
              <a:t>Дано</a:t>
            </a:r>
            <a:r>
              <a:rPr lang="ru-RU" i="1" dirty="0"/>
              <a:t>: а, </a:t>
            </a:r>
            <a:r>
              <a:rPr lang="ru-RU" i="1" dirty="0" err="1"/>
              <a:t>М</a:t>
            </a:r>
            <a:r>
              <a:rPr lang="ru-RU" i="1" dirty="0" err="1">
                <a:sym typeface="Symbol"/>
              </a:rPr>
              <a:t></a:t>
            </a:r>
            <a:r>
              <a:rPr lang="ru-RU" i="1" dirty="0" err="1" smtClean="0"/>
              <a:t>а</a:t>
            </a:r>
            <a:endParaRPr lang="ru-RU" i="1" dirty="0" smtClean="0"/>
          </a:p>
          <a:p>
            <a:pPr algn="r">
              <a:buNone/>
            </a:pPr>
            <a:r>
              <a:rPr lang="ru-RU" i="1" dirty="0" smtClean="0"/>
              <a:t>Доказать</a:t>
            </a:r>
            <a:r>
              <a:rPr lang="ru-RU" i="1" dirty="0"/>
              <a:t>: </a:t>
            </a:r>
            <a:endParaRPr lang="ru-RU" i="1" dirty="0" smtClean="0"/>
          </a:p>
          <a:p>
            <a:pPr algn="r">
              <a:buNone/>
            </a:pPr>
            <a:r>
              <a:rPr lang="ru-RU" i="1" dirty="0" smtClean="0">
                <a:sym typeface="Symbol"/>
              </a:rPr>
              <a:t></a:t>
            </a:r>
            <a:r>
              <a:rPr lang="en-US" i="1" dirty="0"/>
              <a:t>b</a:t>
            </a:r>
            <a:r>
              <a:rPr lang="ru-RU" i="1" dirty="0"/>
              <a:t>: </a:t>
            </a:r>
            <a:r>
              <a:rPr lang="en-US" i="1" dirty="0" err="1"/>
              <a:t>M</a:t>
            </a:r>
            <a:r>
              <a:rPr lang="en-US" i="1" dirty="0" err="1">
                <a:sym typeface="Symbol"/>
              </a:rPr>
              <a:t></a:t>
            </a:r>
            <a:r>
              <a:rPr lang="en-US" i="1" dirty="0" err="1"/>
              <a:t>b</a:t>
            </a:r>
            <a:r>
              <a:rPr lang="ru-RU" i="1" dirty="0"/>
              <a:t>, </a:t>
            </a:r>
            <a:r>
              <a:rPr lang="en-US" i="1" dirty="0"/>
              <a:t>a</a:t>
            </a:r>
            <a:r>
              <a:rPr lang="en-US" i="1" dirty="0">
                <a:sym typeface="Symbol"/>
              </a:rPr>
              <a:t></a:t>
            </a:r>
            <a:r>
              <a:rPr lang="en-US" i="1" dirty="0"/>
              <a:t>b</a:t>
            </a:r>
            <a:endParaRPr lang="ru-RU" i="1" dirty="0"/>
          </a:p>
          <a:p>
            <a:pPr>
              <a:buNone/>
            </a:pPr>
            <a:endParaRPr lang="ru-RU" dirty="0"/>
          </a:p>
        </p:txBody>
      </p:sp>
      <p:sp>
        <p:nvSpPr>
          <p:cNvPr id="7" name="Параллелограмм 6"/>
          <p:cNvSpPr/>
          <p:nvPr/>
        </p:nvSpPr>
        <p:spPr>
          <a:xfrm>
            <a:off x="971600" y="2708920"/>
            <a:ext cx="4752528" cy="1944216"/>
          </a:xfrm>
          <a:prstGeom prst="parallelogram">
            <a:avLst>
              <a:gd name="adj" fmla="val 5439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1835696" y="3068960"/>
            <a:ext cx="216024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3059832" y="3356992"/>
            <a:ext cx="216024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2411760" y="37170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419872" y="285293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644008" y="306896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267744" y="393305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animBg="1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b="1" dirty="0" smtClean="0">
                <a:solidFill>
                  <a:srgbClr val="00B050"/>
                </a:solidFill>
              </a:rPr>
              <a:t>Лемма: </a:t>
            </a:r>
            <a:r>
              <a:rPr lang="ru-RU" sz="2800" dirty="0" smtClean="0"/>
              <a:t>Если одна из двух параллельных прямых пересекает данную плоскость, то и другая прямая пресекает эту плоскость.</a:t>
            </a:r>
            <a:endParaRPr lang="ru-RU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50196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156176" y="2420888"/>
            <a:ext cx="2555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Дано:</a:t>
            </a:r>
            <a:r>
              <a:rPr lang="en-US" sz="3600" dirty="0" smtClean="0"/>
              <a:t> </a:t>
            </a:r>
            <a:r>
              <a:rPr lang="ru-RU" sz="3600" dirty="0" smtClean="0">
                <a:sym typeface="Symbol"/>
              </a:rPr>
              <a:t></a:t>
            </a:r>
            <a:r>
              <a:rPr lang="en-US" sz="3600" dirty="0" smtClean="0">
                <a:sym typeface="Symbol"/>
              </a:rPr>
              <a:t>,</a:t>
            </a:r>
            <a:r>
              <a:rPr lang="ru-RU" sz="3600" dirty="0" smtClean="0"/>
              <a:t> </a:t>
            </a:r>
            <a:r>
              <a:rPr lang="en-US" sz="3600" dirty="0" smtClean="0"/>
              <a:t>a</a:t>
            </a:r>
            <a:r>
              <a:rPr lang="en-US" sz="3600" dirty="0" smtClean="0">
                <a:sym typeface="Symbol"/>
              </a:rPr>
              <a:t>b, a=A</a:t>
            </a:r>
          </a:p>
          <a:p>
            <a:r>
              <a:rPr lang="ru-RU" sz="3600" dirty="0" smtClean="0">
                <a:sym typeface="Symbol"/>
              </a:rPr>
              <a:t>Доказать: </a:t>
            </a:r>
            <a:r>
              <a:rPr lang="en-US" sz="3600" dirty="0" smtClean="0">
                <a:sym typeface="Symbol"/>
              </a:rPr>
              <a:t>b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3200" b="1" i="1" dirty="0" smtClean="0">
                <a:solidFill>
                  <a:srgbClr val="00B050"/>
                </a:solidFill>
              </a:rPr>
              <a:t>Теорема 2: </a:t>
            </a:r>
            <a:r>
              <a:rPr lang="ru-RU" sz="3200" dirty="0" smtClean="0"/>
              <a:t>Если две прямые параллельны третьей прямой, то они параллельны</a:t>
            </a:r>
            <a:endParaRPr lang="ru-RU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4657725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508104" y="2708920"/>
            <a:ext cx="28083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Дано: </a:t>
            </a:r>
            <a:r>
              <a:rPr lang="ru-RU" sz="3200" i="1" dirty="0" err="1" smtClean="0"/>
              <a:t>а</a:t>
            </a:r>
            <a:r>
              <a:rPr lang="ru-RU" sz="3200" i="1" dirty="0" err="1" smtClean="0">
                <a:sym typeface="Symbol"/>
              </a:rPr>
              <a:t>с</a:t>
            </a:r>
            <a:r>
              <a:rPr lang="ru-RU" sz="3200" i="1" dirty="0" smtClean="0">
                <a:sym typeface="Symbol"/>
              </a:rPr>
              <a:t>, </a:t>
            </a:r>
            <a:r>
              <a:rPr lang="en-US" sz="3200" i="1" dirty="0" smtClean="0">
                <a:sym typeface="Symbol"/>
              </a:rPr>
              <a:t>bc</a:t>
            </a:r>
          </a:p>
          <a:p>
            <a:r>
              <a:rPr lang="ru-RU" sz="3200" i="1" dirty="0" smtClean="0">
                <a:sym typeface="Symbol"/>
              </a:rPr>
              <a:t>Доказать: а</a:t>
            </a:r>
            <a:r>
              <a:rPr lang="en-US" sz="3200" i="1" dirty="0" smtClean="0">
                <a:sym typeface="Symbol"/>
              </a:rPr>
              <a:t>b</a:t>
            </a:r>
            <a:endParaRPr lang="ru-RU" sz="3200" i="1" dirty="0" smtClean="0">
              <a:sym typeface="Symbol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Решение задач: 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№17 с комментариями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44824"/>
            <a:ext cx="4824536" cy="4067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</TotalTime>
  <Words>208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Урок 6. Параллельность прямых и плоскостей.</vt:lpstr>
      <vt:lpstr>Слайд 2</vt:lpstr>
      <vt:lpstr>Слайд 3</vt:lpstr>
      <vt:lpstr>Слайд 4</vt:lpstr>
      <vt:lpstr>Теорема 1: Через любую точку пространства, не лежащей на данной прямой, проходит прямая параллельная данной, и притом только одна</vt:lpstr>
      <vt:lpstr>Лемма: Если одна из двух параллельных прямых пересекает данную плоскость, то и другая прямая пресекает эту плоскость.</vt:lpstr>
      <vt:lpstr>Теорема 2: Если две прямые параллельны третьей прямой, то они параллельны</vt:lpstr>
      <vt:lpstr>Решение задач:  №17 с комментариями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6. Параллельность прямых и плоскостей.</dc:title>
  <dc:creator>Светулёк</dc:creator>
  <cp:lastModifiedBy>Светулёк</cp:lastModifiedBy>
  <cp:revision>1</cp:revision>
  <dcterms:created xsi:type="dcterms:W3CDTF">2013-09-26T01:55:35Z</dcterms:created>
  <dcterms:modified xsi:type="dcterms:W3CDTF">2013-09-26T02:42:41Z</dcterms:modified>
</cp:coreProperties>
</file>