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6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A43E26-1BCE-43AD-9457-D6A6EA878D13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D599CB-927C-4C45-BD16-D90C43F376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58200" cy="1222375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F06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Урок 6. Параллельность прямых и плоскостей.</a:t>
            </a:r>
            <a:endParaRPr lang="ru-RU" i="1" dirty="0">
              <a:solidFill>
                <a:srgbClr val="0F06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458200" cy="914400"/>
          </a:xfrm>
        </p:spPr>
        <p:txBody>
          <a:bodyPr>
            <a:normAutofit fontScale="85000" lnSpcReduction="10000"/>
          </a:bodyPr>
          <a:lstStyle/>
          <a:p>
            <a:r>
              <a:rPr lang="ru-RU" sz="4000" i="1" dirty="0" smtClean="0"/>
              <a:t>Параллельные прямые в пространстве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31913" y="404813"/>
            <a:ext cx="6264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0066FF"/>
                </a:solidFill>
              </a:rPr>
              <a:t>Параллельность в пространстве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71550" y="981075"/>
            <a:ext cx="6480175" cy="1368425"/>
            <a:chOff x="612" y="618"/>
            <a:chExt cx="4082" cy="862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flipH="1">
              <a:off x="612" y="663"/>
              <a:ext cx="817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2653" y="663"/>
              <a:ext cx="0" cy="8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3878" y="618"/>
              <a:ext cx="816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9388" y="227647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прямых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03575" y="2492375"/>
            <a:ext cx="2592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прямой и плоскости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11863" y="2205038"/>
            <a:ext cx="2376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плоскостей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0" y="3141663"/>
            <a:ext cx="2700338" cy="2716212"/>
            <a:chOff x="0" y="1979"/>
            <a:chExt cx="1701" cy="1711"/>
          </a:xfrm>
        </p:grpSpPr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0" y="1979"/>
              <a:ext cx="1391" cy="955"/>
            </a:xfrm>
            <a:custGeom>
              <a:avLst/>
              <a:gdLst/>
              <a:ahLst/>
              <a:cxnLst>
                <a:cxn ang="0">
                  <a:pos x="369" y="190"/>
                </a:cxn>
                <a:cxn ang="0">
                  <a:pos x="202" y="227"/>
                </a:cxn>
                <a:cxn ang="0">
                  <a:pos x="90" y="292"/>
                </a:cxn>
                <a:cxn ang="0">
                  <a:pos x="35" y="348"/>
                </a:cxn>
                <a:cxn ang="0">
                  <a:pos x="25" y="673"/>
                </a:cxn>
                <a:cxn ang="0">
                  <a:pos x="90" y="794"/>
                </a:cxn>
                <a:cxn ang="0">
                  <a:pos x="165" y="878"/>
                </a:cxn>
                <a:cxn ang="0">
                  <a:pos x="193" y="887"/>
                </a:cxn>
                <a:cxn ang="0">
                  <a:pos x="434" y="943"/>
                </a:cxn>
                <a:cxn ang="0">
                  <a:pos x="1066" y="887"/>
                </a:cxn>
                <a:cxn ang="0">
                  <a:pos x="1168" y="850"/>
                </a:cxn>
                <a:cxn ang="0">
                  <a:pos x="1345" y="710"/>
                </a:cxn>
                <a:cxn ang="0">
                  <a:pos x="1391" y="599"/>
                </a:cxn>
                <a:cxn ang="0">
                  <a:pos x="1382" y="394"/>
                </a:cxn>
                <a:cxn ang="0">
                  <a:pos x="1363" y="339"/>
                </a:cxn>
                <a:cxn ang="0">
                  <a:pos x="1326" y="218"/>
                </a:cxn>
                <a:cxn ang="0">
                  <a:pos x="1317" y="190"/>
                </a:cxn>
                <a:cxn ang="0">
                  <a:pos x="1261" y="153"/>
                </a:cxn>
                <a:cxn ang="0">
                  <a:pos x="1159" y="88"/>
                </a:cxn>
                <a:cxn ang="0">
                  <a:pos x="713" y="69"/>
                </a:cxn>
                <a:cxn ang="0">
                  <a:pos x="453" y="134"/>
                </a:cxn>
                <a:cxn ang="0">
                  <a:pos x="397" y="162"/>
                </a:cxn>
                <a:cxn ang="0">
                  <a:pos x="369" y="171"/>
                </a:cxn>
                <a:cxn ang="0">
                  <a:pos x="369" y="190"/>
                </a:cxn>
              </a:cxnLst>
              <a:rect l="0" t="0" r="r" b="b"/>
              <a:pathLst>
                <a:path w="1391" h="955">
                  <a:moveTo>
                    <a:pt x="369" y="190"/>
                  </a:moveTo>
                  <a:cubicBezTo>
                    <a:pt x="313" y="204"/>
                    <a:pt x="258" y="213"/>
                    <a:pt x="202" y="227"/>
                  </a:cubicBezTo>
                  <a:cubicBezTo>
                    <a:pt x="165" y="252"/>
                    <a:pt x="129" y="266"/>
                    <a:pt x="90" y="292"/>
                  </a:cubicBezTo>
                  <a:cubicBezTo>
                    <a:pt x="68" y="306"/>
                    <a:pt x="35" y="348"/>
                    <a:pt x="35" y="348"/>
                  </a:cubicBezTo>
                  <a:cubicBezTo>
                    <a:pt x="0" y="477"/>
                    <a:pt x="11" y="455"/>
                    <a:pt x="25" y="673"/>
                  </a:cubicBezTo>
                  <a:cubicBezTo>
                    <a:pt x="28" y="725"/>
                    <a:pt x="59" y="757"/>
                    <a:pt x="90" y="794"/>
                  </a:cubicBezTo>
                  <a:cubicBezTo>
                    <a:pt x="164" y="884"/>
                    <a:pt x="8" y="721"/>
                    <a:pt x="165" y="878"/>
                  </a:cubicBezTo>
                  <a:cubicBezTo>
                    <a:pt x="172" y="885"/>
                    <a:pt x="184" y="883"/>
                    <a:pt x="193" y="887"/>
                  </a:cubicBezTo>
                  <a:cubicBezTo>
                    <a:pt x="274" y="926"/>
                    <a:pt x="343" y="935"/>
                    <a:pt x="434" y="943"/>
                  </a:cubicBezTo>
                  <a:cubicBezTo>
                    <a:pt x="920" y="933"/>
                    <a:pt x="784" y="955"/>
                    <a:pt x="1066" y="887"/>
                  </a:cubicBezTo>
                  <a:cubicBezTo>
                    <a:pt x="1100" y="869"/>
                    <a:pt x="1132" y="862"/>
                    <a:pt x="1168" y="850"/>
                  </a:cubicBezTo>
                  <a:cubicBezTo>
                    <a:pt x="1235" y="805"/>
                    <a:pt x="1295" y="776"/>
                    <a:pt x="1345" y="710"/>
                  </a:cubicBezTo>
                  <a:cubicBezTo>
                    <a:pt x="1355" y="669"/>
                    <a:pt x="1375" y="639"/>
                    <a:pt x="1391" y="599"/>
                  </a:cubicBezTo>
                  <a:cubicBezTo>
                    <a:pt x="1388" y="531"/>
                    <a:pt x="1389" y="462"/>
                    <a:pt x="1382" y="394"/>
                  </a:cubicBezTo>
                  <a:cubicBezTo>
                    <a:pt x="1380" y="375"/>
                    <a:pt x="1363" y="339"/>
                    <a:pt x="1363" y="339"/>
                  </a:cubicBezTo>
                  <a:cubicBezTo>
                    <a:pt x="1355" y="291"/>
                    <a:pt x="1353" y="258"/>
                    <a:pt x="1326" y="218"/>
                  </a:cubicBezTo>
                  <a:cubicBezTo>
                    <a:pt x="1323" y="209"/>
                    <a:pt x="1324" y="197"/>
                    <a:pt x="1317" y="190"/>
                  </a:cubicBezTo>
                  <a:cubicBezTo>
                    <a:pt x="1301" y="174"/>
                    <a:pt x="1261" y="153"/>
                    <a:pt x="1261" y="153"/>
                  </a:cubicBezTo>
                  <a:cubicBezTo>
                    <a:pt x="1238" y="119"/>
                    <a:pt x="1199" y="101"/>
                    <a:pt x="1159" y="88"/>
                  </a:cubicBezTo>
                  <a:cubicBezTo>
                    <a:pt x="1029" y="0"/>
                    <a:pt x="877" y="65"/>
                    <a:pt x="713" y="69"/>
                  </a:cubicBezTo>
                  <a:cubicBezTo>
                    <a:pt x="625" y="88"/>
                    <a:pt x="542" y="120"/>
                    <a:pt x="453" y="134"/>
                  </a:cubicBezTo>
                  <a:cubicBezTo>
                    <a:pt x="373" y="163"/>
                    <a:pt x="480" y="122"/>
                    <a:pt x="397" y="162"/>
                  </a:cubicBezTo>
                  <a:cubicBezTo>
                    <a:pt x="388" y="166"/>
                    <a:pt x="376" y="164"/>
                    <a:pt x="369" y="171"/>
                  </a:cubicBezTo>
                  <a:cubicBezTo>
                    <a:pt x="365" y="175"/>
                    <a:pt x="369" y="184"/>
                    <a:pt x="369" y="190"/>
                  </a:cubicBezTo>
                  <a:close/>
                </a:path>
              </a:pathLst>
            </a:custGeom>
            <a:solidFill>
              <a:srgbClr val="92D0A4">
                <a:alpha val="4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204" y="2160"/>
              <a:ext cx="771" cy="3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295" y="2387"/>
              <a:ext cx="861" cy="3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0" y="3113"/>
              <a:ext cx="170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Прямые не пересекаются и лежат в одной плоскости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963863" y="3573463"/>
            <a:ext cx="3048000" cy="2584450"/>
            <a:chOff x="1867" y="2251"/>
            <a:chExt cx="1920" cy="1628"/>
          </a:xfrm>
        </p:grpSpPr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1867" y="2648"/>
              <a:ext cx="1802" cy="659"/>
            </a:xfrm>
            <a:custGeom>
              <a:avLst/>
              <a:gdLst/>
              <a:ahLst/>
              <a:cxnLst>
                <a:cxn ang="0">
                  <a:pos x="511" y="93"/>
                </a:cxn>
                <a:cxn ang="0">
                  <a:pos x="140" y="83"/>
                </a:cxn>
                <a:cxn ang="0">
                  <a:pos x="75" y="111"/>
                </a:cxn>
                <a:cxn ang="0">
                  <a:pos x="19" y="158"/>
                </a:cxn>
                <a:cxn ang="0">
                  <a:pos x="0" y="232"/>
                </a:cxn>
                <a:cxn ang="0">
                  <a:pos x="195" y="539"/>
                </a:cxn>
                <a:cxn ang="0">
                  <a:pos x="223" y="548"/>
                </a:cxn>
                <a:cxn ang="0">
                  <a:pos x="298" y="585"/>
                </a:cxn>
                <a:cxn ang="0">
                  <a:pos x="326" y="594"/>
                </a:cxn>
                <a:cxn ang="0">
                  <a:pos x="372" y="613"/>
                </a:cxn>
                <a:cxn ang="0">
                  <a:pos x="539" y="631"/>
                </a:cxn>
                <a:cxn ang="0">
                  <a:pos x="688" y="659"/>
                </a:cxn>
                <a:cxn ang="0">
                  <a:pos x="1412" y="650"/>
                </a:cxn>
                <a:cxn ang="0">
                  <a:pos x="1784" y="520"/>
                </a:cxn>
                <a:cxn ang="0">
                  <a:pos x="1756" y="241"/>
                </a:cxn>
                <a:cxn ang="0">
                  <a:pos x="1710" y="186"/>
                </a:cxn>
                <a:cxn ang="0">
                  <a:pos x="1645" y="121"/>
                </a:cxn>
                <a:cxn ang="0">
                  <a:pos x="1227" y="46"/>
                </a:cxn>
                <a:cxn ang="0">
                  <a:pos x="1087" y="28"/>
                </a:cxn>
                <a:cxn ang="0">
                  <a:pos x="976" y="0"/>
                </a:cxn>
                <a:cxn ang="0">
                  <a:pos x="586" y="18"/>
                </a:cxn>
                <a:cxn ang="0">
                  <a:pos x="437" y="55"/>
                </a:cxn>
                <a:cxn ang="0">
                  <a:pos x="363" y="74"/>
                </a:cxn>
              </a:cxnLst>
              <a:rect l="0" t="0" r="r" b="b"/>
              <a:pathLst>
                <a:path w="1802" h="659">
                  <a:moveTo>
                    <a:pt x="511" y="93"/>
                  </a:moveTo>
                  <a:cubicBezTo>
                    <a:pt x="388" y="49"/>
                    <a:pt x="282" y="79"/>
                    <a:pt x="140" y="83"/>
                  </a:cubicBezTo>
                  <a:cubicBezTo>
                    <a:pt x="69" y="131"/>
                    <a:pt x="159" y="75"/>
                    <a:pt x="75" y="111"/>
                  </a:cubicBezTo>
                  <a:cubicBezTo>
                    <a:pt x="53" y="120"/>
                    <a:pt x="35" y="142"/>
                    <a:pt x="19" y="158"/>
                  </a:cubicBezTo>
                  <a:cubicBezTo>
                    <a:pt x="13" y="177"/>
                    <a:pt x="0" y="214"/>
                    <a:pt x="0" y="232"/>
                  </a:cubicBezTo>
                  <a:cubicBezTo>
                    <a:pt x="0" y="368"/>
                    <a:pt x="110" y="453"/>
                    <a:pt x="195" y="539"/>
                  </a:cubicBezTo>
                  <a:cubicBezTo>
                    <a:pt x="202" y="546"/>
                    <a:pt x="214" y="544"/>
                    <a:pt x="223" y="548"/>
                  </a:cubicBezTo>
                  <a:cubicBezTo>
                    <a:pt x="248" y="559"/>
                    <a:pt x="271" y="576"/>
                    <a:pt x="298" y="585"/>
                  </a:cubicBezTo>
                  <a:cubicBezTo>
                    <a:pt x="307" y="588"/>
                    <a:pt x="317" y="591"/>
                    <a:pt x="326" y="594"/>
                  </a:cubicBezTo>
                  <a:cubicBezTo>
                    <a:pt x="342" y="600"/>
                    <a:pt x="356" y="610"/>
                    <a:pt x="372" y="613"/>
                  </a:cubicBezTo>
                  <a:cubicBezTo>
                    <a:pt x="427" y="623"/>
                    <a:pt x="484" y="622"/>
                    <a:pt x="539" y="631"/>
                  </a:cubicBezTo>
                  <a:cubicBezTo>
                    <a:pt x="587" y="648"/>
                    <a:pt x="638" y="649"/>
                    <a:pt x="688" y="659"/>
                  </a:cubicBezTo>
                  <a:cubicBezTo>
                    <a:pt x="929" y="656"/>
                    <a:pt x="1171" y="656"/>
                    <a:pt x="1412" y="650"/>
                  </a:cubicBezTo>
                  <a:cubicBezTo>
                    <a:pt x="1516" y="648"/>
                    <a:pt x="1718" y="607"/>
                    <a:pt x="1784" y="520"/>
                  </a:cubicBezTo>
                  <a:cubicBezTo>
                    <a:pt x="1802" y="465"/>
                    <a:pt x="1788" y="306"/>
                    <a:pt x="1756" y="241"/>
                  </a:cubicBezTo>
                  <a:cubicBezTo>
                    <a:pt x="1733" y="195"/>
                    <a:pt x="1744" y="229"/>
                    <a:pt x="1710" y="186"/>
                  </a:cubicBezTo>
                  <a:cubicBezTo>
                    <a:pt x="1657" y="118"/>
                    <a:pt x="1699" y="138"/>
                    <a:pt x="1645" y="121"/>
                  </a:cubicBezTo>
                  <a:cubicBezTo>
                    <a:pt x="1535" y="47"/>
                    <a:pt x="1347" y="52"/>
                    <a:pt x="1227" y="46"/>
                  </a:cubicBezTo>
                  <a:cubicBezTo>
                    <a:pt x="1132" y="23"/>
                    <a:pt x="1271" y="55"/>
                    <a:pt x="1087" y="28"/>
                  </a:cubicBezTo>
                  <a:cubicBezTo>
                    <a:pt x="1051" y="23"/>
                    <a:pt x="1012" y="9"/>
                    <a:pt x="976" y="0"/>
                  </a:cubicBezTo>
                  <a:cubicBezTo>
                    <a:pt x="936" y="2"/>
                    <a:pt x="648" y="12"/>
                    <a:pt x="586" y="18"/>
                  </a:cubicBezTo>
                  <a:cubicBezTo>
                    <a:pt x="539" y="22"/>
                    <a:pt x="482" y="42"/>
                    <a:pt x="437" y="55"/>
                  </a:cubicBezTo>
                  <a:cubicBezTo>
                    <a:pt x="413" y="62"/>
                    <a:pt x="363" y="74"/>
                    <a:pt x="363" y="74"/>
                  </a:cubicBez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2064" y="2251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2064" y="3475"/>
              <a:ext cx="17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Прямая и плоскость не имеют общих точек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940425" y="3068638"/>
            <a:ext cx="2160588" cy="2789237"/>
            <a:chOff x="3742" y="1933"/>
            <a:chExt cx="1361" cy="1757"/>
          </a:xfrm>
        </p:grpSpPr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742" y="1933"/>
              <a:ext cx="1361" cy="272"/>
            </a:xfrm>
            <a:prstGeom prst="parallelogram">
              <a:avLst>
                <a:gd name="adj" fmla="val 125092"/>
              </a:avLst>
            </a:prstGeom>
            <a:solidFill>
              <a:srgbClr val="D989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3742" y="2568"/>
              <a:ext cx="1315" cy="272"/>
            </a:xfrm>
            <a:prstGeom prst="parallelogram">
              <a:avLst>
                <a:gd name="adj" fmla="val 120864"/>
              </a:avLst>
            </a:prstGeom>
            <a:solidFill>
              <a:srgbClr val="D989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4014" y="3113"/>
              <a:ext cx="104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Плоскости не имеют общих точек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6" grpId="0"/>
      <p:bldP spid="7177" grpId="0"/>
      <p:bldP spid="7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70564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прямые в пространстве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9750" y="1268413"/>
            <a:ext cx="7418388" cy="1477962"/>
            <a:chOff x="340" y="799"/>
            <a:chExt cx="4673" cy="931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1020" y="799"/>
              <a:ext cx="771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334" y="799"/>
              <a:ext cx="816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40" y="1434"/>
              <a:ext cx="1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>
                  <a:solidFill>
                    <a:srgbClr val="0066FF"/>
                  </a:solidFill>
                </a:rPr>
                <a:t>Имеют общие точки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198" y="1480"/>
              <a:ext cx="18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>
                  <a:solidFill>
                    <a:srgbClr val="0066FF"/>
                  </a:solidFill>
                </a:rPr>
                <a:t>Не имеют общих точек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0" y="2997200"/>
            <a:ext cx="3059113" cy="2257425"/>
            <a:chOff x="0" y="1888"/>
            <a:chExt cx="1927" cy="1422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0" y="1888"/>
              <a:ext cx="1927" cy="998"/>
            </a:xfrm>
            <a:prstGeom prst="parallelogram">
              <a:avLst>
                <a:gd name="adj" fmla="val 482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521" y="2069"/>
              <a:ext cx="998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385" y="2069"/>
              <a:ext cx="952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930" y="2296"/>
              <a:ext cx="45" cy="45"/>
            </a:xfrm>
            <a:prstGeom prst="ellipse">
              <a:avLst/>
            </a:prstGeom>
            <a:solidFill>
              <a:srgbClr val="EF090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13" y="3022"/>
              <a:ext cx="1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rgbClr val="EF0903"/>
                  </a:solidFill>
                </a:rPr>
                <a:t>пересекаются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284663" y="2781300"/>
            <a:ext cx="3455987" cy="792163"/>
            <a:chOff x="2699" y="1752"/>
            <a:chExt cx="2177" cy="499"/>
          </a:xfrm>
        </p:grpSpPr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2699" y="1752"/>
              <a:ext cx="861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4059" y="1752"/>
              <a:ext cx="817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916238" y="3933825"/>
            <a:ext cx="2879725" cy="1897063"/>
            <a:chOff x="1837" y="2478"/>
            <a:chExt cx="1814" cy="1195"/>
          </a:xfrm>
        </p:grpSpPr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1882" y="2478"/>
              <a:ext cx="1769" cy="771"/>
            </a:xfrm>
            <a:prstGeom prst="parallelogram">
              <a:avLst>
                <a:gd name="adj" fmla="val 573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2290" y="2659"/>
              <a:ext cx="10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154" y="2976"/>
              <a:ext cx="10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1837" y="3385"/>
              <a:ext cx="1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rgbClr val="EF0903"/>
                  </a:solidFill>
                </a:rPr>
                <a:t>параллельны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24525" y="3789363"/>
            <a:ext cx="2303463" cy="2401887"/>
            <a:chOff x="3606" y="2387"/>
            <a:chExt cx="1451" cy="1513"/>
          </a:xfrm>
        </p:grpSpPr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3742" y="2795"/>
              <a:ext cx="1224" cy="590"/>
            </a:xfrm>
            <a:prstGeom prst="parallelogram">
              <a:avLst>
                <a:gd name="adj" fmla="val 518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969" y="3203"/>
              <a:ext cx="6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>
              <a:off x="4332" y="2387"/>
              <a:ext cx="363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4286" y="2976"/>
              <a:ext cx="46" cy="45"/>
            </a:xfrm>
            <a:prstGeom prst="ellipse">
              <a:avLst/>
            </a:prstGeom>
            <a:solidFill>
              <a:srgbClr val="EF090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4059" y="3022"/>
              <a:ext cx="227" cy="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606" y="3612"/>
              <a:ext cx="14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rgbClr val="EF0903"/>
                  </a:solidFill>
                </a:rPr>
                <a:t>скрещиваются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467544" y="2060848"/>
            <a:ext cx="8229600" cy="4525963"/>
            <a:chOff x="3288" y="845"/>
            <a:chExt cx="2268" cy="23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967" y="84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216" y="2387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968" y="1163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3606" y="1163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06" y="1571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4876" y="1163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606" y="1571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4876" y="1571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606" y="2887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193" y="1163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876" y="2569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968" y="1163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3968" y="2569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606" y="2569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288" y="129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787" y="845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4558" y="1299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424" y="2887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968" y="2251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807" y="2932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1619672" y="2708920"/>
            <a:ext cx="1224136" cy="72008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6" idx="1"/>
          </p:cNvCxnSpPr>
          <p:nvPr/>
        </p:nvCxnSpPr>
        <p:spPr>
          <a:xfrm flipV="1">
            <a:off x="6166520" y="5273806"/>
            <a:ext cx="1296910" cy="6784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4" idx="0"/>
          </p:cNvCxnSpPr>
          <p:nvPr/>
        </p:nvCxnSpPr>
        <p:spPr>
          <a:xfrm flipV="1">
            <a:off x="6166520" y="2666851"/>
            <a:ext cx="1213453" cy="7907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691680" y="5301208"/>
            <a:ext cx="1296910" cy="6784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987824" y="2636912"/>
            <a:ext cx="4464496" cy="0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915816" y="5373216"/>
            <a:ext cx="4464496" cy="0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19672" y="3429000"/>
            <a:ext cx="0" cy="25202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228184" y="5229200"/>
            <a:ext cx="1296910" cy="67841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99592" y="33265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Определение</a:t>
            </a:r>
            <a:r>
              <a:rPr lang="ru-RU" i="1" dirty="0" smtClean="0"/>
              <a:t>: </a:t>
            </a:r>
            <a:r>
              <a:rPr lang="ru-RU" dirty="0" smtClean="0"/>
              <a:t>Две прямые в пространстве называются параллельными, если они лежат в одной плоскости и не пересекаются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971600" y="126876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Определение</a:t>
            </a:r>
            <a:r>
              <a:rPr lang="ru-RU" dirty="0" smtClean="0"/>
              <a:t>: Две прямые называются скрещивающимися, если они не лежат в одной плоскости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Те</a:t>
            </a:r>
            <a:r>
              <a:rPr lang="ru-RU" sz="2700" b="1" i="1" dirty="0" smtClean="0"/>
              <a:t>орема 1: </a:t>
            </a:r>
            <a:r>
              <a:rPr lang="ru-RU" sz="2700" dirty="0" smtClean="0"/>
              <a:t>Через любую точку пространства, не лежащей на данной прямой, проходит прямая параллельная данной, и притом только одна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Дано</a:t>
            </a:r>
            <a:r>
              <a:rPr lang="ru-RU" i="1" dirty="0"/>
              <a:t>: а, </a:t>
            </a:r>
            <a:r>
              <a:rPr lang="ru-RU" i="1" dirty="0" err="1"/>
              <a:t>М</a:t>
            </a:r>
            <a:r>
              <a:rPr lang="ru-RU" i="1" dirty="0" err="1">
                <a:sym typeface="Symbol"/>
              </a:rPr>
              <a:t></a:t>
            </a:r>
            <a:r>
              <a:rPr lang="ru-RU" i="1" dirty="0" err="1" smtClean="0"/>
              <a:t>а</a:t>
            </a: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Доказать</a:t>
            </a:r>
            <a:r>
              <a:rPr lang="ru-RU" i="1" dirty="0"/>
              <a:t>: </a:t>
            </a:r>
            <a:endParaRPr lang="ru-RU" i="1" dirty="0" smtClean="0"/>
          </a:p>
          <a:p>
            <a:pPr algn="r">
              <a:buNone/>
            </a:pPr>
            <a:r>
              <a:rPr lang="ru-RU" i="1" dirty="0" smtClean="0">
                <a:sym typeface="Symbol"/>
              </a:rPr>
              <a:t></a:t>
            </a:r>
            <a:r>
              <a:rPr lang="en-US" i="1" dirty="0"/>
              <a:t>b</a:t>
            </a:r>
            <a:r>
              <a:rPr lang="ru-RU" i="1" dirty="0"/>
              <a:t>: </a:t>
            </a:r>
            <a:r>
              <a:rPr lang="en-US" i="1" dirty="0" err="1"/>
              <a:t>M</a:t>
            </a:r>
            <a:r>
              <a:rPr lang="en-US" i="1" dirty="0" err="1">
                <a:sym typeface="Symbol"/>
              </a:rPr>
              <a:t></a:t>
            </a:r>
            <a:r>
              <a:rPr lang="en-US" i="1" dirty="0" err="1"/>
              <a:t>b</a:t>
            </a:r>
            <a:r>
              <a:rPr lang="ru-RU" i="1" dirty="0"/>
              <a:t>, </a:t>
            </a:r>
            <a:r>
              <a:rPr lang="en-US" i="1" dirty="0"/>
              <a:t>a</a:t>
            </a:r>
            <a:r>
              <a:rPr lang="en-US" i="1" dirty="0">
                <a:sym typeface="Symbol"/>
              </a:rPr>
              <a:t></a:t>
            </a:r>
            <a:r>
              <a:rPr lang="en-US" i="1" dirty="0"/>
              <a:t>b</a:t>
            </a:r>
            <a:endParaRPr lang="ru-RU" i="1" dirty="0"/>
          </a:p>
          <a:p>
            <a:pPr>
              <a:buNone/>
            </a:pP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971600" y="2708920"/>
            <a:ext cx="4752528" cy="1944216"/>
          </a:xfrm>
          <a:prstGeom prst="parallelogram">
            <a:avLst>
              <a:gd name="adj" fmla="val 5439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835696" y="3068960"/>
            <a:ext cx="21602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059832" y="3356992"/>
            <a:ext cx="21602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411760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19872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Лемма: </a:t>
            </a:r>
            <a:r>
              <a:rPr lang="ru-RU" sz="2800" dirty="0" smtClean="0"/>
              <a:t>Если одна из двух параллельных прямых пересекает данную плоскость, то и другая прямая пресекает эту плоскость.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50196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56176" y="2420888"/>
            <a:ext cx="255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Дано:</a:t>
            </a:r>
            <a:r>
              <a:rPr lang="en-US" sz="3600" dirty="0" smtClean="0"/>
              <a:t> </a:t>
            </a:r>
            <a:r>
              <a:rPr lang="ru-RU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,</a:t>
            </a:r>
            <a:r>
              <a:rPr lang="ru-RU" sz="3600" dirty="0" smtClean="0"/>
              <a:t> </a:t>
            </a:r>
            <a:r>
              <a:rPr lang="en-US" sz="3600" dirty="0" smtClean="0"/>
              <a:t>a</a:t>
            </a:r>
            <a:r>
              <a:rPr lang="en-US" sz="3600" dirty="0" smtClean="0">
                <a:sym typeface="Symbol"/>
              </a:rPr>
              <a:t>b, a=A</a:t>
            </a:r>
          </a:p>
          <a:p>
            <a:r>
              <a:rPr lang="ru-RU" sz="3600" dirty="0" smtClean="0">
                <a:sym typeface="Symbol"/>
              </a:rPr>
              <a:t>Доказать: </a:t>
            </a:r>
            <a:r>
              <a:rPr lang="en-US" sz="3600" dirty="0" smtClean="0">
                <a:sym typeface="Symbol"/>
              </a:rPr>
              <a:t>b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b="1" i="1" dirty="0" smtClean="0">
                <a:solidFill>
                  <a:srgbClr val="00B050"/>
                </a:solidFill>
              </a:rPr>
              <a:t>Теорема 2: </a:t>
            </a:r>
            <a:r>
              <a:rPr lang="ru-RU" sz="3200" dirty="0" smtClean="0"/>
              <a:t>Если две прямые параллельны третьей прямой, то они параллельны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46577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08104" y="2708920"/>
            <a:ext cx="28083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Дано: </a:t>
            </a:r>
            <a:r>
              <a:rPr lang="ru-RU" sz="3200" i="1" dirty="0" err="1" smtClean="0"/>
              <a:t>а</a:t>
            </a:r>
            <a:r>
              <a:rPr lang="ru-RU" sz="3200" i="1" dirty="0" err="1" smtClean="0">
                <a:sym typeface="Symbol"/>
              </a:rPr>
              <a:t>с</a:t>
            </a:r>
            <a:r>
              <a:rPr lang="ru-RU" sz="3200" i="1" dirty="0" smtClean="0">
                <a:sym typeface="Symbol"/>
              </a:rPr>
              <a:t>, </a:t>
            </a:r>
            <a:r>
              <a:rPr lang="en-US" sz="3200" i="1" dirty="0" smtClean="0">
                <a:sym typeface="Symbol"/>
              </a:rPr>
              <a:t>bc</a:t>
            </a:r>
          </a:p>
          <a:p>
            <a:r>
              <a:rPr lang="ru-RU" sz="3200" i="1" dirty="0" smtClean="0">
                <a:sym typeface="Symbol"/>
              </a:rPr>
              <a:t>Доказать: а</a:t>
            </a:r>
            <a:r>
              <a:rPr lang="en-US" sz="3200" i="1" dirty="0" smtClean="0">
                <a:sym typeface="Symbol"/>
              </a:rPr>
              <a:t>b</a:t>
            </a:r>
            <a:endParaRPr lang="ru-RU" sz="3200" i="1" dirty="0" smtClean="0">
              <a:sym typeface="Symbol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Решение задач: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№17 с комментариями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4824536" cy="406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208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Урок 6. Параллельность прямых и плоскостей.</vt:lpstr>
      <vt:lpstr>Слайд 2</vt:lpstr>
      <vt:lpstr>Слайд 3</vt:lpstr>
      <vt:lpstr>Слайд 4</vt:lpstr>
      <vt:lpstr>Теорема 1: Через любую точку пространства, не лежащей на данной прямой, проходит прямая параллельная данной, и притом только одна</vt:lpstr>
      <vt:lpstr>Лемма: Если одна из двух параллельных прямых пересекает данную плоскость, то и другая прямая пресекает эту плоскость.</vt:lpstr>
      <vt:lpstr>Теорема 2: Если две прямые параллельны третьей прямой, то они параллельны</vt:lpstr>
      <vt:lpstr>Решение задач:  №17 с комментариями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6. Параллельность прямых и плоскостей.</dc:title>
  <dc:creator>Светулёк</dc:creator>
  <cp:lastModifiedBy>Светулёк</cp:lastModifiedBy>
  <cp:revision>1</cp:revision>
  <dcterms:created xsi:type="dcterms:W3CDTF">2013-09-26T01:55:35Z</dcterms:created>
  <dcterms:modified xsi:type="dcterms:W3CDTF">2013-09-26T02:42:41Z</dcterms:modified>
</cp:coreProperties>
</file>