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0" r:id="rId2"/>
    <p:sldId id="289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4" r:id="rId16"/>
    <p:sldId id="291" r:id="rId17"/>
    <p:sldId id="292" r:id="rId18"/>
    <p:sldId id="281" r:id="rId19"/>
    <p:sldId id="282" r:id="rId20"/>
    <p:sldId id="283" r:id="rId21"/>
    <p:sldId id="268" r:id="rId22"/>
    <p:sldId id="293" r:id="rId23"/>
    <p:sldId id="294" r:id="rId24"/>
    <p:sldId id="295" r:id="rId25"/>
    <p:sldId id="297" r:id="rId26"/>
    <p:sldId id="298" r:id="rId27"/>
    <p:sldId id="270" r:id="rId28"/>
    <p:sldId id="290" r:id="rId29"/>
    <p:sldId id="303" r:id="rId30"/>
    <p:sldId id="299" r:id="rId31"/>
    <p:sldId id="300" r:id="rId32"/>
    <p:sldId id="279" r:id="rId33"/>
    <p:sldId id="30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894" autoAdjust="0"/>
  </p:normalViewPr>
  <p:slideViewPr>
    <p:cSldViewPr>
      <p:cViewPr varScale="1">
        <p:scale>
          <a:sx n="81" d="100"/>
          <a:sy n="81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6" d="100"/>
          <a:sy n="56" d="100"/>
        </p:scale>
        <p:origin x="-182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845CC-8CE3-48ED-AA21-60414F50C9D1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45F15-448C-48D9-9A57-3FE0A216F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A80BEF-82AE-426F-A6CA-1BFD43259A1B}" type="slidenum">
              <a:rPr lang="ru-RU" b="0" smtClean="0"/>
              <a:pPr eaLnBrk="1" hangingPunct="1"/>
              <a:t>4</a:t>
            </a:fld>
            <a:endParaRPr lang="ru-RU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6462-0D64-4483-AB38-A5DB66A2AC2A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01D5-66E2-447D-B02F-2FA0A2DA3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6462-0D64-4483-AB38-A5DB66A2AC2A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01D5-66E2-447D-B02F-2FA0A2DA3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6462-0D64-4483-AB38-A5DB66A2AC2A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01D5-66E2-447D-B02F-2FA0A2DA3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6462-0D64-4483-AB38-A5DB66A2AC2A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01D5-66E2-447D-B02F-2FA0A2DA3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6462-0D64-4483-AB38-A5DB66A2AC2A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01D5-66E2-447D-B02F-2FA0A2DA3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6462-0D64-4483-AB38-A5DB66A2AC2A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01D5-66E2-447D-B02F-2FA0A2DA3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6462-0D64-4483-AB38-A5DB66A2AC2A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01D5-66E2-447D-B02F-2FA0A2DA3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6462-0D64-4483-AB38-A5DB66A2AC2A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01D5-66E2-447D-B02F-2FA0A2DA3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6462-0D64-4483-AB38-A5DB66A2AC2A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01D5-66E2-447D-B02F-2FA0A2DA3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6462-0D64-4483-AB38-A5DB66A2AC2A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01D5-66E2-447D-B02F-2FA0A2DA3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6462-0D64-4483-AB38-A5DB66A2AC2A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501D5-66E2-447D-B02F-2FA0A2DA3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46462-0D64-4483-AB38-A5DB66A2AC2A}" type="datetimeFigureOut">
              <a:rPr lang="ru-RU" smtClean="0"/>
              <a:pPr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501D5-66E2-447D-B02F-2FA0A2DA3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2.xml"/><Relationship Id="rId3" Type="http://schemas.openxmlformats.org/officeDocument/2006/relationships/image" Target="../media/image22.png"/><Relationship Id="rId7" Type="http://schemas.openxmlformats.org/officeDocument/2006/relationships/slide" Target="slide33.xml"/><Relationship Id="rId12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slide" Target="slide14.xml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slide" Target="slide1.xml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10" Type="http://schemas.openxmlformats.org/officeDocument/2006/relationships/image" Target="../media/image37.gif"/><Relationship Id="rId4" Type="http://schemas.openxmlformats.org/officeDocument/2006/relationships/image" Target="../media/image31.gif"/><Relationship Id="rId9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8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2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4.xml"/><Relationship Id="rId5" Type="http://schemas.openxmlformats.org/officeDocument/2006/relationships/slide" Target="slide11.xml"/><Relationship Id="rId10" Type="http://schemas.openxmlformats.org/officeDocument/2006/relationships/slide" Target="slide22.xml"/><Relationship Id="rId4" Type="http://schemas.openxmlformats.org/officeDocument/2006/relationships/slide" Target="slide9.xml"/><Relationship Id="rId9" Type="http://schemas.openxmlformats.org/officeDocument/2006/relationships/slide" Target="slide21.xml"/><Relationship Id="rId14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1285884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8929718" cy="307183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     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УРОК  по  применению различных эффектов анимации , интерактивности, гиперссылок и управляющих  кнопок в  </a:t>
            </a:r>
            <a:r>
              <a:rPr lang="en-US" sz="3600" b="1" dirty="0" smtClean="0">
                <a:solidFill>
                  <a:srgbClr val="FF0000"/>
                </a:solidFill>
                <a:latin typeface="Monotype Corsiva" pitchFamily="66" charset="0"/>
              </a:rPr>
              <a:t>POWER POINT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            </a:t>
            </a:r>
            <a:r>
              <a:rPr lang="en-US" sz="3600" b="1" dirty="0" smtClean="0">
                <a:solidFill>
                  <a:srgbClr val="FF0000"/>
                </a:solidFill>
                <a:latin typeface="Monotype Corsiva" pitchFamily="66" charset="0"/>
              </a:rPr>
              <a:t> (MS OFFICE 2007)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884368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043608" y="5805264"/>
            <a:ext cx="1728192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Monotype Corsiva" pitchFamily="66" charset="0"/>
              </a:rPr>
              <a:t>Вернуться на слайд Управляющие кнопки</a:t>
            </a:r>
            <a:endParaRPr lang="ru-RU" sz="1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4071942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Файлы имеют расширение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*.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pptx (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старая версия –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*.ppt)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42852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среднего профессионального образования города Москвы Коммерческо-банковский колледж № 6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(ГБОУ СПО г. Москвы КБК №6)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5072074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преподаватель спец. дисциплин Руднева А. 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279400" y="274638"/>
            <a:ext cx="8682038" cy="5000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Интерактивность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214422"/>
            <a:ext cx="7921625" cy="4429156"/>
          </a:xfrm>
          <a:prstGeom prst="rect">
            <a:avLst/>
          </a:prstGeom>
        </p:spPr>
        <p:txBody>
          <a:bodyPr/>
          <a:lstStyle/>
          <a:p>
            <a:pPr marL="355600" indent="-355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b="1" kern="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Интерактивность</a:t>
            </a:r>
            <a:r>
              <a:rPr lang="ru-RU" sz="2000" kern="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– способность реагировать на действия пользователя.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приложении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для перехода с одного слайда на другой в одной и той же презентации , к ресурсу в локальной сети или в Интернете либо даже к другому файлу или программе можно воспользоваться гиперссылками. </a:t>
            </a:r>
            <a:r>
              <a:rPr lang="ru-RU" sz="20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Гиперссылка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выделенный объект, связанный с другим документом или местом в данном документе и реагирующий на щелчок мыши. Гиперссылки можно создавать из текста или из объекта, например, из изображения, графика, фигуры или объекта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WordArt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55600" indent="-355600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ru-RU" sz="2000" b="1" kern="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2000" kern="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при наведении мыши и щелчке левой кнопкой (в том числе </a:t>
            </a:r>
            <a:r>
              <a:rPr lang="ru-RU" sz="2000" b="1" i="1" kern="0" dirty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управляющие кнопки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55600" indent="-355600">
              <a:spcBef>
                <a:spcPts val="1200"/>
              </a:spcBef>
              <a:defRPr/>
            </a:pPr>
            <a:endParaRPr lang="ru-RU" sz="28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884368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236296" y="616530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2038" cy="5000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Гиперссылки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764704"/>
            <a:ext cx="338437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Выделить</a:t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объект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или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текст, после этого выбрать команду Вставка - Гиперссылка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924944"/>
            <a:ext cx="72008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908720"/>
            <a:ext cx="51125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гнутая вниз стрелка 12"/>
          <p:cNvSpPr/>
          <p:nvPr/>
        </p:nvSpPr>
        <p:spPr>
          <a:xfrm rot="21248088">
            <a:off x="3241906" y="2111623"/>
            <a:ext cx="4043362" cy="1093299"/>
          </a:xfrm>
          <a:prstGeom prst="curvedUpArrow">
            <a:avLst>
              <a:gd name="adj1" fmla="val 25000"/>
              <a:gd name="adj2" fmla="val 35838"/>
              <a:gd name="adj3" fmla="val 47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43204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956376" y="6237312"/>
            <a:ext cx="432048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4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1052736"/>
            <a:ext cx="385193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8061846" cy="5000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Действия (для выделенного объекта)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467544" y="2996952"/>
            <a:ext cx="3643312" cy="627063"/>
          </a:xfrm>
          <a:prstGeom prst="wedgeRoundRectCallout">
            <a:avLst>
              <a:gd name="adj1" fmla="val 68764"/>
              <a:gd name="adj2" fmla="val 228163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Стандартный или с диска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285720" y="4286256"/>
            <a:ext cx="2752725" cy="839788"/>
          </a:xfrm>
          <a:prstGeom prst="wedgeRoundRectCallout">
            <a:avLst>
              <a:gd name="adj1" fmla="val 111821"/>
              <a:gd name="adj2" fmla="val 62555"/>
              <a:gd name="adj3" fmla="val 16667"/>
            </a:avLst>
          </a:prstGeom>
          <a:solidFill>
            <a:srgbClr val="FFFF99"/>
          </a:solidFill>
          <a:ln w="12700" cap="flat" cmpd="sng" algn="ctr">
            <a:noFill/>
            <a:prstDash val="solid"/>
            <a:round/>
            <a:headEnd type="none" w="med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0" dirty="0">
                <a:latin typeface="Arial" charset="0"/>
              </a:rPr>
              <a:t>Анимация </a:t>
            </a:r>
            <a:br>
              <a:rPr lang="ru-RU" sz="2200" b="0" dirty="0">
                <a:latin typeface="Arial" charset="0"/>
              </a:rPr>
            </a:br>
            <a:r>
              <a:rPr lang="ru-RU" sz="2200" b="0" dirty="0">
                <a:latin typeface="Arial" charset="0"/>
              </a:rPr>
              <a:t>при срабатывании</a:t>
            </a:r>
          </a:p>
        </p:txBody>
      </p:sp>
      <p:sp>
        <p:nvSpPr>
          <p:cNvPr id="9" name="Управляющая кнопка: звук 8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1071538" y="3786190"/>
            <a:ext cx="928694" cy="42862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>
            <a:hlinkClick r:id="" action="ppaction://noaction" highlightClick="1"/>
          </p:cNvPr>
          <p:cNvSpPr/>
          <p:nvPr/>
        </p:nvSpPr>
        <p:spPr>
          <a:xfrm>
            <a:off x="1071538" y="5357826"/>
            <a:ext cx="642942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052736"/>
            <a:ext cx="40767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357158" y="857232"/>
            <a:ext cx="714380" cy="78581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>
            <a:stCxn id="12" idx="6"/>
          </p:cNvCxnSpPr>
          <p:nvPr/>
        </p:nvCxnSpPr>
        <p:spPr>
          <a:xfrm>
            <a:off x="1071538" y="1250141"/>
            <a:ext cx="2714644" cy="2500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>
            <a:hlinkClick r:id="rId5" action="ppaction://hlinksldjump"/>
          </p:cNvPr>
          <p:cNvSpPr/>
          <p:nvPr/>
        </p:nvSpPr>
        <p:spPr>
          <a:xfrm>
            <a:off x="2339752" y="5805264"/>
            <a:ext cx="1656184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Monotype Corsiva" pitchFamily="66" charset="0"/>
              </a:rPr>
              <a:t>Вернуться на слайд  Управляющие кнопки</a:t>
            </a:r>
            <a:endParaRPr lang="ru-RU" sz="1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812360" y="6237312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rId6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9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2038" cy="50006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Управляющие кнопки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3373438" y="4360863"/>
            <a:ext cx="51072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ru-RU" sz="2400" b="0" dirty="0"/>
              <a:t>анимация при срабатывании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sz="2400" b="0" dirty="0"/>
              <a:t>изменить цвета (и другие свойства):</a:t>
            </a:r>
          </a:p>
          <a:p>
            <a:pPr marL="177800" indent="-177800"/>
            <a:r>
              <a:rPr lang="ru-RU" sz="2400" dirty="0" smtClean="0"/>
              <a:t>Формат </a:t>
            </a:r>
            <a:r>
              <a:rPr lang="ru-RU" sz="2400" dirty="0"/>
              <a:t>фигуры</a:t>
            </a:r>
          </a:p>
        </p:txBody>
      </p:sp>
      <p:sp>
        <p:nvSpPr>
          <p:cNvPr id="27" name="Солнце 26"/>
          <p:cNvSpPr/>
          <p:nvPr/>
        </p:nvSpPr>
        <p:spPr>
          <a:xfrm>
            <a:off x="6429388" y="5357826"/>
            <a:ext cx="1000132" cy="10001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блако 28"/>
          <p:cNvSpPr/>
          <p:nvPr/>
        </p:nvSpPr>
        <p:spPr>
          <a:xfrm>
            <a:off x="4283968" y="5877272"/>
            <a:ext cx="1071570" cy="6429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20888"/>
            <a:ext cx="79208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908720"/>
            <a:ext cx="42484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4429132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1538" y="4429132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85918" y="4429132"/>
            <a:ext cx="85725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2" y="5285177"/>
            <a:ext cx="571504" cy="52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71604" y="5286388"/>
            <a:ext cx="596400" cy="52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Овальная выноска 17"/>
          <p:cNvSpPr/>
          <p:nvPr/>
        </p:nvSpPr>
        <p:spPr>
          <a:xfrm rot="1689167">
            <a:off x="2587085" y="5474011"/>
            <a:ext cx="1281404" cy="1281857"/>
          </a:xfrm>
          <a:prstGeom prst="wedgeEllipseCallout">
            <a:avLst>
              <a:gd name="adj1" fmla="val -212033"/>
              <a:gd name="adj2" fmla="val 29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Щелкни мышкой по кнопке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857232"/>
            <a:ext cx="385765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Управляющие кнопки — это встроенные фигуры кнопок (расположенные в коллекции фигур), которые можно добавить в презентацию, а затем назначить им действие. Это действие будет выполняться при нажатии кнопки или наведении на нее указателя мыши. Кроме того, можно назначить действия картинкам, рисункам или тексту в рисунках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SmartArt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7524328" y="616530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rId13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7" grpId="0" animBg="1"/>
      <p:bldP spid="29" grpId="0" animBg="1"/>
      <p:bldP spid="29" grpId="1" animBg="1"/>
      <p:bldP spid="1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88640"/>
            <a:ext cx="54006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ссылки управляющей кнопки (УК) на тот или иной слайд, файл 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 д.,  необходимо под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вести курсор к УК и нажать правую клавишу мыши, выбрав команду </a:t>
            </a:r>
            <a:r>
              <a:rPr lang="ru-RU" b="1" dirty="0"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Гиперссылка</a:t>
            </a:r>
            <a:r>
              <a:rPr lang="ru-RU" b="1" dirty="0"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28800"/>
            <a:ext cx="432048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открывшемся диалоговом окне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Настройка действия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выбрать опцию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«Перейти по гиперссылке»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затем выбрать номер слайда.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924944"/>
            <a:ext cx="7526640" cy="329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Скругленная соединительная линия 13"/>
          <p:cNvCxnSpPr/>
          <p:nvPr/>
        </p:nvCxnSpPr>
        <p:spPr>
          <a:xfrm>
            <a:off x="3923928" y="1340768"/>
            <a:ext cx="2808312" cy="5040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2123728" y="5805264"/>
            <a:ext cx="1656184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Monotype Corsiva" pitchFamily="66" charset="0"/>
              </a:rPr>
              <a:t>Вернуться на слайд Управляющие кнопки</a:t>
            </a:r>
            <a:endParaRPr lang="ru-RU" sz="1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884368" y="6237312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rId5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555776" y="2708920"/>
            <a:ext cx="2160240" cy="14401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428868"/>
            <a:ext cx="7286644" cy="1143000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Вопросы для самоконтроля</a:t>
            </a:r>
            <a:endParaRPr lang="ru-RU" sz="50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6021288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596336" y="6021288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Rudneva\Local Settings\Temporary Internet Files\Content.IE5\5C63TDPZ\MM900285289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3571876"/>
            <a:ext cx="2714644" cy="2500330"/>
          </a:xfrm>
          <a:prstGeom prst="rect">
            <a:avLst/>
          </a:prstGeom>
          <a:noFill/>
        </p:spPr>
      </p:pic>
      <p:pic>
        <p:nvPicPr>
          <p:cNvPr id="1027" name="Picture 3" descr="C:\Documents and Settings\Rudneva\Local Settings\Temporary Internet Files\Content.IE5\GOG5V2E0\MM900178298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357562"/>
            <a:ext cx="666750" cy="666750"/>
          </a:xfrm>
          <a:prstGeom prst="rect">
            <a:avLst/>
          </a:prstGeom>
          <a:noFill/>
        </p:spPr>
      </p:pic>
      <p:pic>
        <p:nvPicPr>
          <p:cNvPr id="1029" name="Picture 5" descr="C:\Documents and Settings\Rudneva\Local Settings\Temporary Internet Files\Content.IE5\NJAORMZW\MM900254500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714356"/>
            <a:ext cx="571504" cy="642942"/>
          </a:xfrm>
          <a:prstGeom prst="rect">
            <a:avLst/>
          </a:prstGeom>
          <a:noFill/>
        </p:spPr>
      </p:pic>
      <p:pic>
        <p:nvPicPr>
          <p:cNvPr id="1030" name="Picture 6" descr="C:\Documents and Settings\Rudneva\Local Settings\Temporary Internet Files\Content.IE5\GOG5V2E0\MM900178301[1]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3429000"/>
            <a:ext cx="1039900" cy="666750"/>
          </a:xfrm>
          <a:prstGeom prst="rect">
            <a:avLst/>
          </a:prstGeom>
          <a:noFill/>
        </p:spPr>
      </p:pic>
      <p:pic>
        <p:nvPicPr>
          <p:cNvPr id="1031" name="Picture 7" descr="C:\Documents and Settings\Rudneva\Local Settings\Temporary Internet Files\Content.IE5\NJAORMZW\MM900288870[1]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2357430"/>
            <a:ext cx="1571636" cy="1214446"/>
          </a:xfrm>
          <a:prstGeom prst="rect">
            <a:avLst/>
          </a:prstGeom>
          <a:noFill/>
        </p:spPr>
      </p:pic>
      <p:pic>
        <p:nvPicPr>
          <p:cNvPr id="1032" name="Picture 8" descr="C:\Documents and Settings\Rudneva\Local Settings\Temporary Internet Files\Content.IE5\GOG5V2E0\MM900303398[1]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98" y="4286256"/>
            <a:ext cx="1619273" cy="714375"/>
          </a:xfrm>
          <a:prstGeom prst="rect">
            <a:avLst/>
          </a:prstGeom>
          <a:noFill/>
        </p:spPr>
      </p:pic>
      <p:pic>
        <p:nvPicPr>
          <p:cNvPr id="1033" name="Picture 9" descr="C:\Documents and Settings\Rudneva\Local Settings\Temporary Internet Files\Content.IE5\5C63TDPZ\MM900185588[1]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08" y="4286256"/>
            <a:ext cx="795339" cy="1143008"/>
          </a:xfrm>
          <a:prstGeom prst="rect">
            <a:avLst/>
          </a:prstGeom>
          <a:noFill/>
        </p:spPr>
      </p:pic>
      <p:pic>
        <p:nvPicPr>
          <p:cNvPr id="1034" name="Picture 10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14744" y="857232"/>
            <a:ext cx="2071702" cy="1130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10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18 0.06504 C -0.46823 -0.04468 -0.3816 -0.11297 -0.28559 -0.11297 C -0.18941 -0.11297 -0.10313 -0.04468 -0.04479 0.06504 C -0.10313 0.17476 -0.18941 0.24398 -0.28559 0.24398 C -0.3816 0.24398 -0.46823 0.17476 -0.52518 0.06504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Дайте определение мультимедиа технологии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428736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Ответ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1214422"/>
            <a:ext cx="542928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Мультимедиа технология позволяет одновременно использовать различные способы представления информации: числа, текст, графику, анимацию, видео и звук.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3500438"/>
            <a:ext cx="65008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компьютерная презентация?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429132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Ответ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4286256"/>
            <a:ext cx="514353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Компьютерная презентация представляет собой последовательность слайдов, содержащих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объекты.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100392" y="6021288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452320" y="6021288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8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представляет собой слайд?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571612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Ответ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1643050"/>
            <a:ext cx="478634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Слайд – это фрагмент презентации, в пределах которого производится работа над объектами презентации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143248"/>
            <a:ext cx="8143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Как называется программа, с помощью которой создается презентация?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4500570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Ответ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4500570"/>
            <a:ext cx="364333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POWER POINT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7524328" y="6093296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00042"/>
            <a:ext cx="7215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каких частей состоит окно приложения 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000240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Ответ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1714488"/>
            <a:ext cx="464347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Лента(инструменты), сам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слайд, слева окно Все слайды, внизу Заметки к слайду, Режимы, Масштаб.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786322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Ответ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880" y="408146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42976" y="3714752"/>
            <a:ext cx="70009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отображает режим структуры?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7554" y="4643446"/>
            <a:ext cx="478634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Режим, отображающий текстовое содержание презентации и предназначенный для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ввода и редактирования текста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7596336" y="6093296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642918"/>
            <a:ext cx="4857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гиперссылка?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164305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Ответ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1500174"/>
            <a:ext cx="471490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Гиперссылка – выделенный объект, связанный с другим документом или местом в данном документе и реагирующий на щелчок мыши.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357187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450057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Ответ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3286124"/>
            <a:ext cx="33053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анимация?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6116" y="4286256"/>
            <a:ext cx="471490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Анимация объекта - это способ и порядок появления объектов на слайде во время демонстрации, движение объектов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возврат 15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СОДЕРЖАНИЕ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535892" cy="4929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2" action="ppaction://hlinksldjump"/>
              </a:rPr>
              <a:t>Краткие сведения о </a:t>
            </a:r>
            <a:r>
              <a:rPr lang="en-US" sz="2400" b="1" dirty="0" smtClean="0">
                <a:solidFill>
                  <a:srgbClr val="0070C0"/>
                </a:solidFill>
                <a:latin typeface="Monotype Corsiva" pitchFamily="66" charset="0"/>
                <a:hlinkClick r:id="rId2" action="ppaction://hlinksldjump"/>
              </a:rPr>
              <a:t>Power Point</a:t>
            </a:r>
            <a:endParaRPr lang="en-US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3" action="ppaction://hlinksldjump"/>
              </a:rPr>
              <a:t>Анимация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4" action="ppaction://hlinksldjump"/>
              </a:rPr>
              <a:t>Интерактивность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5" action="ppaction://hlinksldjump"/>
              </a:rPr>
              <a:t>Гиперссылки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6" action="ppaction://hlinksldjump"/>
              </a:rPr>
              <a:t>Действия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7" action="ppaction://hlinksldjump"/>
              </a:rPr>
              <a:t>Управляющие кнопки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8" action="ppaction://hlinksldjump"/>
              </a:rPr>
              <a:t>Вопросы для самоконтроля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9" action="ppaction://hlinksldjump"/>
              </a:rPr>
              <a:t>Заключение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10" action="ppaction://hlinksldjump"/>
              </a:rPr>
              <a:t>Решение кроссворда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11" action="ppaction://hlinksldjump"/>
              </a:rPr>
              <a:t>Ответы на кроссворды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12" action="ppaction://hlinksldjump"/>
              </a:rPr>
              <a:t>Что нужно помнить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13" action="ppaction://hlinksldjump"/>
              </a:rPr>
              <a:t>Задание на самостоятельную работу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  <a:hlinkClick r:id="rId14" action="ppaction://hlinksldjump"/>
              </a:rPr>
              <a:t>Домашнее задание. Применение интерактивности</a:t>
            </a:r>
            <a:endParaRPr lang="ru-RU" sz="24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84368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286644" y="614364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28" y="714356"/>
            <a:ext cx="50720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интерактивность?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192880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Ответ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1785926"/>
            <a:ext cx="3357586" cy="1354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defRPr/>
            </a:pPr>
            <a:r>
              <a:rPr lang="ru-RU" b="1" kern="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Интерактивность – способность реагировать на действия пользователя.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>
              <a:spcBef>
                <a:spcPts val="1200"/>
              </a:spcBef>
              <a:defRPr/>
            </a:pPr>
            <a:r>
              <a:rPr lang="ru-RU" b="1" kern="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857760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Ответ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3571876"/>
            <a:ext cx="70723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нужны управляющие кнопки?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4286256"/>
            <a:ext cx="4572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Управляющие кнопки — это встроенные фигуры кнопок (расположенные в коллекции фигур), которые можно добавить в презентацию, а затем назначить им действие.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7668344" y="616530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14282" y="469265"/>
            <a:ext cx="864399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Умейте читать на экране монитора – есть множество подсказок для продолжения работы.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Соблюдайте последовательность действий (алгоритм).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ошибке используйте команду «Отменить» (в пункте меню «Правка») или кнопку на панели инструментов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забывайте сохранять ваши действия своевременно, исполнив команду Файл/Сохранить как..(имя файла)/Ваша папка.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забывайте сохраненный файл периодически сохранять, используя кнопку на панели инструментов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46819" y="4959976"/>
            <a:ext cx="85782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eiryo" pitchFamily="34" charset="-128"/>
                <a:ea typeface="Meiryo" pitchFamily="34" charset="-128"/>
                <a:cs typeface="Meiryo" pitchFamily="34" charset="-128"/>
              </a:rPr>
              <a:t>ПРОБУЙТЕ И У ВАС ВСЕ ПОЛУЧИТСЯ!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668344" y="616530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Решение кроссворда</a:t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Для закрепления материала вам предлагается решить два варианта кроссвордов. Дерзайте и у вас все получится!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0872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Вариант 1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340768"/>
            <a:ext cx="8424936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6309320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12360" y="6309320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179512" y="116632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Вариант 2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1" y="980728"/>
            <a:ext cx="8640960" cy="567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60432" y="6237312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812360" y="6237312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179512" y="116632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420888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Ответы на кроссворды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668344" y="616530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Documents and Settings\Rudneva\Local Settings\Temporary Internet Files\Content.IE5\XLNNR1RV\MM900234700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428604"/>
            <a:ext cx="2000264" cy="1571636"/>
          </a:xfrm>
          <a:prstGeom prst="rect">
            <a:avLst/>
          </a:prstGeom>
          <a:noFill/>
        </p:spPr>
      </p:pic>
      <p:pic>
        <p:nvPicPr>
          <p:cNvPr id="2053" name="Picture 5" descr="C:\Documents and Settings\Rudneva\Local Settings\Temporary Internet Files\Content.IE5\NJAORMZW\MM900284000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285728"/>
            <a:ext cx="185738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8 -0.07615 L -0.45625 0.09815 C -0.54184 0.13473 -0.58941 0.18936 -0.58941 0.24607 C -0.58941 0.31158 -0.54184 0.36343 -0.45625 0.4 L -0.07778 0.57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9632" y="22768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35696" y="22768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22768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22768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22768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39952" y="22768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37617" y="22768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2080" y="22768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Р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22768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44208" y="22768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Ц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20272" y="22768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835696" y="191683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Ф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35696" y="299695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35696" y="263691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835696" y="155679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Ф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35696" y="119675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Э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87824" y="191683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Ф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87824" y="263691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139952" y="263691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Л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139952" y="299695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139952" y="335699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Й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39952" y="371703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292080" y="191683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292080" y="155679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292080" y="119675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92080" y="83671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Л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292080" y="4766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292080" y="4005064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292080" y="371703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292080" y="335699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292080" y="299695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292080" y="263691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444208" y="191683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444208" y="155679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М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444208" y="119675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444208" y="83671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444208" y="4766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444208" y="299695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444208" y="263691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83568" y="2276872"/>
            <a:ext cx="576064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835696" y="836712"/>
            <a:ext cx="576064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987824" y="1556792"/>
            <a:ext cx="576064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139952" y="1916832"/>
            <a:ext cx="576064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5292080" y="188640"/>
            <a:ext cx="576064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444208" y="188640"/>
            <a:ext cx="576064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39552" y="450912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По вертикали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084168" y="450912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По горизонтали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0" y="5042118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Один из вариантов появления объекта на слайде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Его вид устанавливается с применением шаблона ко всей презентации или отдельному слайду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Фрагмент презентации, в пределах которого производится работа над ее объектами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Первый этап создания презентации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Эффект появления и  движение объектов на слайде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940152" y="5013176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Последний этап работы над презентацией</a:t>
            </a:r>
            <a:endParaRPr lang="ru-RU" sz="16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7596336" y="2276872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5292080" y="4365104"/>
            <a:ext cx="576064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0"/>
            <a:ext cx="3568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Monotype Corsiva" pitchFamily="66" charset="0"/>
              </a:rPr>
              <a:t>Отгадай кроссворд!</a:t>
            </a:r>
            <a:endParaRPr lang="ru-RU" sz="3600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6" name="Управляющая кнопка: далее 55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зад 57">
            <a:hlinkClick r:id="" action="ppaction://hlinkshowjump?jump=previousslide" highlightClick="1"/>
          </p:cNvPr>
          <p:cNvSpPr/>
          <p:nvPr/>
        </p:nvSpPr>
        <p:spPr>
          <a:xfrm>
            <a:off x="7740352" y="616530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возврат 58">
            <a:hlinkClick r:id="rId3" action="ppaction://hlinksldjump" highlightClick="1"/>
          </p:cNvPr>
          <p:cNvSpPr/>
          <p:nvPr/>
        </p:nvSpPr>
        <p:spPr>
          <a:xfrm>
            <a:off x="107504" y="764704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Monotype Corsiva" pitchFamily="66" charset="0"/>
              </a:rPr>
              <a:t>Отгадай кроссворд!</a:t>
            </a:r>
            <a:endParaRPr lang="ru-RU" sz="3600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348880"/>
            <a:ext cx="576064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3488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3488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23488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23488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З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23488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23488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23488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23488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08104" y="23488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Ц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23488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23488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48" y="198884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Ф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03848" y="306896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03848" y="270892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03848" y="162880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Ф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03848" y="126876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Э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75656" y="342900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75656" y="306896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К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75656" y="270892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75656" y="450912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475656" y="41490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Р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475656" y="378904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79912" y="126876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З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90872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79912" y="54868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79912" y="198884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Й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779912" y="162880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198884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Л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932040" y="162880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932040" y="306896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932040" y="270892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Й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99592" y="342900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Ь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99592" y="306896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99592" y="270892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И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899592" y="198884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899592" y="162880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99592" y="126876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475656" y="198884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Т</a:t>
            </a:r>
            <a:endParaRPr lang="ru-RU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475656" y="1628800"/>
            <a:ext cx="576064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99592" y="908720"/>
            <a:ext cx="576064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475656" y="1268760"/>
            <a:ext cx="576064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203848" y="908720"/>
            <a:ext cx="576064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3779912" y="260648"/>
            <a:ext cx="576064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932040" y="1268760"/>
            <a:ext cx="576064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724128" y="292494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По вертикали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67944" y="3441680"/>
            <a:ext cx="5076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Один из объектов панели рисования, позволяющий создавать текст на слайде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Режим, в котором перед заголовком каждого слайда стоит номер и значок (отображается иерархическая структура слайдов презентации)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Один из вариантов появления объекта на слайде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Его можно выбрать для создания оформления слайда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Фрагмент презентации, в пределах которого производится работа над ее объектами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4941168"/>
            <a:ext cx="2377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Monotype Corsiva" pitchFamily="66" charset="0"/>
              </a:rPr>
              <a:t>По горизонтали</a:t>
            </a:r>
            <a:endParaRPr lang="ru-RU" sz="28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538067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FFFF00"/>
                </a:solidFill>
              </a:rPr>
              <a:t>Последовательность слайдов, содержащих </a:t>
            </a:r>
            <a:r>
              <a:rPr lang="ru-RU" b="1" dirty="0" err="1" smtClean="0">
                <a:solidFill>
                  <a:srgbClr val="FFFF00"/>
                </a:solidFill>
              </a:rPr>
              <a:t>мультимедийные</a:t>
            </a:r>
            <a:r>
              <a:rPr lang="ru-RU" b="1" dirty="0" smtClean="0">
                <a:solidFill>
                  <a:srgbClr val="FFFF00"/>
                </a:solidFill>
              </a:rPr>
              <a:t> объекты: числа, тексты, графику, анимацию, видео и звук.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460432" y="5661248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назад 58">
            <a:hlinkClick r:id="" action="ppaction://hlinkshowjump?jump=previousslide" highlightClick="1"/>
          </p:cNvPr>
          <p:cNvSpPr/>
          <p:nvPr/>
        </p:nvSpPr>
        <p:spPr>
          <a:xfrm>
            <a:off x="7884368" y="5661248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возврат 59">
            <a:hlinkClick r:id="rId3" action="ppaction://hlinksldjump" highlightClick="1"/>
          </p:cNvPr>
          <p:cNvSpPr/>
          <p:nvPr/>
        </p:nvSpPr>
        <p:spPr>
          <a:xfrm>
            <a:off x="179512" y="620688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4150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Что нужно помнить при создании собственной презентации:</a:t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143116"/>
            <a:ext cx="7429552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lnSpc>
                <a:spcPct val="80000"/>
              </a:lnSpc>
              <a:spcBef>
                <a:spcPct val="4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изложить материал просто и понятно;</a:t>
            </a:r>
          </a:p>
          <a:p>
            <a:pPr marL="365125" indent="-365125">
              <a:lnSpc>
                <a:spcPct val="80000"/>
              </a:lnSpc>
              <a:spcBef>
                <a:spcPct val="4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текст должен без труда читаться;</a:t>
            </a:r>
          </a:p>
          <a:p>
            <a:pPr marL="365125" indent="-365125">
              <a:lnSpc>
                <a:spcPct val="80000"/>
              </a:lnSpc>
              <a:spcBef>
                <a:spcPct val="4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должно быть очень много текста;</a:t>
            </a:r>
          </a:p>
          <a:p>
            <a:pPr marL="365125" indent="-365125">
              <a:lnSpc>
                <a:spcPct val="80000"/>
              </a:lnSpc>
              <a:spcBef>
                <a:spcPct val="4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иллюстрации по теме;</a:t>
            </a:r>
          </a:p>
          <a:p>
            <a:pPr marL="365125" indent="-365125">
              <a:lnSpc>
                <a:spcPct val="80000"/>
              </a:lnSpc>
              <a:spcBef>
                <a:spcPct val="4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красивое оформление, помогающее раскрыть тему.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596336" y="6093296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Задание на самостоятельную работу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42910" y="500042"/>
            <a:ext cx="82809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САМОСТОЯТЕЛЬНАЯ РАБОТА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теме - «Редактор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Power Point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 создать презентацию на тему «Что вы знаете о сыре?», оформить ее по своему усмотрению, включить в ее структуру гиперссылки и управляющие кнопки.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857224" y="2285992"/>
            <a:ext cx="6696743" cy="4320480"/>
            <a:chOff x="2409" y="7693"/>
            <a:chExt cx="9295" cy="7711"/>
          </a:xfrm>
        </p:grpSpPr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3630" y="7693"/>
              <a:ext cx="4080" cy="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что вы знаете о сыре?</a:t>
              </a:r>
              <a:endPara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9214" y="7783"/>
              <a:ext cx="2490" cy="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Слайд 1 - заголовок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409" y="9013"/>
              <a:ext cx="6315" cy="15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содержание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1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Что вы знаете о сыре?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1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Сыр и организм человека;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1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Дуэты сыра с вином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ru-RU" sz="1100" b="0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Сырное производство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409" y="11113"/>
              <a:ext cx="6426" cy="7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что вы знаете о сыре?</a:t>
              </a:r>
              <a:endPara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9214" y="9118"/>
              <a:ext cx="2490" cy="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Слайд 2 - заголовок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9214" y="10963"/>
              <a:ext cx="2490" cy="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Слайд 3 – заголовок</a:t>
              </a: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Гиперссылка, управляющая кнопка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9214" y="12163"/>
              <a:ext cx="2490" cy="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Слайд 4 – заголовок</a:t>
              </a: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Гиперссылка, управляющая кнопка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409" y="12163"/>
              <a:ext cx="6426" cy="7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Сыр и организм человека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2409" y="13484"/>
              <a:ext cx="6426" cy="7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дуэты сыра с вином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2409" y="14609"/>
              <a:ext cx="6426" cy="7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сырное производство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AutoShape 13"/>
            <p:cNvCxnSpPr>
              <a:cxnSpLocks noChangeShapeType="1"/>
            </p:cNvCxnSpPr>
            <p:nvPr/>
          </p:nvCxnSpPr>
          <p:spPr bwMode="auto">
            <a:xfrm>
              <a:off x="3465" y="9599"/>
              <a:ext cx="15" cy="15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5" name="AutoShape 14"/>
            <p:cNvCxnSpPr>
              <a:cxnSpLocks noChangeShapeType="1"/>
            </p:cNvCxnSpPr>
            <p:nvPr/>
          </p:nvCxnSpPr>
          <p:spPr bwMode="auto">
            <a:xfrm>
              <a:off x="3870" y="9779"/>
              <a:ext cx="15" cy="23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6" name="AutoShape 15"/>
            <p:cNvCxnSpPr>
              <a:cxnSpLocks noChangeShapeType="1"/>
            </p:cNvCxnSpPr>
            <p:nvPr/>
          </p:nvCxnSpPr>
          <p:spPr bwMode="auto">
            <a:xfrm>
              <a:off x="4290" y="10094"/>
              <a:ext cx="15" cy="3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7" name="AutoShape 16"/>
            <p:cNvCxnSpPr>
              <a:cxnSpLocks noChangeShapeType="1"/>
            </p:cNvCxnSpPr>
            <p:nvPr/>
          </p:nvCxnSpPr>
          <p:spPr bwMode="auto">
            <a:xfrm>
              <a:off x="4785" y="10439"/>
              <a:ext cx="15" cy="41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8" name="AutoShape 17"/>
            <p:cNvCxnSpPr>
              <a:cxnSpLocks noChangeShapeType="1"/>
            </p:cNvCxnSpPr>
            <p:nvPr/>
          </p:nvCxnSpPr>
          <p:spPr bwMode="auto">
            <a:xfrm flipH="1">
              <a:off x="7710" y="8128"/>
              <a:ext cx="150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18"/>
            <p:cNvCxnSpPr>
              <a:cxnSpLocks noChangeShapeType="1"/>
            </p:cNvCxnSpPr>
            <p:nvPr/>
          </p:nvCxnSpPr>
          <p:spPr bwMode="auto">
            <a:xfrm flipH="1">
              <a:off x="8724" y="9464"/>
              <a:ext cx="49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0" name="AutoShape 19"/>
            <p:cNvCxnSpPr>
              <a:cxnSpLocks noChangeShapeType="1"/>
            </p:cNvCxnSpPr>
            <p:nvPr/>
          </p:nvCxnSpPr>
          <p:spPr bwMode="auto">
            <a:xfrm flipH="1">
              <a:off x="8835" y="11503"/>
              <a:ext cx="3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1" name="AutoShape 20"/>
            <p:cNvCxnSpPr>
              <a:cxnSpLocks noChangeShapeType="1"/>
            </p:cNvCxnSpPr>
            <p:nvPr/>
          </p:nvCxnSpPr>
          <p:spPr bwMode="auto">
            <a:xfrm flipH="1">
              <a:off x="8835" y="12479"/>
              <a:ext cx="37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21"/>
            <p:cNvCxnSpPr>
              <a:cxnSpLocks noChangeShapeType="1"/>
            </p:cNvCxnSpPr>
            <p:nvPr/>
          </p:nvCxnSpPr>
          <p:spPr bwMode="auto">
            <a:xfrm flipH="1">
              <a:off x="8835" y="13784"/>
              <a:ext cx="3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22"/>
            <p:cNvCxnSpPr>
              <a:cxnSpLocks noChangeShapeType="1"/>
            </p:cNvCxnSpPr>
            <p:nvPr/>
          </p:nvCxnSpPr>
          <p:spPr bwMode="auto">
            <a:xfrm flipH="1">
              <a:off x="8835" y="14923"/>
              <a:ext cx="37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9214" y="13228"/>
              <a:ext cx="2490" cy="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Слайд 5 – заголовок</a:t>
              </a: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Гиперссылка, управляющая кнопка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9214" y="14458"/>
              <a:ext cx="2490" cy="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Слайд 6 – заголовок</a:t>
              </a:r>
              <a:r>
                <a:rPr kumimoji="0" lang="ru-RU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Гиперссылка, управляющая кнопка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71538" y="142873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В процессе выполнения работы придерживайтесь следующей структурной схемы презентации: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7" name="Управляющая кнопка: назад 36">
            <a:hlinkClick r:id="" action="ppaction://hlinkshowjump?jump=previousslide" highlightClick="1"/>
          </p:cNvPr>
          <p:cNvSpPr/>
          <p:nvPr/>
        </p:nvSpPr>
        <p:spPr>
          <a:xfrm>
            <a:off x="7740352" y="616530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ыр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3356992"/>
            <a:ext cx="5688632" cy="33820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858180" cy="157161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Для выполнения работы необходимо, находясь в просмотре данной презентации, загрузить программу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PowerPoint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 открыть новый (свой) файл презентации. Для перехода из своей презентации в задание на самостоятельную работу, необходимо нажать сочетание клавиш 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ALT+TAB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и, пользуясь клавишей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TAB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  переходить из приложения в приложение.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158" y="1571612"/>
            <a:ext cx="84249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слайда 1  ЧТО ВЫ ЗНАЕТЕ О СЫРЕ?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слайда 2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СОДЕРЖАНИЕ: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вы знаете о </a:t>
            </a:r>
            <a:r>
              <a:rPr lang="ru-RU" sz="14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сыре?; Сыр и организм человека; Дуэты сыра с </a:t>
            </a:r>
            <a:r>
              <a:rPr lang="ru-RU" sz="1400" i="1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вином;Сырное</a:t>
            </a:r>
            <a:r>
              <a:rPr lang="ru-RU" sz="1400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производство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слайда 3  ЧТО ВЫ ЗНАЕТЕ О СЫРЕ?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Расслабьтесь, вдохните полной грудью и медленно скажите: "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Сы-ы-ыр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". Что вы себе представили: смеющуюся рожицу или уходящий в бесконечность дегустационный зал, заставленный бутылками?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28596" y="3286124"/>
            <a:ext cx="83529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Знаете ли вы, какое влияние оказывает сыр на организм человека? А что вы слышали о дуэтах сыра с вином? Если вы уже ощутили кисловатый аромат любимого сыра, то спешу предупредить: сначала подкрепитесь, а потом продолжайте читать.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740352" y="616530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Краткие сведения о </a:t>
            </a: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Power Point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Программа, с помощью которой создается презентация, называется </a:t>
            </a:r>
            <a:r>
              <a:rPr lang="en-US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Power Point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Компьютерная презентация представляет собой последовательность слайдов, содержащих </a:t>
            </a:r>
            <a:r>
              <a:rPr lang="ru-RU" sz="1500" dirty="0" err="1" smtClean="0">
                <a:latin typeface="Monotype Corsiva" pitchFamily="66" charset="0"/>
                <a:cs typeface="Times New Roman" pitchFamily="18" charset="0"/>
              </a:rPr>
              <a:t>мультимедийные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объекты. 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Мультимедиа технология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позволяет одновременно использовать различные способы представления информации: числа, текст, графику, анимацию, видео и звук.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Компьютерная презентация 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- это набор слайдов, объединенных одной идеей и хранящихся в общем файле. В одной презентации может быть произвольной число слайдов.</a:t>
            </a: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Слайд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– это фрагмент презентации, в пределах которого производится работа над объектами презентации.</a:t>
            </a: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 Всю последовательность слайдов можно наблюдать в </a:t>
            </a: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режиме сортировщика слайдов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Monotype Corsiva" pitchFamily="66" charset="0"/>
                <a:cs typeface="Times New Roman" pitchFamily="18" charset="0"/>
              </a:rPr>
              <a:t>PowerPoint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позволяет создавать презентации с очень большим количеством слайдов. </a:t>
            </a: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Чтобы управлять этим огромным объемом информации, программа предлагает несколько режимов просмотра: </a:t>
            </a:r>
          </a:p>
          <a:p>
            <a:pPr>
              <a:buNone/>
            </a:pPr>
            <a:endParaRPr lang="ru-RU" sz="15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Обычный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-                 вариант просмотра, объединяющий режимы слайдов, структуры и заметок ;  </a:t>
            </a:r>
          </a:p>
          <a:p>
            <a:pPr>
              <a:buNone/>
            </a:pPr>
            <a:endParaRPr lang="ru-RU" sz="15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Сортировщик слайдов                  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- режим, демонстрирующий миниатюры всех слайдов, равномерно </a:t>
            </a: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расположенные в окне просмотра; 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Слайды 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-                 режим, в котором удобно конструировать и корректировать отдельные слайды; </a:t>
            </a:r>
          </a:p>
          <a:p>
            <a:pPr>
              <a:buNone/>
            </a:pPr>
            <a:endParaRPr lang="ru-RU" sz="15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endParaRPr lang="ru-RU" sz="15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Структура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-                   режим, отображающий текстовое содержание презентации и предназначенный для</a:t>
            </a:r>
          </a:p>
          <a:p>
            <a:pPr>
              <a:buNone/>
            </a:pPr>
            <a:endParaRPr lang="ru-RU" sz="1500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ввода и редактирования текста; </a:t>
            </a: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Страницы заметок  </a:t>
            </a:r>
            <a:r>
              <a:rPr lang="ru-RU" sz="1500" b="1" dirty="0" smtClean="0"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режим, предназначенный для создания заметок, которые помогают докладчику </a:t>
            </a: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ориентироваться в материале во время ведения презентации.</a:t>
            </a: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Основными частями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, из которых состоит </a:t>
            </a:r>
            <a:r>
              <a:rPr lang="ru-RU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окно приложения </a:t>
            </a:r>
            <a:r>
              <a:rPr lang="en-US" sz="1500" b="1" dirty="0" smtClean="0">
                <a:solidFill>
                  <a:srgbClr val="3366FF"/>
                </a:solidFill>
                <a:latin typeface="Monotype Corsiva" pitchFamily="66" charset="0"/>
                <a:cs typeface="Times New Roman" pitchFamily="18" charset="0"/>
              </a:rPr>
              <a:t>Power Point</a:t>
            </a: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являются: лента(инструменты), сам</a:t>
            </a:r>
          </a:p>
          <a:p>
            <a:pPr>
              <a:buNone/>
            </a:pPr>
            <a:r>
              <a:rPr lang="ru-RU" sz="1500" dirty="0" smtClean="0">
                <a:latin typeface="Monotype Corsiva" pitchFamily="66" charset="0"/>
                <a:cs typeface="Times New Roman" pitchFamily="18" charset="0"/>
              </a:rPr>
              <a:t> слайд, слева окно Все слайды, внизу Заметки к слайду, Режимы, Масштаб.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78605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286124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3857628"/>
            <a:ext cx="54292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4572008"/>
            <a:ext cx="66131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5572140"/>
            <a:ext cx="1876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7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740352" y="6237312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оловки сыр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95736" y="3933056"/>
            <a:ext cx="5256584" cy="27363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899592" y="548680"/>
            <a:ext cx="7848872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В процессе созревания всех сыров содержащийся в нем белок становится растворимым и поэтому почти полностью усваивается организмом.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В сыре присутствуют почти все жизненно важные компоненты пищи человека: белки, легкоусвояемые жиры, минеральные соли (магния, натрия), многие микроэлементы и витамины (А, В1, В2, В12, биотин). Он является источником незаменимых аминокислот, в том числе наиболее дефицитных - метионина, лизина и триптофана. Он исключительно богат кальцием и фосфатами. Древние римляне не только совершенно полагали, что он благополучно влияет на пищеварение, но и использовали его как противоядие при отравлении.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В сыре содержится значительное количество ионов кальция, необходимых для нормального функционирования опорно-двигательной системы и поддержания нормального состояния зубов. Поэтому отказываться от употребления в пищу мяса стоит только в пользу сыра и сои. Такой набор продуктов позволит удовлетворить потребности организма в белках и микроэлементах.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Акушеры-гинекологи и стоматологи считают, что твердый сыр должен быть обязательным элементом питания беременных женщин, поскольку содержащийся в нем кальций защищает зубы от кариеса. Известно, что в этот замечательный период организм женщины особенно нуждается  в кальции.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115616" y="260648"/>
            <a:ext cx="5256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слайда 4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 И ОРГАНИЗМ ЧЕЛОВЕКА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115616" y="3645024"/>
            <a:ext cx="4536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слайда 5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ДУЭТЫ СЫРА С ВИНОМ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971600" y="4005064"/>
            <a:ext cx="7704856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Стилтон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портвейном. Если хороший портвейн заедать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Стилтоном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то можно слегка уменьшить хмельное воздействие на организм. Существует обряд наливать портвейн в вырезанные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Стилтоне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отверстия. Однако гурманы считают, что такой способ употребления одинаково портит и сыр, и вино.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Рокфор с вином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Sauterne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Этот тандем придумали жители региона Бордо. Знатоки до сих пор не сошлись в едином мнении - дополняют ли друг друга эти два великолепных вкуса или составляют безумную вкусовую смесь.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Мюнстер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 вином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Gewurztraiminer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Эту парочку скрестили в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Альзасе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Резкий и своеобразный аромат мякоти французского сыра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Мюнстер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идеально дополняет пряный, цветочный вкус местного вина.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Козьи сыры с вином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Sancerre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Во Франции козьи сыры, такие, как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Кротен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де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Шавиньоль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Пулиньи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Сен Пьер,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Сель-сюр-Шер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Сент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Мор де Турен, едят с молодым легким белым вином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Сансерр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из долины Луары.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16416" y="6093296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7668344" y="6093296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rId3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ыр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2000240"/>
            <a:ext cx="5112567" cy="280831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036736" y="571480"/>
            <a:ext cx="810726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Производство сыра основано на свертывании молока сычужным ферментом или молочнокислой закваской. Большее распространение, особенно в нашей стране, получили сычужные сыры. Сычугом называется часть желудка теленка, в котором содержатся ферменты, вызывающие свертывание молока. (В настоящее время найден его заменитель, получаемый из грибов-сыроежек.) Полученный после заквашивания сгусток дробят, измельчают, прессуют, солят и оставляют для "созревания".            Каждому виду сыра для созревания требуется свой определенный период. Для голландского - 2-3 месяца, для швейцарского - до 8 месяцев. Один из признаков зрелости ряда твердых сыров - знаменитые сырные "слезы", капельки жидкости на разрезе, насыщенные солями молока и солью.           Созревание некоторых сыров протекает с участием поверхностной микрофлоры, или плесневых грибов. Кстати, это один из видов того самого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пенициллиума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из которого готовят лекарство. В результате разнообразных процессов появляется характерный вкус, аромат и рисунок сыра. Химики установили, что аромат сыра создается 42 химическими соединениями, образующимися в процессе брожения и созревания сыра.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87624" y="260648"/>
            <a:ext cx="4608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слайда 6  СЫРНОЕ ПРОИЗВОДСТВО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29652" y="6072206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86710" y="6072206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4348" y="4786322"/>
            <a:ext cx="7128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Примечание.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Добавить 7 слайд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кроссворда с эффектами анимации (использовать картинки  к кроссвордам по опросу по вариантам) и сделать на него переход по управляющей кнопке с 6 слайда.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начале слайда дать определение анимации.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всех слайдов, на которые сделаны гиперссылки, вернуться (с помощью управляющих кнопок) на слайд № 2 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СОДЕРЖАНИЕ.</a:t>
            </a: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лиса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35696" y="2204864"/>
            <a:ext cx="5334000" cy="39624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356992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3789040"/>
            <a:ext cx="914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3140968"/>
            <a:ext cx="9334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64088" y="4365104"/>
            <a:ext cx="9048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3645024"/>
            <a:ext cx="9620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88832" cy="836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Домашнее задание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Применение интерактивности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79912" y="3789040"/>
            <a:ext cx="9239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908720"/>
            <a:ext cx="62646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Разработать и создать презентацию  на тему мультипликации с эффектами гиперссылок и анимации. Вставить в один из слайдов картинку-заготовку  (см. следующий слайд) и сделать так, чтобы головки цветов вращались (качались).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876256" y="188640"/>
            <a:ext cx="2088232" cy="1080120"/>
          </a:xfrm>
          <a:prstGeom prst="wedgeRoundRectCallout">
            <a:avLst>
              <a:gd name="adj1" fmla="val -115463"/>
              <a:gd name="adj2" fmla="val 14233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Преподаватель демонстрирует студентам, как это должно быть.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Щелкни мышкой!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630932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Презентация должна содержать 8 слайдов различных типов разметки.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7740352" y="616530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rId9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Картинка - заготовка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алиса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05000" y="1447800"/>
            <a:ext cx="5334000" cy="3962400"/>
          </a:xfrm>
          <a:prstGeom prst="rect">
            <a:avLst/>
          </a:prstGeom>
        </p:spPr>
      </p:pic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467544" y="6021288"/>
            <a:ext cx="504056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244408" y="6093296"/>
            <a:ext cx="57606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3851920" y="5805264"/>
            <a:ext cx="1656184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Monotype Corsiva" pitchFamily="66" charset="0"/>
              </a:rPr>
              <a:t>Вернуться на слайд  Управляющие кнопки</a:t>
            </a:r>
            <a:endParaRPr lang="ru-RU" sz="1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2857496"/>
            <a:ext cx="6400800" cy="906463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Тема  Анимация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308304" y="616530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Documents and Settings\Rudneva\Local Settings\Temporary Internet Files\Content.IE5\NJAORMZW\MM900297030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42" y="0"/>
            <a:ext cx="2928958" cy="2875612"/>
          </a:xfrm>
          <a:prstGeom prst="rect">
            <a:avLst/>
          </a:prstGeom>
          <a:noFill/>
        </p:spPr>
      </p:pic>
      <p:pic>
        <p:nvPicPr>
          <p:cNvPr id="1028" name="Picture 4" descr="C:\Documents and Settings\Rudneva\Local Settings\Temporary Internet Files\Content.IE5\XLNNR1RV\MM900283725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1285860"/>
            <a:ext cx="1000164" cy="1571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47 -0.11666 C -0.0717 -0.1243 -0.075 -0.14884 -0.09045 -0.15416 C -0.11701 -0.16342 -0.14323 -0.17847 -0.17101 -0.18032 C -0.1934 -0.18194 -0.21597 -0.1824 -0.23837 -0.18333 C -0.24201 -0.1824 -0.24549 -0.18032 -0.24913 -0.18032 C -0.26997 -0.18032 -0.25191 -0.18727 -0.26649 -0.18032 C -0.34583 -0.1824 -0.37934 -0.18634 -0.45139 -0.18333 C -0.4566 -0.17986 -0.46111 -0.17477 -0.46649 -0.17176 C -0.46927 -0.17014 -0.47257 -0.17014 -0.47535 -0.16875 C -0.49062 -0.16111 -0.50556 -0.15231 -0.52101 -0.1456 C -0.52691 -0.14305 -0.53299 -0.14074 -0.53837 -0.1368 C -0.54288 -0.13333 -0.55139 -0.12523 -0.55139 -0.12523 C -0.56354 -0.10139 -0.54722 -0.13102 -0.56215 -0.11088 C -0.56406 -0.10833 -0.56458 -0.10439 -0.56649 -0.10208 C -0.57049 -0.09745 -0.57969 -0.09051 -0.57969 -0.09051 C -0.58611 -0.07754 -0.59392 -0.06713 -0.60347 -0.05856 C -0.60851 -0.04861 -0.61354 -0.04213 -0.62101 -0.03541 C -0.62847 -0.0037 -0.61667 -0.05115 -0.62743 -0.01805 C -0.63316 -0.00069 -0.63333 0.02686 -0.63611 0.04584 C -0.63924 0.06644 -0.64618 0.08588 -0.64913 0.10672 C -0.64896 0.1257 -0.66059 0.26111 -0.63611 0.30949 C -0.6316 0.32824 -0.62743 0.34491 -0.61649 0.3588 C -0.61406 0.36875 -0.61215 0.37616 -0.60781 0.38496 C -0.6059 0.39283 -0.60312 0.40648 -0.59913 0.41389 C -0.58698 0.43681 -0.59792 0.40278 -0.58403 0.44005 C -0.57743 0.45787 -0.56771 0.47153 -0.55347 0.47755 C -0.53785 0.49144 -0.5191 0.5176 -0.49913 0.51829 C -0.4724 0.51922 -0.44549 0.52014 -0.41875 0.52107 C -0.40243 0.52385 -0.38889 0.53102 -0.37309 0.53565 C -0.36944 0.53681 -0.3658 0.53727 -0.36215 0.53843 C -0.35625 0.54028 -0.34479 0.54422 -0.34479 0.54422 C -0.25139 0.5419 -0.26753 0.5544 -0.22309 0.53565 C -0.20069 0.51598 -0.17066 0.50926 -0.14479 0.50093 C -0.12969 0.48681 -0.11615 0.4882 -0.09705 0.48635 C -0.08385 0.45973 -0.06233 0.4551 -0.04045 0.45162 C -0.03177 0.44375 -0.02205 0.43588 -0.01215 0.43125 C -0.00503 0.4169 -0.01128 0.42639 0.00087 0.41667 C 0.00538 0.4132 0.01389 0.4051 0.01389 0.4051 C 0.01927 0.39422 0.03351 0.37616 0.03351 0.37616 C 0.03872 0.35556 0.03542 0.36389 0.04219 0.35 C 0.04583 0.32454 0.04722 0.31389 0.04861 0.28334 C 0.04653 0.10486 0.05538 0.16389 0.04219 0.08912 C 0.03837 0.04537 0.03281 0.01968 0.00955 -0.01227 C 0.00556 -0.02754 0.0099 -0.01504 0.00087 -0.02963 C -0.00573 -0.04027 -0.00417 -0.0449 -0.01215 -0.05578 C -0.0151 -0.06713 -0.01875 -0.07314 -0.02535 -0.08171 C -0.02934 -0.09884 -0.02413 -0.0831 -0.03403 -0.09629 C -0.03976 -0.10393 -0.04323 -0.11666 -0.05347 -0.11666 Z " pathEditMode="relative" ptsTypes="ffffffffffffffffffffffffffffffffffffffffffffffff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85720" y="0"/>
            <a:ext cx="8496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Анимация объекта - это способ и порядок появления объектов на слайде во время демонстрации, движение объектов. Для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того, чтобы «оживить» презентацию необходимо настроить анимацию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мультимедийного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объекта, то есть его появление и движение на слайде.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187450" y="4724400"/>
            <a:ext cx="252095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1714488"/>
            <a:ext cx="3455987" cy="2721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Прежде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чем приступить к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настройке анимации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конкретного объекта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(текста, картинки,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диаграммы и др.)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этот объект надо выделить.</a:t>
            </a:r>
          </a:p>
          <a:p>
            <a:pPr algn="ctr"/>
            <a:endParaRPr lang="ru-RU" dirty="0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1785926"/>
            <a:ext cx="3455987" cy="259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Затем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выбрать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команду 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Анимация –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Настройка анимации.</a:t>
            </a:r>
          </a:p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1772816"/>
            <a:ext cx="3455987" cy="259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Monotype Corsiva" pitchFamily="66" charset="0"/>
              </a:rPr>
              <a:t>В правой части экрана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Monotype Corsiva" pitchFamily="66" charset="0"/>
              </a:rPr>
              <a:t>открывается панель </a:t>
            </a:r>
          </a:p>
          <a:p>
            <a:pPr algn="ctr">
              <a:spcBef>
                <a:spcPct val="50000"/>
              </a:spcBef>
            </a:pPr>
            <a:r>
              <a:rPr lang="ru-RU" sz="2000" b="1" u="sng" dirty="0">
                <a:solidFill>
                  <a:schemeClr val="tx2"/>
                </a:solidFill>
                <a:latin typeface="Monotype Corsiva" pitchFamily="66" charset="0"/>
              </a:rPr>
              <a:t>Настройка анимации</a:t>
            </a:r>
            <a:r>
              <a:rPr lang="ru-RU" sz="2000" b="1" dirty="0">
                <a:solidFill>
                  <a:schemeClr val="tx2"/>
                </a:solidFill>
                <a:latin typeface="Monotype Corsiva" pitchFamily="66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Monotype Corsiva" pitchFamily="66" charset="0"/>
              </a:rPr>
              <a:t>в которой можно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Monotype Corsiva" pitchFamily="66" charset="0"/>
              </a:rPr>
              <a:t> добавить эффект анимации</a:t>
            </a:r>
          </a:p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Monotype Corsiva" pitchFamily="66" charset="0"/>
              </a:rPr>
              <a:t> для объекта.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4941168"/>
            <a:ext cx="3455987" cy="1223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Первоначально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лучше выбирать эффект 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вход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1916832"/>
            <a:ext cx="516215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3275856" y="1988840"/>
            <a:ext cx="4680520" cy="20162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0392" y="6237312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52320" y="6237312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озврат 13">
            <a:hlinkClick r:id="rId3" action="ppaction://hlinksldjump" highlightClick="1"/>
          </p:cNvPr>
          <p:cNvSpPr/>
          <p:nvPr/>
        </p:nvSpPr>
        <p:spPr>
          <a:xfrm>
            <a:off x="251520" y="6237312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1" animBg="1"/>
      <p:bldP spid="7183" grpId="0" animBg="1"/>
      <p:bldP spid="7181" grpId="0" animBg="1"/>
      <p:bldP spid="71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536" y="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После выбора эффекта анимации необходимо настроить параметры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эффекта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071546"/>
            <a:ext cx="3275856" cy="201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правой части экрана выбираем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параметры начала анимации: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щелчку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с предыдущим</a:t>
            </a:r>
          </a:p>
          <a:p>
            <a:pPr>
              <a:spcBef>
                <a:spcPct val="10000"/>
              </a:spcBef>
              <a:buFontTx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после предыдущего</a:t>
            </a:r>
          </a:p>
          <a:p>
            <a:pPr>
              <a:buFontTx/>
              <a:buChar char="•"/>
            </a:pPr>
            <a:endParaRPr lang="ru-RU" sz="2000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071546"/>
            <a:ext cx="3563888" cy="2520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Затем 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выбираем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направление движения анимации:</a:t>
            </a:r>
          </a:p>
          <a:p>
            <a:pPr>
              <a:buClr>
                <a:schemeClr val="tx2"/>
              </a:buClr>
              <a:buSzPts val="2000"/>
              <a:buFontTx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снизу</a:t>
            </a:r>
          </a:p>
          <a:p>
            <a:pPr>
              <a:buClr>
                <a:schemeClr val="tx2"/>
              </a:buClr>
              <a:buSzPts val="2000"/>
              <a:buFontTx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слева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сверху</a:t>
            </a:r>
          </a:p>
          <a:p>
            <a:pPr>
              <a:buClr>
                <a:schemeClr val="tx2"/>
              </a:buClr>
              <a:buSzPts val="2000"/>
              <a:buFontTx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справа</a:t>
            </a:r>
          </a:p>
          <a:p>
            <a:pPr>
              <a:buClr>
                <a:schemeClr val="tx2"/>
              </a:buClr>
              <a:buSzPts val="2000"/>
              <a:buFontTx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 горизонтали</a:t>
            </a:r>
          </a:p>
          <a:p>
            <a:pPr>
              <a:buClr>
                <a:schemeClr val="tx2"/>
              </a:buClr>
              <a:buSzPts val="2000"/>
              <a:buFontTx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 вертикали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1071546"/>
            <a:ext cx="3563888" cy="2664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Скорость появления анимации: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Clr>
                <a:schemeClr val="tx2"/>
              </a:buClr>
              <a:buSzPts val="2000"/>
              <a:buFontTx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очень быстро</a:t>
            </a:r>
          </a:p>
          <a:p>
            <a:pPr>
              <a:buClr>
                <a:schemeClr val="tx2"/>
              </a:buClr>
              <a:buSzPts val="2000"/>
              <a:buFontTx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быстро</a:t>
            </a:r>
          </a:p>
          <a:p>
            <a:pPr>
              <a:buClr>
                <a:schemeClr val="tx2"/>
              </a:buClr>
              <a:buSzPts val="2000"/>
              <a:buFontTx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средне</a:t>
            </a:r>
          </a:p>
          <a:p>
            <a:pPr>
              <a:buClr>
                <a:schemeClr val="tx2"/>
              </a:buClr>
              <a:buSzPts val="2000"/>
              <a:buFontTx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медленно</a:t>
            </a:r>
          </a:p>
          <a:p>
            <a:pPr>
              <a:buClr>
                <a:schemeClr val="tx2"/>
              </a:buClr>
              <a:buSzPts val="2000"/>
              <a:buFontTx/>
              <a:buChar char="•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очень медленно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4429132"/>
            <a:ext cx="3671888" cy="13504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После настройки эффектов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анимации их можно просмотреть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внизу окна настройки анимации.</a:t>
            </a:r>
          </a:p>
        </p:txBody>
      </p:sp>
      <p:pic>
        <p:nvPicPr>
          <p:cNvPr id="15" name="Рисунок 14" descr="чеширский кот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1000108"/>
            <a:ext cx="5940152" cy="489654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5150" y="1268760"/>
            <a:ext cx="22288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3643306" y="1142984"/>
            <a:ext cx="244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C0066"/>
                </a:solidFill>
                <a:latin typeface="Monotype Corsiva" pitchFamily="66" charset="0"/>
              </a:rPr>
              <a:t>Отгадай кроссворд!</a:t>
            </a:r>
            <a:endParaRPr lang="ru-RU" sz="2400" b="1" i="1" dirty="0">
              <a:solidFill>
                <a:srgbClr val="CC0066"/>
              </a:solidFill>
              <a:latin typeface="Monotype Corsiva" pitchFamily="66" charset="0"/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 rot="21052651">
            <a:off x="1883146" y="5253309"/>
            <a:ext cx="5954722" cy="800394"/>
          </a:xfrm>
          <a:prstGeom prst="curvedUpArrow">
            <a:avLst>
              <a:gd name="adj1" fmla="val 34508"/>
              <a:gd name="adj2" fmla="val 79711"/>
              <a:gd name="adj3" fmla="val 57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7596336" y="616530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rId4" action="ppaction://hlinksldjump" highlightClick="1"/>
          </p:cNvPr>
          <p:cNvSpPr/>
          <p:nvPr/>
        </p:nvSpPr>
        <p:spPr>
          <a:xfrm>
            <a:off x="251520" y="6165304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9" grpId="0" animBg="1"/>
      <p:bldP spid="8201" grpId="0" animBg="1"/>
      <p:bldP spid="820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1272" y="1357298"/>
            <a:ext cx="6552728" cy="4257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00100" y="142852"/>
            <a:ext cx="7781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Настройку  объекта после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анимации, сопровождение звуком и другие эффекты можно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получить , используя команду Параметры эффектов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357298"/>
            <a:ext cx="2571736" cy="4229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Для этого необходимо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щелкнуть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правой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кнопкой мыши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по эффекту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анимации  и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появившемся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контекстном меню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выбрать  команду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Параметры</a:t>
            </a:r>
            <a:endParaRPr lang="ru-RU" sz="2000" b="1" u="sng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эффектов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 После этого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Выбрать в появившемся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окне диалога необходимые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параметры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4714884"/>
            <a:ext cx="42672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971600" y="6237312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323528" y="6237312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rId4" action="ppaction://hlinksldjump" highlightClick="1"/>
          </p:cNvPr>
          <p:cNvSpPr/>
          <p:nvPr/>
        </p:nvSpPr>
        <p:spPr>
          <a:xfrm>
            <a:off x="179512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>
            <a:off x="1928794" y="4071942"/>
            <a:ext cx="5000660" cy="571504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57158" y="214290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Если необходимо поменять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порядок появления объектов на слайде, то…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468313" y="2133600"/>
            <a:ext cx="4319587" cy="259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marL="342900" indent="-342900">
              <a:spcBef>
                <a:spcPct val="40000"/>
              </a:spcBef>
              <a:buFontTx/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Выбираем анимированный объект.</a:t>
            </a:r>
          </a:p>
          <a:p>
            <a:pPr marL="342900" indent="-342900">
              <a:spcBef>
                <a:spcPct val="40000"/>
              </a:spcBef>
              <a:buFontTx/>
              <a:buAutoNum type="arabicPeriod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Перемещаем его с помощью </a:t>
            </a:r>
          </a:p>
          <a:p>
            <a:pPr marL="342900" indent="-342900">
              <a:spcBef>
                <a:spcPct val="4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	специальных кнопок со стрелками </a:t>
            </a:r>
          </a:p>
          <a:p>
            <a:pPr marL="342900" indent="-342900">
              <a:spcBef>
                <a:spcPct val="4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	на панели настройки анимации.</a:t>
            </a:r>
          </a:p>
          <a:p>
            <a:pPr marL="342900" indent="-342900">
              <a:spcBef>
                <a:spcPct val="40000"/>
              </a:spcBef>
              <a:buFontTx/>
              <a:buAutoNum type="arabicPeriod"/>
            </a:pP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484784"/>
            <a:ext cx="36004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>
            <a:stCxn id="10248" idx="2"/>
          </p:cNvCxnSpPr>
          <p:nvPr/>
        </p:nvCxnSpPr>
        <p:spPr>
          <a:xfrm>
            <a:off x="2628107" y="4724400"/>
            <a:ext cx="3672085" cy="5768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99592" y="6237312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251520" y="6237312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479" y="1114425"/>
            <a:ext cx="6215107" cy="2171699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chemeClr val="accent2"/>
                </a:solidFill>
                <a:latin typeface="Monotype Corsiva" pitchFamily="66" charset="0"/>
              </a:rPr>
              <a:t>PowerPoint 2007</a:t>
            </a:r>
            <a:endParaRPr lang="ru-RU" sz="6000" b="1" dirty="0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9150" y="3886200"/>
            <a:ext cx="7505700" cy="906463"/>
          </a:xfrm>
        </p:spPr>
        <p:txBody>
          <a:bodyPr/>
          <a:lstStyle/>
          <a:p>
            <a:pPr eaLnBrk="1" hangingPunct="1"/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Тема  Интерактивность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84368" y="6165304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236296" y="6165304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576064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Rudneva\Local Settings\Temporary Internet Files\Content.IE5\GOG5V2E0\MM90028892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51225" y="5133975"/>
            <a:ext cx="1247775" cy="1181100"/>
          </a:xfrm>
          <a:prstGeom prst="rect">
            <a:avLst/>
          </a:prstGeom>
          <a:noFill/>
        </p:spPr>
      </p:pic>
      <p:pic>
        <p:nvPicPr>
          <p:cNvPr id="2051" name="Picture 3" descr="C:\Documents and Settings\Rudneva\Local Settings\Temporary Internet Files\Content.IE5\XLNNR1RV\MM90035660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900" y="4714884"/>
            <a:ext cx="714375" cy="771525"/>
          </a:xfrm>
          <a:prstGeom prst="rect">
            <a:avLst/>
          </a:prstGeom>
          <a:noFill/>
        </p:spPr>
      </p:pic>
      <p:pic>
        <p:nvPicPr>
          <p:cNvPr id="2052" name="Picture 4" descr="C:\Documents and Settings\Rudneva\Local Settings\Temporary Internet Files\Content.IE5\XLNNR1RV\MM90035660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786322"/>
            <a:ext cx="714375" cy="771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600"/>
                            </p:stCondLst>
                            <p:childTnLst>
                              <p:par>
                                <p:cTn id="2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7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2380</Words>
  <Application>Microsoft Office PowerPoint</Application>
  <PresentationFormat>Экран (4:3)</PresentationFormat>
  <Paragraphs>358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        УРОК  по  применению различных эффектов анимации , интерактивности, гиперссылок и управляющих  кнопок в  POWER POINT               (MS OFFICE 2007)</vt:lpstr>
      <vt:lpstr>СОДЕРЖАНИЕ</vt:lpstr>
      <vt:lpstr>Краткие сведения о Power Point</vt:lpstr>
      <vt:lpstr>Слайд 4</vt:lpstr>
      <vt:lpstr>Слайд 5</vt:lpstr>
      <vt:lpstr>Слайд 6</vt:lpstr>
      <vt:lpstr>Слайд 7</vt:lpstr>
      <vt:lpstr>Слайд 8</vt:lpstr>
      <vt:lpstr>PowerPoint 2007</vt:lpstr>
      <vt:lpstr>Интерактивность</vt:lpstr>
      <vt:lpstr>Гиперссылки</vt:lpstr>
      <vt:lpstr>Действия (для выделенного объекта)</vt:lpstr>
      <vt:lpstr>Управляющие кнопки</vt:lpstr>
      <vt:lpstr>Слайд 14</vt:lpstr>
      <vt:lpstr>Вопросы для самоконтроля</vt:lpstr>
      <vt:lpstr>Дайте определение мультимедиа технологии </vt:lpstr>
      <vt:lpstr>Что представляет собой слайд?</vt:lpstr>
      <vt:lpstr>Слайд 18</vt:lpstr>
      <vt:lpstr>Слайд 19</vt:lpstr>
      <vt:lpstr>Слайд 20</vt:lpstr>
      <vt:lpstr>Слайд 21</vt:lpstr>
      <vt:lpstr>Решение кроссворда Для закрепления материала вам предлагается решить два варианта кроссвордов. Дерзайте и у вас все получится!</vt:lpstr>
      <vt:lpstr>Слайд 23</vt:lpstr>
      <vt:lpstr>Слайд 24</vt:lpstr>
      <vt:lpstr>Слайд 25</vt:lpstr>
      <vt:lpstr>Слайд 26</vt:lpstr>
      <vt:lpstr> Что нужно помнить при создании собственной презентации: </vt:lpstr>
      <vt:lpstr>Задание на самостоятельную работу</vt:lpstr>
      <vt:lpstr>Для выполнения работы необходимо, находясь в просмотре данной презентации, загрузить программу PowerPoint, открыть новый (свой) файл презентации. Для перехода из своей презентации в задание на самостоятельную работу, необходимо нажать сочетание клавиш  ALT+TAB и, пользуясь клавишей TAB,  переходить из приложения в приложение.</vt:lpstr>
      <vt:lpstr>Слайд 30</vt:lpstr>
      <vt:lpstr>Слайд 31</vt:lpstr>
      <vt:lpstr>Домашнее задание Применение интерактивности</vt:lpstr>
      <vt:lpstr>Картинка - заготовка</vt:lpstr>
    </vt:vector>
  </TitlesOfParts>
  <Company>Клязьма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2007</dc:title>
  <dc:creator>Анна</dc:creator>
  <cp:lastModifiedBy>Анна</cp:lastModifiedBy>
  <cp:revision>203</cp:revision>
  <dcterms:created xsi:type="dcterms:W3CDTF">2011-10-04T12:19:44Z</dcterms:created>
  <dcterms:modified xsi:type="dcterms:W3CDTF">2014-04-22T15:27:03Z</dcterms:modified>
</cp:coreProperties>
</file>