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5/31/2012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5/31/2012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Рабочий стол\Анастасия шаблоны\a078164e669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1142984"/>
            <a:ext cx="67866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 smtClean="0">
                <a:latin typeface="Monotype Corsiva" pitchFamily="66" charset="0"/>
              </a:rPr>
              <a:t>Самообразование – одна из форм повышения профессионального мастерства педагога 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3571876"/>
            <a:ext cx="3643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400" dirty="0" smtClean="0">
                <a:latin typeface="Monotype Corsiva" pitchFamily="66" charset="0"/>
              </a:rPr>
              <a:t>Комиссарова И.М. </a:t>
            </a:r>
          </a:p>
          <a:p>
            <a:pPr>
              <a:lnSpc>
                <a:spcPct val="200000"/>
              </a:lnSpc>
            </a:pPr>
            <a:r>
              <a:rPr lang="ru-RU" sz="2400" dirty="0" smtClean="0">
                <a:latin typeface="Monotype Corsiva" pitchFamily="66" charset="0"/>
              </a:rPr>
              <a:t>Преподаватель информатики 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7" name="Рисунок 6" descr="1schoolgirlbooks-med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929066"/>
            <a:ext cx="36385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Documents and Settings\Администратор\Рабочий стол\Анастасия шаблоны\Palma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39982" y="214290"/>
            <a:ext cx="49181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РЕЗУЛЬТАТ САМООБРАЗОВАНИЯ: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214422"/>
            <a:ext cx="757242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Повышение качества преподавания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Разработанные методические пособия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Разработка новых форм, методов и приемов обучения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Доклады, выступления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Разработка дидактических материалов, тестов, наглядностей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3500438"/>
            <a:ext cx="728667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Выработка методических рекомендаций по применению новой технологии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Разработка </a:t>
            </a:r>
            <a:r>
              <a:rPr lang="ru-RU" dirty="0" smtClean="0"/>
              <a:t>и проведение открытых уроков по собственным, новаторским технологиям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Создание комплектов педагогических разработок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Проведение семинаров, мастер-классов, обобщение </a:t>
            </a:r>
            <a:r>
              <a:rPr lang="ru-RU" dirty="0" smtClean="0"/>
              <a:t>опыта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 smtClean="0"/>
              <a:t>по исследуемой теме</a:t>
            </a:r>
            <a:endParaRPr lang="ru-RU" dirty="0"/>
          </a:p>
        </p:txBody>
      </p:sp>
      <p:pic>
        <p:nvPicPr>
          <p:cNvPr id="8" name="Рисунок 7" descr="13_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6950" y="5143512"/>
            <a:ext cx="1797050" cy="149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Администратор\Рабочий стол\Анастасия шаблоны\PPWBZCAC39N8YCA6SF2D3CA3GJJ20CAK8A0I8CA119WK6CAGFYDESCA6XIXB8CA7V2VYQCA6U2DRKCAEUA6HRCAGKST23CAEBKJHDCAJ205BDCACCI15XCA02YP9NCA3244OFCAEHFC2ECAHO8X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142852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САМООБРАЗОВАНИЕ ПЕДАГОГА БУДЕТ  ПРОДУКТИВНЫМ ЕСЛИ: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214422"/>
            <a:ext cx="800105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В процессе самообразования реализуется потребность педагога к собственному развитию и саморазвитию;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Педагог владеет способами самопознания и самоанализа педагогического опыта;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Педагог обладает развитой способность к рефлексии;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3643314"/>
            <a:ext cx="75724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Программа профессионального роста учителя включает в себя возможность исследовательской поисковой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Педагог обладает готовностью к педагогическому творчеству;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Осуществляется взаимосвязь личностного и профессионального развития и саморазвития</a:t>
            </a:r>
            <a:endParaRPr lang="ru-RU" sz="2000" dirty="0"/>
          </a:p>
        </p:txBody>
      </p:sp>
      <p:pic>
        <p:nvPicPr>
          <p:cNvPr id="8" name="Рисунок 7" descr="AMERI02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4572008"/>
            <a:ext cx="971550" cy="158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://img-fotki.yandex.ru/get/5304/lidi-kaschitsina2010.31/0_624fd_91b7b03f_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Администратор\Рабочий стол\Анастасия шаблоны\proces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1342954">
            <a:off x="982162" y="1084061"/>
            <a:ext cx="29908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«Воспитание, полученное человеком, закончено, достигло своей цели, когда человек настолько созрел, что обладает силой и волей самого себя образовывать в течение дальнейшей жизни и знает способ и средства, как он это может осуществить в качестве индивидуума, воздействующего на мир»</a:t>
            </a:r>
          </a:p>
          <a:p>
            <a:pPr algn="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</a:rPr>
              <a:t>А.Дистервег</a:t>
            </a:r>
            <a:endParaRPr lang="ru-RU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Администратор\Рабочий стол\Анастасия шаблоны\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00232" y="571480"/>
            <a:ext cx="5072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САМООБРАЗОВАНИЕ 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500174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/>
              <a:t>целенаправленная познавательная деятельность, управляемая самой личностью; </a:t>
            </a:r>
            <a:endParaRPr lang="ru-RU" sz="24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/>
              <a:t>приобретение </a:t>
            </a:r>
            <a:r>
              <a:rPr lang="ru-RU" sz="2400" dirty="0" smtClean="0"/>
              <a:t>систематических знаний в какой-либо области науки, техники, культуры, политической жизни и т.п. </a:t>
            </a:r>
            <a:endParaRPr lang="ru-RU" sz="2400" dirty="0" smtClean="0"/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ru-RU" sz="2400" dirty="0" smtClean="0"/>
              <a:t>	В </a:t>
            </a:r>
            <a:r>
              <a:rPr lang="ru-RU" sz="2400" dirty="0" smtClean="0"/>
              <a:t>основе самообразования – интерес занимающегося в органическом сочетании с самостоятельным изучением материала»</a:t>
            </a:r>
            <a:endParaRPr lang="ru-RU" sz="2400" dirty="0"/>
          </a:p>
        </p:txBody>
      </p:sp>
      <p:pic>
        <p:nvPicPr>
          <p:cNvPr id="7" name="Рисунок 6" descr="RAD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28596" y="285728"/>
            <a:ext cx="996950" cy="1365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Администратор\Рабочий стол\Анастасия шаблоны\67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714488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	Умеющий </a:t>
            </a:r>
            <a:r>
              <a:rPr lang="ru-RU" sz="2000" dirty="0" smtClean="0"/>
              <a:t>отбирать наиболее эффективные приемы, средства и технологии обучения и воспитания для реализации поставленных задач; умеющий организовать рефлексивную деятельность (</a:t>
            </a:r>
            <a:r>
              <a:rPr lang="ru-RU" sz="2000" b="1" dirty="0" smtClean="0"/>
              <a:t>Рефлексия</a:t>
            </a:r>
            <a:r>
              <a:rPr lang="ru-RU" sz="2000" dirty="0" smtClean="0"/>
              <a:t> (от </a:t>
            </a:r>
            <a:r>
              <a:rPr lang="ru-RU" sz="2000" dirty="0" err="1" smtClean="0"/>
              <a:t>позднелат</a:t>
            </a:r>
            <a:r>
              <a:rPr lang="ru-RU" sz="2000" dirty="0" smtClean="0"/>
              <a:t>. </a:t>
            </a:r>
            <a:r>
              <a:rPr lang="ru-RU" sz="2000" dirty="0" err="1" smtClean="0"/>
              <a:t>reflexio</a:t>
            </a:r>
            <a:r>
              <a:rPr lang="ru-RU" sz="2000" dirty="0" smtClean="0"/>
              <a:t> — обращение назад, отражение), форма теоретической деятельности человека, направленная на осмысление своих собственных действий и их законов; деятельность самопознания, раскрывающая специфику духовного мира человека)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429262"/>
            <a:ext cx="807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Обладающий</a:t>
            </a:r>
            <a:r>
              <a:rPr lang="ru-RU" dirty="0" smtClean="0"/>
              <a:t> высокой степенью профессиональной компетентности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ПРЕПОДАВАТЕЛЬ </a:t>
            </a: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8" name="Рисунок 7" descr="2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1714512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Администратор\Рабочий стол\Анастасия шаблоны\1090909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28794" y="1000108"/>
            <a:ext cx="485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Критерии самообразования: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928802"/>
            <a:ext cx="72152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/>
              <a:t>Эффективность профессиональной педагогической деятельности (рост качества образовательного процесса, воспитанности </a:t>
            </a:r>
            <a:r>
              <a:rPr lang="ru-RU" sz="2400" dirty="0" smtClean="0"/>
              <a:t>учащихся);</a:t>
            </a:r>
            <a:endParaRPr lang="ru-RU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/>
              <a:t>Творческий рост </a:t>
            </a:r>
            <a:r>
              <a:rPr lang="ru-RU" sz="2400" dirty="0" smtClean="0"/>
              <a:t>преподавателя;</a:t>
            </a:r>
            <a:endParaRPr lang="ru-RU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/>
              <a:t>Внедрение новых педагогических технологий в образовательный процесс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Администратор\Рабочий стол\Анастасия шаблоны\Abstraction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753600" cy="7315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85729"/>
            <a:ext cx="5429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Направления самообразования педагога: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285860"/>
            <a:ext cx="65008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dirty="0" smtClean="0"/>
              <a:t>Профессиональное (предмет преподавания)</a:t>
            </a:r>
          </a:p>
          <a:p>
            <a:pPr algn="ctr">
              <a:buFont typeface="Wingdings" pitchFamily="2" charset="2"/>
              <a:buChar char="ü"/>
            </a:pPr>
            <a:endParaRPr lang="ru-RU" sz="2400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/>
              <a:t>Психолого-педагогическое (ориентированное на учеников и родителей)</a:t>
            </a:r>
          </a:p>
          <a:p>
            <a:pPr algn="ctr">
              <a:buFont typeface="Wingdings" pitchFamily="2" charset="2"/>
              <a:buChar char="ü"/>
            </a:pPr>
            <a:endParaRPr lang="ru-RU" sz="2400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/>
              <a:t>Психологическое (имидж, общение, лидерские качества и др.)</a:t>
            </a:r>
          </a:p>
          <a:p>
            <a:pPr algn="ctr">
              <a:buFont typeface="Wingdings" pitchFamily="2" charset="2"/>
              <a:buChar char="ü"/>
            </a:pPr>
            <a:endParaRPr lang="ru-RU" sz="2400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/>
              <a:t>Методическое (педагогические технологии, формы, методы и приемы обучения)</a:t>
            </a:r>
            <a:endParaRPr lang="ru-RU" sz="2400" dirty="0"/>
          </a:p>
        </p:txBody>
      </p:sp>
      <p:pic>
        <p:nvPicPr>
          <p:cNvPr id="7" name="Рисунок 6" descr="6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428868"/>
            <a:ext cx="1304925" cy="124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Администратор\Рабочий стол\Анастасия шаблоны\business-powerpoint-templa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21786" y="428604"/>
            <a:ext cx="48077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ФОРМЫ САМООБРАЗОВАНИЯ ПРЕПОДАВАТЕЛЯ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857364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/>
              <a:t>Индивидуальная, предполагающая самостоятельную работу над повышением профессионального и методического уровня;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/>
              <a:t>Групповая, направленная на активное участие </a:t>
            </a:r>
            <a:r>
              <a:rPr lang="ru-RU" sz="2400" dirty="0" smtClean="0"/>
              <a:t>преподавателя </a:t>
            </a:r>
            <a:r>
              <a:rPr lang="ru-RU" sz="2400" dirty="0" smtClean="0"/>
              <a:t>в методической работе (методические объединения, творческие группы, семинары, практикумы и др.)</a:t>
            </a:r>
            <a:endParaRPr lang="ru-RU" sz="2400" dirty="0"/>
          </a:p>
        </p:txBody>
      </p:sp>
      <p:pic>
        <p:nvPicPr>
          <p:cNvPr id="7" name="Рисунок 6" descr="BADNEW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214950"/>
            <a:ext cx="1416050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Администратор\Рабочий стол\Анастасия шаблоны\Flora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42852"/>
            <a:ext cx="6215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СОСТАВЛЯЮЩИЕ ПРОЦЕССА САМООБРАЗОВАНИЯ ПРЕПОДАВАТЕЛЯ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643050"/>
            <a:ext cx="6643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Изучать и внедрять новые педагогические технологии, формы, методы и приемы;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Посещать уроки коллег и участвовать в обмене опытом;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Периодически проводить самоанализ своей профессиональной деятельности;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3857628"/>
            <a:ext cx="71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Совершенствовать свои знания в области классической и современной психологии и педагогики;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Систематически интересоваться событиями современной экономической, политической и культурной жизни;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Повышать уровень своей эрудиции, правовой и общей культуры</a:t>
            </a:r>
            <a:endParaRPr lang="ru-RU" sz="2000" dirty="0"/>
          </a:p>
        </p:txBody>
      </p:sp>
      <p:pic>
        <p:nvPicPr>
          <p:cNvPr id="8" name="Рисунок 7" descr="OW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5072074"/>
            <a:ext cx="2428860" cy="1990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Администратор\Рабочий стол\Анастасия шаблоны\image0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0"/>
            <a:ext cx="8215370" cy="1446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ВИДЫ ДЕЯТЕЛЬНОСТИ, СОСТАВЛЯЮЩИЕ ПРОЦЕСС САМООБРАЗОВАНИЯ:</a:t>
            </a:r>
            <a:r>
              <a:rPr lang="ru-RU" sz="3200" b="1" dirty="0" smtClean="0">
                <a:latin typeface="Monotype Corsiva" pitchFamily="66" charset="0"/>
              </a:rPr>
              <a:t/>
            </a:r>
            <a:br>
              <a:rPr lang="ru-RU" sz="3200" b="1" dirty="0" smtClean="0">
                <a:latin typeface="Monotype Corsiva" pitchFamily="66" charset="0"/>
              </a:rPr>
            </a:b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214422"/>
            <a:ext cx="65722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Самообразовательная работа над рефератом по теме;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Чтение </a:t>
            </a:r>
            <a:r>
              <a:rPr lang="ru-RU" sz="2000" dirty="0" smtClean="0"/>
              <a:t>методической, педагогической и предметной литературы;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Посещение семинаров, конференций, уроков коллег;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Дискуссии, совещания, обмен опыта с коллегами;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Систематическое прохождение курсов повышения квалификации;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4000504"/>
            <a:ext cx="71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 smtClean="0"/>
              <a:t>Проведение открытых занятий для анализа со стороны коллег;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 smtClean="0"/>
              <a:t>Изучение информационно-компьютерных технологий;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 smtClean="0"/>
              <a:t>Обзор в Интернете информации по теме;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 smtClean="0"/>
              <a:t>Помещение своих разработок на сайтах в Интернете;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 smtClean="0"/>
              <a:t>Общение с коллегами в ОУ, городе, и в Интернете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 smtClean="0"/>
              <a:t>Ведение здорового образа жизни. Болезни – большое препятствие для профессионального роста</a:t>
            </a:r>
            <a:endParaRPr lang="ru-RU" sz="1600" dirty="0"/>
          </a:p>
        </p:txBody>
      </p:sp>
      <p:pic>
        <p:nvPicPr>
          <p:cNvPr id="8" name="Рисунок 7" descr="MYNET06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285860"/>
            <a:ext cx="1911350" cy="284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65</TotalTime>
  <Words>483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Default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NoOrg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NoName</dc:creator>
  <cp:lastModifiedBy>NoName</cp:lastModifiedBy>
  <cp:revision>8</cp:revision>
  <dcterms:created xsi:type="dcterms:W3CDTF">2012-05-31T08:24:49Z</dcterms:created>
  <dcterms:modified xsi:type="dcterms:W3CDTF">2012-05-31T09:29:53Z</dcterms:modified>
</cp:coreProperties>
</file>