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65" r:id="rId13"/>
    <p:sldId id="266" r:id="rId14"/>
    <p:sldId id="267" r:id="rId15"/>
    <p:sldId id="268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710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573AD8-C505-481D-A454-BB33A27C6176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45DB401-209D-4C73-AA62-58A59C8C6D12}">
      <dgm:prSet phldrT="[Текст]" custT="1"/>
      <dgm:spPr/>
      <dgm:t>
        <a:bodyPr/>
        <a:lstStyle/>
        <a:p>
          <a:r>
            <a:rPr lang="ru-RU" sz="1400" dirty="0" smtClean="0"/>
            <a:t>Предполагаем обратное утверждение</a:t>
          </a:r>
          <a:endParaRPr lang="ru-RU" sz="1400" dirty="0"/>
        </a:p>
      </dgm:t>
    </dgm:pt>
    <dgm:pt modelId="{BD47F3CC-36BE-4C9F-86BD-F9E5A69E53C7}" type="parTrans" cxnId="{8111BF1F-A0D8-4603-A162-264DFBCD8DAE}">
      <dgm:prSet/>
      <dgm:spPr/>
      <dgm:t>
        <a:bodyPr/>
        <a:lstStyle/>
        <a:p>
          <a:endParaRPr lang="ru-RU"/>
        </a:p>
      </dgm:t>
    </dgm:pt>
    <dgm:pt modelId="{604A1B43-C6D2-4319-9D76-F8D82BCAC754}" type="sibTrans" cxnId="{8111BF1F-A0D8-4603-A162-264DFBCD8DAE}">
      <dgm:prSet/>
      <dgm:spPr/>
      <dgm:t>
        <a:bodyPr/>
        <a:lstStyle/>
        <a:p>
          <a:endParaRPr lang="ru-RU"/>
        </a:p>
      </dgm:t>
    </dgm:pt>
    <dgm:pt modelId="{095A6D6D-84F4-4C91-A368-7BB441A1D106}">
      <dgm:prSet phldrT="[Текст]" custT="1"/>
      <dgm:spPr/>
      <dgm:t>
        <a:bodyPr/>
        <a:lstStyle/>
        <a:p>
          <a:r>
            <a:rPr lang="ru-RU" sz="1400" dirty="0" smtClean="0"/>
            <a:t>Находим противоречие</a:t>
          </a:r>
          <a:r>
            <a:rPr lang="en-US" sz="1400" dirty="0" smtClean="0"/>
            <a:t> c </a:t>
          </a:r>
          <a:r>
            <a:rPr lang="ru-RU" sz="1400" dirty="0" smtClean="0"/>
            <a:t>аксиомой</a:t>
          </a:r>
          <a:endParaRPr lang="ru-RU" sz="1400" dirty="0"/>
        </a:p>
      </dgm:t>
    </dgm:pt>
    <dgm:pt modelId="{B4BF6E65-FE74-485E-8010-82925E1A755E}" type="parTrans" cxnId="{9644574C-F100-4CE5-A811-B1705510DA75}">
      <dgm:prSet/>
      <dgm:spPr/>
      <dgm:t>
        <a:bodyPr/>
        <a:lstStyle/>
        <a:p>
          <a:endParaRPr lang="ru-RU"/>
        </a:p>
      </dgm:t>
    </dgm:pt>
    <dgm:pt modelId="{F09E833E-7C59-4D84-B657-E50629155EA6}" type="sibTrans" cxnId="{9644574C-F100-4CE5-A811-B1705510DA75}">
      <dgm:prSet/>
      <dgm:spPr/>
      <dgm:t>
        <a:bodyPr/>
        <a:lstStyle/>
        <a:p>
          <a:endParaRPr lang="ru-RU"/>
        </a:p>
      </dgm:t>
    </dgm:pt>
    <dgm:pt modelId="{A6903842-3E26-4879-AE07-A8DF36ED9B0D}">
      <dgm:prSet phldrT="[Текст]" custT="1"/>
      <dgm:spPr/>
      <dgm:t>
        <a:bodyPr/>
        <a:lstStyle/>
        <a:p>
          <a:r>
            <a:rPr lang="ru-RU" sz="1400" dirty="0" smtClean="0"/>
            <a:t>Значит предположение не верно, а утверждение истинно</a:t>
          </a:r>
          <a:endParaRPr lang="ru-RU" sz="1400" dirty="0"/>
        </a:p>
      </dgm:t>
    </dgm:pt>
    <dgm:pt modelId="{9A1FDFD7-B74C-47F5-A4EF-259006BF3CEA}" type="parTrans" cxnId="{6DEEB0C0-9FD0-4402-95AB-18F8AC656410}">
      <dgm:prSet/>
      <dgm:spPr/>
      <dgm:t>
        <a:bodyPr/>
        <a:lstStyle/>
        <a:p>
          <a:endParaRPr lang="ru-RU"/>
        </a:p>
      </dgm:t>
    </dgm:pt>
    <dgm:pt modelId="{D0D58ABF-8D7E-4483-B23B-6B0A148A5EE8}" type="sibTrans" cxnId="{6DEEB0C0-9FD0-4402-95AB-18F8AC656410}">
      <dgm:prSet/>
      <dgm:spPr/>
      <dgm:t>
        <a:bodyPr/>
        <a:lstStyle/>
        <a:p>
          <a:endParaRPr lang="ru-RU"/>
        </a:p>
      </dgm:t>
    </dgm:pt>
    <dgm:pt modelId="{D40C1C86-3B39-4F6A-ABBC-4CE3727EE5F8}" type="pres">
      <dgm:prSet presAssocID="{A7573AD8-C505-481D-A454-BB33A27C6176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034E4C01-9723-4506-99C6-85EAC9894583}" type="pres">
      <dgm:prSet presAssocID="{645DB401-209D-4C73-AA62-58A59C8C6D12}" presName="Accent1" presStyleCnt="0"/>
      <dgm:spPr/>
    </dgm:pt>
    <dgm:pt modelId="{FD2FA9E3-B783-4554-8475-A1DF52744D38}" type="pres">
      <dgm:prSet presAssocID="{645DB401-209D-4C73-AA62-58A59C8C6D12}" presName="Accent" presStyleLbl="node1" presStyleIdx="0" presStyleCnt="3"/>
      <dgm:spPr/>
    </dgm:pt>
    <dgm:pt modelId="{E5FB67FD-1404-4C2F-A3D6-95C0520E1D0E}" type="pres">
      <dgm:prSet presAssocID="{645DB401-209D-4C73-AA62-58A59C8C6D12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DAF11B-2ADE-4E5C-823A-C2F40665A07C}" type="pres">
      <dgm:prSet presAssocID="{095A6D6D-84F4-4C91-A368-7BB441A1D106}" presName="Accent2" presStyleCnt="0"/>
      <dgm:spPr/>
    </dgm:pt>
    <dgm:pt modelId="{BA624D35-ED31-44E8-B6BF-EF6CA4EE3E81}" type="pres">
      <dgm:prSet presAssocID="{095A6D6D-84F4-4C91-A368-7BB441A1D106}" presName="Accent" presStyleLbl="node1" presStyleIdx="1" presStyleCnt="3"/>
      <dgm:spPr/>
    </dgm:pt>
    <dgm:pt modelId="{5215C5FD-2835-4856-908E-3081C13474F1}" type="pres">
      <dgm:prSet presAssocID="{095A6D6D-84F4-4C91-A368-7BB441A1D106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69A7B-3FD9-4E55-831C-5E4F3F899EB8}" type="pres">
      <dgm:prSet presAssocID="{A6903842-3E26-4879-AE07-A8DF36ED9B0D}" presName="Accent3" presStyleCnt="0"/>
      <dgm:spPr/>
    </dgm:pt>
    <dgm:pt modelId="{B72B074B-3F30-4233-9784-18D407680F05}" type="pres">
      <dgm:prSet presAssocID="{A6903842-3E26-4879-AE07-A8DF36ED9B0D}" presName="Accent" presStyleLbl="node1" presStyleIdx="2" presStyleCnt="3"/>
      <dgm:spPr/>
    </dgm:pt>
    <dgm:pt modelId="{F59D0536-B577-473F-AD77-CC74B7715492}" type="pres">
      <dgm:prSet presAssocID="{A6903842-3E26-4879-AE07-A8DF36ED9B0D}" presName="Parent3" presStyleLbl="revTx" presStyleIdx="2" presStyleCnt="3" custScaleX="113173" custScaleY="16325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D41625-8C9B-4A9E-A3AB-40AA87793465}" type="presOf" srcId="{095A6D6D-84F4-4C91-A368-7BB441A1D106}" destId="{5215C5FD-2835-4856-908E-3081C13474F1}" srcOrd="0" destOrd="0" presId="urn:microsoft.com/office/officeart/2009/layout/CircleArrowProcess"/>
    <dgm:cxn modelId="{5680A7DA-D09C-499E-B7F3-86E6085D5C0B}" type="presOf" srcId="{A7573AD8-C505-481D-A454-BB33A27C6176}" destId="{D40C1C86-3B39-4F6A-ABBC-4CE3727EE5F8}" srcOrd="0" destOrd="0" presId="urn:microsoft.com/office/officeart/2009/layout/CircleArrowProcess"/>
    <dgm:cxn modelId="{6414B81F-DAC9-4795-B685-7F671EBFC22E}" type="presOf" srcId="{645DB401-209D-4C73-AA62-58A59C8C6D12}" destId="{E5FB67FD-1404-4C2F-A3D6-95C0520E1D0E}" srcOrd="0" destOrd="0" presId="urn:microsoft.com/office/officeart/2009/layout/CircleArrowProcess"/>
    <dgm:cxn modelId="{6DEEB0C0-9FD0-4402-95AB-18F8AC656410}" srcId="{A7573AD8-C505-481D-A454-BB33A27C6176}" destId="{A6903842-3E26-4879-AE07-A8DF36ED9B0D}" srcOrd="2" destOrd="0" parTransId="{9A1FDFD7-B74C-47F5-A4EF-259006BF3CEA}" sibTransId="{D0D58ABF-8D7E-4483-B23B-6B0A148A5EE8}"/>
    <dgm:cxn modelId="{9644574C-F100-4CE5-A811-B1705510DA75}" srcId="{A7573AD8-C505-481D-A454-BB33A27C6176}" destId="{095A6D6D-84F4-4C91-A368-7BB441A1D106}" srcOrd="1" destOrd="0" parTransId="{B4BF6E65-FE74-485E-8010-82925E1A755E}" sibTransId="{F09E833E-7C59-4D84-B657-E50629155EA6}"/>
    <dgm:cxn modelId="{8111BF1F-A0D8-4603-A162-264DFBCD8DAE}" srcId="{A7573AD8-C505-481D-A454-BB33A27C6176}" destId="{645DB401-209D-4C73-AA62-58A59C8C6D12}" srcOrd="0" destOrd="0" parTransId="{BD47F3CC-36BE-4C9F-86BD-F9E5A69E53C7}" sibTransId="{604A1B43-C6D2-4319-9D76-F8D82BCAC754}"/>
    <dgm:cxn modelId="{4DB2AA83-5C08-483C-B4B1-9D3BE86F81D2}" type="presOf" srcId="{A6903842-3E26-4879-AE07-A8DF36ED9B0D}" destId="{F59D0536-B577-473F-AD77-CC74B7715492}" srcOrd="0" destOrd="0" presId="urn:microsoft.com/office/officeart/2009/layout/CircleArrowProcess"/>
    <dgm:cxn modelId="{D8D9A839-E709-46F0-BEC6-C05405EB3E88}" type="presParOf" srcId="{D40C1C86-3B39-4F6A-ABBC-4CE3727EE5F8}" destId="{034E4C01-9723-4506-99C6-85EAC9894583}" srcOrd="0" destOrd="0" presId="urn:microsoft.com/office/officeart/2009/layout/CircleArrowProcess"/>
    <dgm:cxn modelId="{D23DB22C-D868-4941-9F53-7113FA60A91D}" type="presParOf" srcId="{034E4C01-9723-4506-99C6-85EAC9894583}" destId="{FD2FA9E3-B783-4554-8475-A1DF52744D38}" srcOrd="0" destOrd="0" presId="urn:microsoft.com/office/officeart/2009/layout/CircleArrowProcess"/>
    <dgm:cxn modelId="{6B607AA0-CC5B-47EA-AFF1-83847C7EF555}" type="presParOf" srcId="{D40C1C86-3B39-4F6A-ABBC-4CE3727EE5F8}" destId="{E5FB67FD-1404-4C2F-A3D6-95C0520E1D0E}" srcOrd="1" destOrd="0" presId="urn:microsoft.com/office/officeart/2009/layout/CircleArrowProcess"/>
    <dgm:cxn modelId="{D17DCC00-8B51-4517-A8E7-B536CAB4F7DE}" type="presParOf" srcId="{D40C1C86-3B39-4F6A-ABBC-4CE3727EE5F8}" destId="{25DAF11B-2ADE-4E5C-823A-C2F40665A07C}" srcOrd="2" destOrd="0" presId="urn:microsoft.com/office/officeart/2009/layout/CircleArrowProcess"/>
    <dgm:cxn modelId="{FAE00C96-DD1E-4629-A68D-AA28F9645025}" type="presParOf" srcId="{25DAF11B-2ADE-4E5C-823A-C2F40665A07C}" destId="{BA624D35-ED31-44E8-B6BF-EF6CA4EE3E81}" srcOrd="0" destOrd="0" presId="urn:microsoft.com/office/officeart/2009/layout/CircleArrowProcess"/>
    <dgm:cxn modelId="{370FC9B5-DFE4-4258-A58C-8F38DF3E356A}" type="presParOf" srcId="{D40C1C86-3B39-4F6A-ABBC-4CE3727EE5F8}" destId="{5215C5FD-2835-4856-908E-3081C13474F1}" srcOrd="3" destOrd="0" presId="urn:microsoft.com/office/officeart/2009/layout/CircleArrowProcess"/>
    <dgm:cxn modelId="{91627AE2-1305-4B50-AD54-FB5E84A6BE23}" type="presParOf" srcId="{D40C1C86-3B39-4F6A-ABBC-4CE3727EE5F8}" destId="{64169A7B-3FD9-4E55-831C-5E4F3F899EB8}" srcOrd="4" destOrd="0" presId="urn:microsoft.com/office/officeart/2009/layout/CircleArrowProcess"/>
    <dgm:cxn modelId="{07617D74-C070-4886-8E8C-C7DA78B37866}" type="presParOf" srcId="{64169A7B-3FD9-4E55-831C-5E4F3F899EB8}" destId="{B72B074B-3F30-4233-9784-18D407680F05}" srcOrd="0" destOrd="0" presId="urn:microsoft.com/office/officeart/2009/layout/CircleArrowProcess"/>
    <dgm:cxn modelId="{3FE2F8E2-81C2-415E-8832-19BF1C9FA3D5}" type="presParOf" srcId="{D40C1C86-3B39-4F6A-ABBC-4CE3727EE5F8}" destId="{F59D0536-B577-473F-AD77-CC74B7715492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7F9DE2-AF6A-4F27-A75D-D95983C09AF0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31F26DF8-586D-4AC5-8EE0-EC0A3CC7768F}">
      <dgm:prSet phldrT="[Текст]"/>
      <dgm:spPr/>
      <dgm:t>
        <a:bodyPr/>
        <a:lstStyle/>
        <a:p>
          <a:r>
            <a:rPr lang="ru-RU" dirty="0" smtClean="0"/>
            <a:t>   Предположим, пр.</a:t>
          </a:r>
          <a:r>
            <a:rPr lang="en-US" dirty="0" err="1" smtClean="0"/>
            <a:t>c</a:t>
          </a:r>
          <a:r>
            <a:rPr lang="en-US" dirty="0" err="1" smtClean="0">
              <a:latin typeface="Century Gothic"/>
            </a:rPr>
            <a:t>∩a</a:t>
          </a:r>
          <a:r>
            <a:rPr lang="en-US" dirty="0" smtClean="0">
              <a:latin typeface="Century Gothic"/>
            </a:rPr>
            <a:t> </a:t>
          </a:r>
          <a:r>
            <a:rPr lang="ru-RU" dirty="0" smtClean="0">
              <a:latin typeface="Century Gothic"/>
            </a:rPr>
            <a:t>в </a:t>
          </a:r>
          <a:r>
            <a:rPr lang="ru-RU" dirty="0" err="1" smtClean="0">
              <a:latin typeface="Century Gothic"/>
            </a:rPr>
            <a:t>т.М</a:t>
          </a:r>
          <a:r>
            <a:rPr lang="ru-RU" dirty="0" smtClean="0">
              <a:latin typeface="Century Gothic"/>
            </a:rPr>
            <a:t> , но не∩</a:t>
          </a:r>
          <a:r>
            <a:rPr lang="en-US" dirty="0" smtClean="0">
              <a:latin typeface="Century Gothic"/>
            </a:rPr>
            <a:t>b</a:t>
          </a:r>
          <a:endParaRPr lang="ru-RU" dirty="0"/>
        </a:p>
      </dgm:t>
    </dgm:pt>
    <dgm:pt modelId="{1D8D6D2B-90BA-4EAB-A73E-F0F32F1382FC}" type="parTrans" cxnId="{17517B4A-DE50-4BF0-9820-A0B70A0D9D33}">
      <dgm:prSet/>
      <dgm:spPr/>
      <dgm:t>
        <a:bodyPr/>
        <a:lstStyle/>
        <a:p>
          <a:endParaRPr lang="ru-RU"/>
        </a:p>
      </dgm:t>
    </dgm:pt>
    <dgm:pt modelId="{6EA8AC79-BB40-4065-954E-3FCEDE71F57B}" type="sibTrans" cxnId="{17517B4A-DE50-4BF0-9820-A0B70A0D9D33}">
      <dgm:prSet/>
      <dgm:spPr/>
      <dgm:t>
        <a:bodyPr/>
        <a:lstStyle/>
        <a:p>
          <a:endParaRPr lang="ru-RU"/>
        </a:p>
      </dgm:t>
    </dgm:pt>
    <dgm:pt modelId="{7F2FB975-EC25-47F7-8210-012E5E8DB3E7}">
      <dgm:prSet phldrT="[Текст]"/>
      <dgm:spPr/>
      <dgm:t>
        <a:bodyPr/>
        <a:lstStyle/>
        <a:p>
          <a:r>
            <a:rPr lang="ru-RU" dirty="0" smtClean="0"/>
            <a:t>Тогда через точку</a:t>
          </a:r>
          <a:r>
            <a:rPr lang="en-US" dirty="0" smtClean="0"/>
            <a:t> </a:t>
          </a:r>
          <a:r>
            <a:rPr lang="ru-RU" dirty="0" smtClean="0"/>
            <a:t>М проходят </a:t>
          </a:r>
          <a:r>
            <a:rPr lang="en-US" dirty="0" smtClean="0"/>
            <a:t>c||b</a:t>
          </a:r>
          <a:r>
            <a:rPr lang="ru-RU" dirty="0" smtClean="0"/>
            <a:t>, </a:t>
          </a:r>
          <a:r>
            <a:rPr lang="en-US" dirty="0" smtClean="0"/>
            <a:t>a||b </a:t>
          </a:r>
          <a:r>
            <a:rPr lang="ru-RU" dirty="0" smtClean="0"/>
            <a:t>. Получили противоречие с аксиомой параллельных прямых.</a:t>
          </a:r>
          <a:endParaRPr lang="ru-RU" dirty="0"/>
        </a:p>
      </dgm:t>
    </dgm:pt>
    <dgm:pt modelId="{9D4549EE-945A-41FD-AE9D-0DC4A84F6556}" type="parTrans" cxnId="{ED8B0B0C-5C0C-49EE-9024-C55C276C8E04}">
      <dgm:prSet/>
      <dgm:spPr/>
      <dgm:t>
        <a:bodyPr/>
        <a:lstStyle/>
        <a:p>
          <a:endParaRPr lang="ru-RU"/>
        </a:p>
      </dgm:t>
    </dgm:pt>
    <dgm:pt modelId="{EF7700DF-87E3-409C-8C2E-E17EF4671195}" type="sibTrans" cxnId="{ED8B0B0C-5C0C-49EE-9024-C55C276C8E04}">
      <dgm:prSet/>
      <dgm:spPr/>
      <dgm:t>
        <a:bodyPr/>
        <a:lstStyle/>
        <a:p>
          <a:endParaRPr lang="ru-RU"/>
        </a:p>
      </dgm:t>
    </dgm:pt>
    <dgm:pt modelId="{DF573981-50AF-4FB7-96F9-2F01A573DCC3}">
      <dgm:prSet phldrT="[Текст]"/>
      <dgm:spPr/>
      <dgm:t>
        <a:bodyPr/>
        <a:lstStyle/>
        <a:p>
          <a:r>
            <a:rPr lang="ru-RU" dirty="0" smtClean="0"/>
            <a:t>Предположение не верно</a:t>
          </a:r>
          <a:r>
            <a:rPr lang="en-US" dirty="0" smtClean="0"/>
            <a:t>=&gt;</a:t>
          </a:r>
          <a:r>
            <a:rPr lang="ru-RU" dirty="0" smtClean="0"/>
            <a:t>с</a:t>
          </a:r>
          <a:r>
            <a:rPr lang="ru-RU" dirty="0" smtClean="0">
              <a:latin typeface="Century Gothic"/>
            </a:rPr>
            <a:t>∩</a:t>
          </a:r>
          <a:r>
            <a:rPr lang="en-US" dirty="0" smtClean="0">
              <a:latin typeface="Century Gothic"/>
            </a:rPr>
            <a:t>b</a:t>
          </a:r>
          <a:endParaRPr lang="ru-RU" dirty="0"/>
        </a:p>
      </dgm:t>
    </dgm:pt>
    <dgm:pt modelId="{B8B61B26-3041-42C8-A44D-5D4E4FD78C09}" type="parTrans" cxnId="{325D98EE-FC42-4A3C-AB03-18AEA013A215}">
      <dgm:prSet/>
      <dgm:spPr/>
      <dgm:t>
        <a:bodyPr/>
        <a:lstStyle/>
        <a:p>
          <a:endParaRPr lang="ru-RU"/>
        </a:p>
      </dgm:t>
    </dgm:pt>
    <dgm:pt modelId="{CF4FC92D-F2F3-4706-82AE-FB778AEB41D3}" type="sibTrans" cxnId="{325D98EE-FC42-4A3C-AB03-18AEA013A215}">
      <dgm:prSet/>
      <dgm:spPr/>
      <dgm:t>
        <a:bodyPr/>
        <a:lstStyle/>
        <a:p>
          <a:endParaRPr lang="ru-RU"/>
        </a:p>
      </dgm:t>
    </dgm:pt>
    <dgm:pt modelId="{77CF60F2-4279-43C7-8338-521545DDD7E1}" type="pres">
      <dgm:prSet presAssocID="{A97F9DE2-AF6A-4F27-A75D-D95983C09AF0}" presName="Name0" presStyleCnt="0">
        <dgm:presLayoutVars>
          <dgm:dir/>
          <dgm:resizeHandles val="exact"/>
        </dgm:presLayoutVars>
      </dgm:prSet>
      <dgm:spPr/>
    </dgm:pt>
    <dgm:pt modelId="{FACAC0FD-D385-4D1A-9B1C-EAC7CFA7618B}" type="pres">
      <dgm:prSet presAssocID="{31F26DF8-586D-4AC5-8EE0-EC0A3CC7768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17DC48-F4A8-431B-BEAD-1644DC03DCA3}" type="pres">
      <dgm:prSet presAssocID="{6EA8AC79-BB40-4065-954E-3FCEDE71F57B}" presName="sibTrans" presStyleLbl="sibTrans2D1" presStyleIdx="0" presStyleCnt="2"/>
      <dgm:spPr/>
    </dgm:pt>
    <dgm:pt modelId="{7F290031-7724-4A09-BD56-0753B4B3A81D}" type="pres">
      <dgm:prSet presAssocID="{6EA8AC79-BB40-4065-954E-3FCEDE71F57B}" presName="connectorText" presStyleLbl="sibTrans2D1" presStyleIdx="0" presStyleCnt="2"/>
      <dgm:spPr/>
    </dgm:pt>
    <dgm:pt modelId="{D5D28623-C86F-499E-9D36-CF0C83004748}" type="pres">
      <dgm:prSet presAssocID="{7F2FB975-EC25-47F7-8210-012E5E8DB3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953DB-865D-4CD0-9006-68B7E8A7DDEB}" type="pres">
      <dgm:prSet presAssocID="{EF7700DF-87E3-409C-8C2E-E17EF4671195}" presName="sibTrans" presStyleLbl="sibTrans2D1" presStyleIdx="1" presStyleCnt="2"/>
      <dgm:spPr/>
    </dgm:pt>
    <dgm:pt modelId="{613BEA28-EF5B-4B21-AC7E-1B3FF59A98C3}" type="pres">
      <dgm:prSet presAssocID="{EF7700DF-87E3-409C-8C2E-E17EF4671195}" presName="connectorText" presStyleLbl="sibTrans2D1" presStyleIdx="1" presStyleCnt="2"/>
      <dgm:spPr/>
    </dgm:pt>
    <dgm:pt modelId="{B4D15522-C9C2-452E-9C1F-26C0796DE5FF}" type="pres">
      <dgm:prSet presAssocID="{DF573981-50AF-4FB7-96F9-2F01A573DCC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7517B4A-DE50-4BF0-9820-A0B70A0D9D33}" srcId="{A97F9DE2-AF6A-4F27-A75D-D95983C09AF0}" destId="{31F26DF8-586D-4AC5-8EE0-EC0A3CC7768F}" srcOrd="0" destOrd="0" parTransId="{1D8D6D2B-90BA-4EAB-A73E-F0F32F1382FC}" sibTransId="{6EA8AC79-BB40-4065-954E-3FCEDE71F57B}"/>
    <dgm:cxn modelId="{36C76245-36D8-400C-823A-8B740ED93FD2}" type="presOf" srcId="{EF7700DF-87E3-409C-8C2E-E17EF4671195}" destId="{E9C953DB-865D-4CD0-9006-68B7E8A7DDEB}" srcOrd="0" destOrd="0" presId="urn:microsoft.com/office/officeart/2005/8/layout/process1"/>
    <dgm:cxn modelId="{FA6E6E5B-CFB4-4EC3-AB58-5BE8BB8C87D3}" type="presOf" srcId="{6EA8AC79-BB40-4065-954E-3FCEDE71F57B}" destId="{7F290031-7724-4A09-BD56-0753B4B3A81D}" srcOrd="1" destOrd="0" presId="urn:microsoft.com/office/officeart/2005/8/layout/process1"/>
    <dgm:cxn modelId="{E262C36E-4391-4B3A-A647-06FBFAF3B438}" type="presOf" srcId="{EF7700DF-87E3-409C-8C2E-E17EF4671195}" destId="{613BEA28-EF5B-4B21-AC7E-1B3FF59A98C3}" srcOrd="1" destOrd="0" presId="urn:microsoft.com/office/officeart/2005/8/layout/process1"/>
    <dgm:cxn modelId="{8F80BEBB-035C-4AAB-96F4-FC933BF4A858}" type="presOf" srcId="{6EA8AC79-BB40-4065-954E-3FCEDE71F57B}" destId="{D217DC48-F4A8-431B-BEAD-1644DC03DCA3}" srcOrd="0" destOrd="0" presId="urn:microsoft.com/office/officeart/2005/8/layout/process1"/>
    <dgm:cxn modelId="{325D98EE-FC42-4A3C-AB03-18AEA013A215}" srcId="{A97F9DE2-AF6A-4F27-A75D-D95983C09AF0}" destId="{DF573981-50AF-4FB7-96F9-2F01A573DCC3}" srcOrd="2" destOrd="0" parTransId="{B8B61B26-3041-42C8-A44D-5D4E4FD78C09}" sibTransId="{CF4FC92D-F2F3-4706-82AE-FB778AEB41D3}"/>
    <dgm:cxn modelId="{895979D5-F7BB-4AAC-BC8E-964EE95E97D7}" type="presOf" srcId="{31F26DF8-586D-4AC5-8EE0-EC0A3CC7768F}" destId="{FACAC0FD-D385-4D1A-9B1C-EAC7CFA7618B}" srcOrd="0" destOrd="0" presId="urn:microsoft.com/office/officeart/2005/8/layout/process1"/>
    <dgm:cxn modelId="{B062ECA0-3430-4A45-B4F4-03F80ABA9886}" type="presOf" srcId="{7F2FB975-EC25-47F7-8210-012E5E8DB3E7}" destId="{D5D28623-C86F-499E-9D36-CF0C83004748}" srcOrd="0" destOrd="0" presId="urn:microsoft.com/office/officeart/2005/8/layout/process1"/>
    <dgm:cxn modelId="{ED8B0B0C-5C0C-49EE-9024-C55C276C8E04}" srcId="{A97F9DE2-AF6A-4F27-A75D-D95983C09AF0}" destId="{7F2FB975-EC25-47F7-8210-012E5E8DB3E7}" srcOrd="1" destOrd="0" parTransId="{9D4549EE-945A-41FD-AE9D-0DC4A84F6556}" sibTransId="{EF7700DF-87E3-409C-8C2E-E17EF4671195}"/>
    <dgm:cxn modelId="{ED499D9F-9BFB-47E7-84F0-B7DC73D6B42B}" type="presOf" srcId="{DF573981-50AF-4FB7-96F9-2F01A573DCC3}" destId="{B4D15522-C9C2-452E-9C1F-26C0796DE5FF}" srcOrd="0" destOrd="0" presId="urn:microsoft.com/office/officeart/2005/8/layout/process1"/>
    <dgm:cxn modelId="{8776BD2F-F68A-466A-A645-B3CB7B1144C4}" type="presOf" srcId="{A97F9DE2-AF6A-4F27-A75D-D95983C09AF0}" destId="{77CF60F2-4279-43C7-8338-521545DDD7E1}" srcOrd="0" destOrd="0" presId="urn:microsoft.com/office/officeart/2005/8/layout/process1"/>
    <dgm:cxn modelId="{B7BF706A-05CD-497B-9FF0-01683262045B}" type="presParOf" srcId="{77CF60F2-4279-43C7-8338-521545DDD7E1}" destId="{FACAC0FD-D385-4D1A-9B1C-EAC7CFA7618B}" srcOrd="0" destOrd="0" presId="urn:microsoft.com/office/officeart/2005/8/layout/process1"/>
    <dgm:cxn modelId="{0DCFB275-C3FC-4C3B-A4EC-6442FBD92C51}" type="presParOf" srcId="{77CF60F2-4279-43C7-8338-521545DDD7E1}" destId="{D217DC48-F4A8-431B-BEAD-1644DC03DCA3}" srcOrd="1" destOrd="0" presId="urn:microsoft.com/office/officeart/2005/8/layout/process1"/>
    <dgm:cxn modelId="{B97FA17A-6189-49A0-969E-8F8B1FB524EC}" type="presParOf" srcId="{D217DC48-F4A8-431B-BEAD-1644DC03DCA3}" destId="{7F290031-7724-4A09-BD56-0753B4B3A81D}" srcOrd="0" destOrd="0" presId="urn:microsoft.com/office/officeart/2005/8/layout/process1"/>
    <dgm:cxn modelId="{660D55B2-0FB2-4FBA-AA32-E8DB4B2CD7AA}" type="presParOf" srcId="{77CF60F2-4279-43C7-8338-521545DDD7E1}" destId="{D5D28623-C86F-499E-9D36-CF0C83004748}" srcOrd="2" destOrd="0" presId="urn:microsoft.com/office/officeart/2005/8/layout/process1"/>
    <dgm:cxn modelId="{478B1950-5881-4CF0-85E1-BB8A578D2B9C}" type="presParOf" srcId="{77CF60F2-4279-43C7-8338-521545DDD7E1}" destId="{E9C953DB-865D-4CD0-9006-68B7E8A7DDEB}" srcOrd="3" destOrd="0" presId="urn:microsoft.com/office/officeart/2005/8/layout/process1"/>
    <dgm:cxn modelId="{42F08F4F-A812-4361-8BD7-4EB362957DE0}" type="presParOf" srcId="{E9C953DB-865D-4CD0-9006-68B7E8A7DDEB}" destId="{613BEA28-EF5B-4B21-AC7E-1B3FF59A98C3}" srcOrd="0" destOrd="0" presId="urn:microsoft.com/office/officeart/2005/8/layout/process1"/>
    <dgm:cxn modelId="{1B509F90-0788-412D-B063-1C778238B43D}" type="presParOf" srcId="{77CF60F2-4279-43C7-8338-521545DDD7E1}" destId="{B4D15522-C9C2-452E-9C1F-26C0796DE5F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7F9DE2-AF6A-4F27-A75D-D95983C09AF0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31F26DF8-586D-4AC5-8EE0-EC0A3CC7768F}">
      <dgm:prSet phldrT="[Текст]"/>
      <dgm:spPr/>
      <dgm:t>
        <a:bodyPr/>
        <a:lstStyle/>
        <a:p>
          <a:r>
            <a:rPr lang="ru-RU" dirty="0" smtClean="0"/>
            <a:t>   Предположим, пр.</a:t>
          </a:r>
          <a:r>
            <a:rPr lang="en-US" dirty="0" err="1" smtClean="0"/>
            <a:t>b</a:t>
          </a:r>
          <a:r>
            <a:rPr lang="en-US" dirty="0" err="1" smtClean="0">
              <a:latin typeface="Century Gothic"/>
            </a:rPr>
            <a:t>∩a</a:t>
          </a:r>
          <a:r>
            <a:rPr lang="en-US" dirty="0" smtClean="0">
              <a:latin typeface="Century Gothic"/>
            </a:rPr>
            <a:t> </a:t>
          </a:r>
          <a:r>
            <a:rPr lang="ru-RU" dirty="0" smtClean="0">
              <a:latin typeface="Century Gothic"/>
            </a:rPr>
            <a:t>в </a:t>
          </a:r>
          <a:r>
            <a:rPr lang="ru-RU" dirty="0" err="1" smtClean="0">
              <a:latin typeface="Century Gothic"/>
            </a:rPr>
            <a:t>т.М</a:t>
          </a:r>
          <a:r>
            <a:rPr lang="ru-RU" dirty="0" smtClean="0">
              <a:latin typeface="Century Gothic"/>
            </a:rPr>
            <a:t> </a:t>
          </a:r>
          <a:endParaRPr lang="ru-RU" dirty="0"/>
        </a:p>
      </dgm:t>
    </dgm:pt>
    <dgm:pt modelId="{1D8D6D2B-90BA-4EAB-A73E-F0F32F1382FC}" type="parTrans" cxnId="{17517B4A-DE50-4BF0-9820-A0B70A0D9D33}">
      <dgm:prSet/>
      <dgm:spPr/>
      <dgm:t>
        <a:bodyPr/>
        <a:lstStyle/>
        <a:p>
          <a:endParaRPr lang="ru-RU"/>
        </a:p>
      </dgm:t>
    </dgm:pt>
    <dgm:pt modelId="{6EA8AC79-BB40-4065-954E-3FCEDE71F57B}" type="sibTrans" cxnId="{17517B4A-DE50-4BF0-9820-A0B70A0D9D33}">
      <dgm:prSet/>
      <dgm:spPr/>
      <dgm:t>
        <a:bodyPr/>
        <a:lstStyle/>
        <a:p>
          <a:endParaRPr lang="ru-RU"/>
        </a:p>
      </dgm:t>
    </dgm:pt>
    <dgm:pt modelId="{7F2FB975-EC25-47F7-8210-012E5E8DB3E7}">
      <dgm:prSet phldrT="[Текст]"/>
      <dgm:spPr/>
      <dgm:t>
        <a:bodyPr/>
        <a:lstStyle/>
        <a:p>
          <a:r>
            <a:rPr lang="ru-RU" dirty="0" smtClean="0"/>
            <a:t>Тогда через точку</a:t>
          </a:r>
          <a:r>
            <a:rPr lang="en-US" dirty="0" smtClean="0"/>
            <a:t> </a:t>
          </a:r>
          <a:r>
            <a:rPr lang="ru-RU" dirty="0" smtClean="0"/>
            <a:t>М проходят две прямые</a:t>
          </a:r>
          <a:r>
            <a:rPr lang="en-US" dirty="0" smtClean="0"/>
            <a:t>||</a:t>
          </a:r>
          <a:r>
            <a:rPr lang="ru-RU" dirty="0" smtClean="0"/>
            <a:t>с</a:t>
          </a:r>
          <a:r>
            <a:rPr lang="en-US" dirty="0" smtClean="0"/>
            <a:t> </a:t>
          </a:r>
          <a:r>
            <a:rPr lang="ru-RU" dirty="0" smtClean="0"/>
            <a:t>. Получили противоречие с аксиомой параллельных прямых.</a:t>
          </a:r>
          <a:endParaRPr lang="ru-RU" dirty="0"/>
        </a:p>
      </dgm:t>
    </dgm:pt>
    <dgm:pt modelId="{9D4549EE-945A-41FD-AE9D-0DC4A84F6556}" type="parTrans" cxnId="{ED8B0B0C-5C0C-49EE-9024-C55C276C8E04}">
      <dgm:prSet/>
      <dgm:spPr/>
      <dgm:t>
        <a:bodyPr/>
        <a:lstStyle/>
        <a:p>
          <a:endParaRPr lang="ru-RU"/>
        </a:p>
      </dgm:t>
    </dgm:pt>
    <dgm:pt modelId="{EF7700DF-87E3-409C-8C2E-E17EF4671195}" type="sibTrans" cxnId="{ED8B0B0C-5C0C-49EE-9024-C55C276C8E04}">
      <dgm:prSet/>
      <dgm:spPr/>
      <dgm:t>
        <a:bodyPr/>
        <a:lstStyle/>
        <a:p>
          <a:endParaRPr lang="ru-RU"/>
        </a:p>
      </dgm:t>
    </dgm:pt>
    <dgm:pt modelId="{DF573981-50AF-4FB7-96F9-2F01A573DCC3}">
      <dgm:prSet phldrT="[Текст]"/>
      <dgm:spPr/>
      <dgm:t>
        <a:bodyPr/>
        <a:lstStyle/>
        <a:p>
          <a:r>
            <a:rPr lang="ru-RU" dirty="0" smtClean="0"/>
            <a:t>Предположение не верно</a:t>
          </a:r>
          <a:r>
            <a:rPr lang="en-US" dirty="0" smtClean="0"/>
            <a:t>=&gt; a||b</a:t>
          </a:r>
          <a:endParaRPr lang="ru-RU" dirty="0"/>
        </a:p>
      </dgm:t>
    </dgm:pt>
    <dgm:pt modelId="{B8B61B26-3041-42C8-A44D-5D4E4FD78C09}" type="parTrans" cxnId="{325D98EE-FC42-4A3C-AB03-18AEA013A215}">
      <dgm:prSet/>
      <dgm:spPr/>
      <dgm:t>
        <a:bodyPr/>
        <a:lstStyle/>
        <a:p>
          <a:endParaRPr lang="ru-RU"/>
        </a:p>
      </dgm:t>
    </dgm:pt>
    <dgm:pt modelId="{CF4FC92D-F2F3-4706-82AE-FB778AEB41D3}" type="sibTrans" cxnId="{325D98EE-FC42-4A3C-AB03-18AEA013A215}">
      <dgm:prSet/>
      <dgm:spPr/>
      <dgm:t>
        <a:bodyPr/>
        <a:lstStyle/>
        <a:p>
          <a:endParaRPr lang="ru-RU"/>
        </a:p>
      </dgm:t>
    </dgm:pt>
    <dgm:pt modelId="{77CF60F2-4279-43C7-8338-521545DDD7E1}" type="pres">
      <dgm:prSet presAssocID="{A97F9DE2-AF6A-4F27-A75D-D95983C09AF0}" presName="Name0" presStyleCnt="0">
        <dgm:presLayoutVars>
          <dgm:dir/>
          <dgm:resizeHandles val="exact"/>
        </dgm:presLayoutVars>
      </dgm:prSet>
      <dgm:spPr/>
    </dgm:pt>
    <dgm:pt modelId="{FACAC0FD-D385-4D1A-9B1C-EAC7CFA7618B}" type="pres">
      <dgm:prSet presAssocID="{31F26DF8-586D-4AC5-8EE0-EC0A3CC7768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17DC48-F4A8-431B-BEAD-1644DC03DCA3}" type="pres">
      <dgm:prSet presAssocID="{6EA8AC79-BB40-4065-954E-3FCEDE71F57B}" presName="sibTrans" presStyleLbl="sibTrans2D1" presStyleIdx="0" presStyleCnt="2"/>
      <dgm:spPr/>
    </dgm:pt>
    <dgm:pt modelId="{7F290031-7724-4A09-BD56-0753B4B3A81D}" type="pres">
      <dgm:prSet presAssocID="{6EA8AC79-BB40-4065-954E-3FCEDE71F57B}" presName="connectorText" presStyleLbl="sibTrans2D1" presStyleIdx="0" presStyleCnt="2"/>
      <dgm:spPr/>
    </dgm:pt>
    <dgm:pt modelId="{D5D28623-C86F-499E-9D36-CF0C83004748}" type="pres">
      <dgm:prSet presAssocID="{7F2FB975-EC25-47F7-8210-012E5E8DB3E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C953DB-865D-4CD0-9006-68B7E8A7DDEB}" type="pres">
      <dgm:prSet presAssocID="{EF7700DF-87E3-409C-8C2E-E17EF4671195}" presName="sibTrans" presStyleLbl="sibTrans2D1" presStyleIdx="1" presStyleCnt="2"/>
      <dgm:spPr/>
    </dgm:pt>
    <dgm:pt modelId="{613BEA28-EF5B-4B21-AC7E-1B3FF59A98C3}" type="pres">
      <dgm:prSet presAssocID="{EF7700DF-87E3-409C-8C2E-E17EF4671195}" presName="connectorText" presStyleLbl="sibTrans2D1" presStyleIdx="1" presStyleCnt="2"/>
      <dgm:spPr/>
    </dgm:pt>
    <dgm:pt modelId="{B4D15522-C9C2-452E-9C1F-26C0796DE5FF}" type="pres">
      <dgm:prSet presAssocID="{DF573981-50AF-4FB7-96F9-2F01A573DCC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54CC321-5EA8-49BC-BB4F-62389AE9F51F}" type="presOf" srcId="{7F2FB975-EC25-47F7-8210-012E5E8DB3E7}" destId="{D5D28623-C86F-499E-9D36-CF0C83004748}" srcOrd="0" destOrd="0" presId="urn:microsoft.com/office/officeart/2005/8/layout/process1"/>
    <dgm:cxn modelId="{2CEB65DD-86ED-4104-ADB1-B4A95D90AADC}" type="presOf" srcId="{DF573981-50AF-4FB7-96F9-2F01A573DCC3}" destId="{B4D15522-C9C2-452E-9C1F-26C0796DE5FF}" srcOrd="0" destOrd="0" presId="urn:microsoft.com/office/officeart/2005/8/layout/process1"/>
    <dgm:cxn modelId="{92BD8CE2-0F2F-4FB6-B627-B63AEE414A1E}" type="presOf" srcId="{EF7700DF-87E3-409C-8C2E-E17EF4671195}" destId="{613BEA28-EF5B-4B21-AC7E-1B3FF59A98C3}" srcOrd="1" destOrd="0" presId="urn:microsoft.com/office/officeart/2005/8/layout/process1"/>
    <dgm:cxn modelId="{17517B4A-DE50-4BF0-9820-A0B70A0D9D33}" srcId="{A97F9DE2-AF6A-4F27-A75D-D95983C09AF0}" destId="{31F26DF8-586D-4AC5-8EE0-EC0A3CC7768F}" srcOrd="0" destOrd="0" parTransId="{1D8D6D2B-90BA-4EAB-A73E-F0F32F1382FC}" sibTransId="{6EA8AC79-BB40-4065-954E-3FCEDE71F57B}"/>
    <dgm:cxn modelId="{D825713A-F0C2-4C84-94E9-B8B37F02A63B}" type="presOf" srcId="{31F26DF8-586D-4AC5-8EE0-EC0A3CC7768F}" destId="{FACAC0FD-D385-4D1A-9B1C-EAC7CFA7618B}" srcOrd="0" destOrd="0" presId="urn:microsoft.com/office/officeart/2005/8/layout/process1"/>
    <dgm:cxn modelId="{6D4AB1B3-AE48-4994-916B-0099107BE23C}" type="presOf" srcId="{6EA8AC79-BB40-4065-954E-3FCEDE71F57B}" destId="{D217DC48-F4A8-431B-BEAD-1644DC03DCA3}" srcOrd="0" destOrd="0" presId="urn:microsoft.com/office/officeart/2005/8/layout/process1"/>
    <dgm:cxn modelId="{ED8B0B0C-5C0C-49EE-9024-C55C276C8E04}" srcId="{A97F9DE2-AF6A-4F27-A75D-D95983C09AF0}" destId="{7F2FB975-EC25-47F7-8210-012E5E8DB3E7}" srcOrd="1" destOrd="0" parTransId="{9D4549EE-945A-41FD-AE9D-0DC4A84F6556}" sibTransId="{EF7700DF-87E3-409C-8C2E-E17EF4671195}"/>
    <dgm:cxn modelId="{8DFB717E-7193-487E-8C3C-88ECFF843742}" type="presOf" srcId="{EF7700DF-87E3-409C-8C2E-E17EF4671195}" destId="{E9C953DB-865D-4CD0-9006-68B7E8A7DDEB}" srcOrd="0" destOrd="0" presId="urn:microsoft.com/office/officeart/2005/8/layout/process1"/>
    <dgm:cxn modelId="{325D98EE-FC42-4A3C-AB03-18AEA013A215}" srcId="{A97F9DE2-AF6A-4F27-A75D-D95983C09AF0}" destId="{DF573981-50AF-4FB7-96F9-2F01A573DCC3}" srcOrd="2" destOrd="0" parTransId="{B8B61B26-3041-42C8-A44D-5D4E4FD78C09}" sibTransId="{CF4FC92D-F2F3-4706-82AE-FB778AEB41D3}"/>
    <dgm:cxn modelId="{BD2ECF69-8127-498D-A34D-5BC727FCCFED}" type="presOf" srcId="{6EA8AC79-BB40-4065-954E-3FCEDE71F57B}" destId="{7F290031-7724-4A09-BD56-0753B4B3A81D}" srcOrd="1" destOrd="0" presId="urn:microsoft.com/office/officeart/2005/8/layout/process1"/>
    <dgm:cxn modelId="{1A9B9B6F-0852-45A7-8B0E-DD20F99902FD}" type="presOf" srcId="{A97F9DE2-AF6A-4F27-A75D-D95983C09AF0}" destId="{77CF60F2-4279-43C7-8338-521545DDD7E1}" srcOrd="0" destOrd="0" presId="urn:microsoft.com/office/officeart/2005/8/layout/process1"/>
    <dgm:cxn modelId="{18FB3121-9665-4F0D-AB8B-B6FA8FCF80EA}" type="presParOf" srcId="{77CF60F2-4279-43C7-8338-521545DDD7E1}" destId="{FACAC0FD-D385-4D1A-9B1C-EAC7CFA7618B}" srcOrd="0" destOrd="0" presId="urn:microsoft.com/office/officeart/2005/8/layout/process1"/>
    <dgm:cxn modelId="{2B3DA42C-305C-4318-AA02-D75527873963}" type="presParOf" srcId="{77CF60F2-4279-43C7-8338-521545DDD7E1}" destId="{D217DC48-F4A8-431B-BEAD-1644DC03DCA3}" srcOrd="1" destOrd="0" presId="urn:microsoft.com/office/officeart/2005/8/layout/process1"/>
    <dgm:cxn modelId="{ECA13572-E7E8-4990-BA5D-8F9CB177272E}" type="presParOf" srcId="{D217DC48-F4A8-431B-BEAD-1644DC03DCA3}" destId="{7F290031-7724-4A09-BD56-0753B4B3A81D}" srcOrd="0" destOrd="0" presId="urn:microsoft.com/office/officeart/2005/8/layout/process1"/>
    <dgm:cxn modelId="{29C1F905-26B6-461E-BC50-4E4D120063A3}" type="presParOf" srcId="{77CF60F2-4279-43C7-8338-521545DDD7E1}" destId="{D5D28623-C86F-499E-9D36-CF0C83004748}" srcOrd="2" destOrd="0" presId="urn:microsoft.com/office/officeart/2005/8/layout/process1"/>
    <dgm:cxn modelId="{C0819536-6EB9-4140-99DD-EFECC689D1F1}" type="presParOf" srcId="{77CF60F2-4279-43C7-8338-521545DDD7E1}" destId="{E9C953DB-865D-4CD0-9006-68B7E8A7DDEB}" srcOrd="3" destOrd="0" presId="urn:microsoft.com/office/officeart/2005/8/layout/process1"/>
    <dgm:cxn modelId="{DA960A7E-2F1E-420F-AA53-1E0CFFF7C747}" type="presParOf" srcId="{E9C953DB-865D-4CD0-9006-68B7E8A7DDEB}" destId="{613BEA28-EF5B-4B21-AC7E-1B3FF59A98C3}" srcOrd="0" destOrd="0" presId="urn:microsoft.com/office/officeart/2005/8/layout/process1"/>
    <dgm:cxn modelId="{20CAC126-CBB4-4267-B50E-22A6F8AF638A}" type="presParOf" srcId="{77CF60F2-4279-43C7-8338-521545DDD7E1}" destId="{B4D15522-C9C2-452E-9C1F-26C0796DE5F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2FA9E3-B783-4554-8475-A1DF52744D38}">
      <dsp:nvSpPr>
        <dsp:cNvPr id="0" name=""/>
        <dsp:cNvSpPr/>
      </dsp:nvSpPr>
      <dsp:spPr>
        <a:xfrm>
          <a:off x="1952559" y="0"/>
          <a:ext cx="2668771" cy="266917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FB67FD-1404-4C2F-A3D6-95C0520E1D0E}">
      <dsp:nvSpPr>
        <dsp:cNvPr id="0" name=""/>
        <dsp:cNvSpPr/>
      </dsp:nvSpPr>
      <dsp:spPr>
        <a:xfrm>
          <a:off x="2542445" y="963654"/>
          <a:ext cx="1482985" cy="741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Предполагаем обратное утверждение</a:t>
          </a:r>
          <a:endParaRPr lang="ru-RU" sz="1400" kern="1200" dirty="0"/>
        </a:p>
      </dsp:txBody>
      <dsp:txXfrm>
        <a:off x="2542445" y="963654"/>
        <a:ext cx="1482985" cy="741315"/>
      </dsp:txXfrm>
    </dsp:sp>
    <dsp:sp modelId="{BA624D35-ED31-44E8-B6BF-EF6CA4EE3E81}">
      <dsp:nvSpPr>
        <dsp:cNvPr id="0" name=""/>
        <dsp:cNvSpPr/>
      </dsp:nvSpPr>
      <dsp:spPr>
        <a:xfrm>
          <a:off x="1211316" y="1533640"/>
          <a:ext cx="2668771" cy="266917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15C5FD-2835-4856-908E-3081C13474F1}">
      <dsp:nvSpPr>
        <dsp:cNvPr id="0" name=""/>
        <dsp:cNvSpPr/>
      </dsp:nvSpPr>
      <dsp:spPr>
        <a:xfrm>
          <a:off x="1804210" y="2506166"/>
          <a:ext cx="1482985" cy="7413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Находим противоречие</a:t>
          </a:r>
          <a:r>
            <a:rPr lang="en-US" sz="1400" kern="1200" dirty="0" smtClean="0"/>
            <a:t> c </a:t>
          </a:r>
          <a:r>
            <a:rPr lang="ru-RU" sz="1400" kern="1200" dirty="0" smtClean="0"/>
            <a:t>аксиомой</a:t>
          </a:r>
          <a:endParaRPr lang="ru-RU" sz="1400" kern="1200" dirty="0"/>
        </a:p>
      </dsp:txBody>
      <dsp:txXfrm>
        <a:off x="1804210" y="2506166"/>
        <a:ext cx="1482985" cy="741315"/>
      </dsp:txXfrm>
    </dsp:sp>
    <dsp:sp modelId="{B72B074B-3F30-4233-9784-18D407680F05}">
      <dsp:nvSpPr>
        <dsp:cNvPr id="0" name=""/>
        <dsp:cNvSpPr/>
      </dsp:nvSpPr>
      <dsp:spPr>
        <a:xfrm>
          <a:off x="2142505" y="3250808"/>
          <a:ext cx="2292888" cy="229380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D0536-B577-473F-AD77-CC74B7715492}">
      <dsp:nvSpPr>
        <dsp:cNvPr id="0" name=""/>
        <dsp:cNvSpPr/>
      </dsp:nvSpPr>
      <dsp:spPr>
        <a:xfrm>
          <a:off x="2448276" y="3816425"/>
          <a:ext cx="1678338" cy="12102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Значит предположение не верно, а утверждение истинно</a:t>
          </a:r>
          <a:endParaRPr lang="ru-RU" sz="1400" kern="1200" dirty="0"/>
        </a:p>
      </dsp:txBody>
      <dsp:txXfrm>
        <a:off x="2448276" y="3816425"/>
        <a:ext cx="1678338" cy="1210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AC0FD-D385-4D1A-9B1C-EAC7CFA7618B}">
      <dsp:nvSpPr>
        <dsp:cNvPr id="0" name=""/>
        <dsp:cNvSpPr/>
      </dsp:nvSpPr>
      <dsp:spPr>
        <a:xfrm>
          <a:off x="7468" y="0"/>
          <a:ext cx="2232107" cy="1944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   Предположим, пр.</a:t>
          </a:r>
          <a:r>
            <a:rPr lang="en-US" sz="1700" kern="1200" dirty="0" err="1" smtClean="0"/>
            <a:t>c</a:t>
          </a:r>
          <a:r>
            <a:rPr lang="en-US" sz="1700" kern="1200" dirty="0" err="1" smtClean="0">
              <a:latin typeface="Century Gothic"/>
            </a:rPr>
            <a:t>∩a</a:t>
          </a:r>
          <a:r>
            <a:rPr lang="en-US" sz="1700" kern="1200" dirty="0" smtClean="0">
              <a:latin typeface="Century Gothic"/>
            </a:rPr>
            <a:t> </a:t>
          </a:r>
          <a:r>
            <a:rPr lang="ru-RU" sz="1700" kern="1200" dirty="0" smtClean="0">
              <a:latin typeface="Century Gothic"/>
            </a:rPr>
            <a:t>в </a:t>
          </a:r>
          <a:r>
            <a:rPr lang="ru-RU" sz="1700" kern="1200" dirty="0" err="1" smtClean="0">
              <a:latin typeface="Century Gothic"/>
            </a:rPr>
            <a:t>т.М</a:t>
          </a:r>
          <a:r>
            <a:rPr lang="ru-RU" sz="1700" kern="1200" dirty="0" smtClean="0">
              <a:latin typeface="Century Gothic"/>
            </a:rPr>
            <a:t> , но не∩</a:t>
          </a:r>
          <a:r>
            <a:rPr lang="en-US" sz="1700" kern="1200" dirty="0" smtClean="0">
              <a:latin typeface="Century Gothic"/>
            </a:rPr>
            <a:t>b</a:t>
          </a:r>
          <a:endParaRPr lang="ru-RU" sz="1700" kern="1200" dirty="0"/>
        </a:p>
      </dsp:txBody>
      <dsp:txXfrm>
        <a:off x="64412" y="56944"/>
        <a:ext cx="2118219" cy="1830328"/>
      </dsp:txXfrm>
    </dsp:sp>
    <dsp:sp modelId="{D217DC48-F4A8-431B-BEAD-1644DC03DCA3}">
      <dsp:nvSpPr>
        <dsp:cNvPr id="0" name=""/>
        <dsp:cNvSpPr/>
      </dsp:nvSpPr>
      <dsp:spPr>
        <a:xfrm>
          <a:off x="2462786" y="695326"/>
          <a:ext cx="473206" cy="55356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462786" y="806038"/>
        <a:ext cx="331244" cy="332138"/>
      </dsp:txXfrm>
    </dsp:sp>
    <dsp:sp modelId="{D5D28623-C86F-499E-9D36-CF0C83004748}">
      <dsp:nvSpPr>
        <dsp:cNvPr id="0" name=""/>
        <dsp:cNvSpPr/>
      </dsp:nvSpPr>
      <dsp:spPr>
        <a:xfrm>
          <a:off x="3132418" y="0"/>
          <a:ext cx="2232107" cy="1944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Тогда через точку</a:t>
          </a:r>
          <a:r>
            <a:rPr lang="en-US" sz="1700" kern="1200" dirty="0" smtClean="0"/>
            <a:t> </a:t>
          </a:r>
          <a:r>
            <a:rPr lang="ru-RU" sz="1700" kern="1200" dirty="0" smtClean="0"/>
            <a:t>М проходят </a:t>
          </a:r>
          <a:r>
            <a:rPr lang="en-US" sz="1700" kern="1200" dirty="0" smtClean="0"/>
            <a:t>c||b</a:t>
          </a:r>
          <a:r>
            <a:rPr lang="ru-RU" sz="1700" kern="1200" dirty="0" smtClean="0"/>
            <a:t>, </a:t>
          </a:r>
          <a:r>
            <a:rPr lang="en-US" sz="1700" kern="1200" dirty="0" smtClean="0"/>
            <a:t>a||b </a:t>
          </a:r>
          <a:r>
            <a:rPr lang="ru-RU" sz="1700" kern="1200" dirty="0" smtClean="0"/>
            <a:t>. Получили противоречие с аксиомой параллельных прямых.</a:t>
          </a:r>
          <a:endParaRPr lang="ru-RU" sz="1700" kern="1200" dirty="0"/>
        </a:p>
      </dsp:txBody>
      <dsp:txXfrm>
        <a:off x="3189362" y="56944"/>
        <a:ext cx="2118219" cy="1830328"/>
      </dsp:txXfrm>
    </dsp:sp>
    <dsp:sp modelId="{E9C953DB-865D-4CD0-9006-68B7E8A7DDEB}">
      <dsp:nvSpPr>
        <dsp:cNvPr id="0" name=""/>
        <dsp:cNvSpPr/>
      </dsp:nvSpPr>
      <dsp:spPr>
        <a:xfrm>
          <a:off x="5587736" y="695326"/>
          <a:ext cx="473206" cy="55356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5587736" y="806038"/>
        <a:ext cx="331244" cy="332138"/>
      </dsp:txXfrm>
    </dsp:sp>
    <dsp:sp modelId="{B4D15522-C9C2-452E-9C1F-26C0796DE5FF}">
      <dsp:nvSpPr>
        <dsp:cNvPr id="0" name=""/>
        <dsp:cNvSpPr/>
      </dsp:nvSpPr>
      <dsp:spPr>
        <a:xfrm>
          <a:off x="6257368" y="0"/>
          <a:ext cx="2232107" cy="1944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Предположение не верно</a:t>
          </a:r>
          <a:r>
            <a:rPr lang="en-US" sz="1700" kern="1200" dirty="0" smtClean="0"/>
            <a:t>=&gt;</a:t>
          </a:r>
          <a:r>
            <a:rPr lang="ru-RU" sz="1700" kern="1200" dirty="0" smtClean="0"/>
            <a:t>с</a:t>
          </a:r>
          <a:r>
            <a:rPr lang="ru-RU" sz="1700" kern="1200" dirty="0" smtClean="0">
              <a:latin typeface="Century Gothic"/>
            </a:rPr>
            <a:t>∩</a:t>
          </a:r>
          <a:r>
            <a:rPr lang="en-US" sz="1700" kern="1200" dirty="0" smtClean="0">
              <a:latin typeface="Century Gothic"/>
            </a:rPr>
            <a:t>b</a:t>
          </a:r>
          <a:endParaRPr lang="ru-RU" sz="1700" kern="1200" dirty="0"/>
        </a:p>
      </dsp:txBody>
      <dsp:txXfrm>
        <a:off x="6314312" y="56944"/>
        <a:ext cx="2118219" cy="183032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CAC0FD-D385-4D1A-9B1C-EAC7CFA7618B}">
      <dsp:nvSpPr>
        <dsp:cNvPr id="0" name=""/>
        <dsp:cNvSpPr/>
      </dsp:nvSpPr>
      <dsp:spPr>
        <a:xfrm>
          <a:off x="7468" y="0"/>
          <a:ext cx="2232107" cy="1944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   Предположим, пр.</a:t>
          </a:r>
          <a:r>
            <a:rPr lang="en-US" sz="1500" kern="1200" dirty="0" err="1" smtClean="0"/>
            <a:t>b</a:t>
          </a:r>
          <a:r>
            <a:rPr lang="en-US" sz="1500" kern="1200" dirty="0" err="1" smtClean="0">
              <a:latin typeface="Century Gothic"/>
            </a:rPr>
            <a:t>∩a</a:t>
          </a:r>
          <a:r>
            <a:rPr lang="en-US" sz="1500" kern="1200" dirty="0" smtClean="0">
              <a:latin typeface="Century Gothic"/>
            </a:rPr>
            <a:t> </a:t>
          </a:r>
          <a:r>
            <a:rPr lang="ru-RU" sz="1500" kern="1200" dirty="0" smtClean="0">
              <a:latin typeface="Century Gothic"/>
            </a:rPr>
            <a:t>в </a:t>
          </a:r>
          <a:r>
            <a:rPr lang="ru-RU" sz="1500" kern="1200" dirty="0" err="1" smtClean="0">
              <a:latin typeface="Century Gothic"/>
            </a:rPr>
            <a:t>т.М</a:t>
          </a:r>
          <a:r>
            <a:rPr lang="ru-RU" sz="1500" kern="1200" dirty="0" smtClean="0">
              <a:latin typeface="Century Gothic"/>
            </a:rPr>
            <a:t> </a:t>
          </a:r>
          <a:endParaRPr lang="ru-RU" sz="1500" kern="1200" dirty="0"/>
        </a:p>
      </dsp:txBody>
      <dsp:txXfrm>
        <a:off x="64412" y="56944"/>
        <a:ext cx="2118219" cy="1830328"/>
      </dsp:txXfrm>
    </dsp:sp>
    <dsp:sp modelId="{D217DC48-F4A8-431B-BEAD-1644DC03DCA3}">
      <dsp:nvSpPr>
        <dsp:cNvPr id="0" name=""/>
        <dsp:cNvSpPr/>
      </dsp:nvSpPr>
      <dsp:spPr>
        <a:xfrm>
          <a:off x="2462786" y="695326"/>
          <a:ext cx="473206" cy="55356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2462786" y="806038"/>
        <a:ext cx="331244" cy="332138"/>
      </dsp:txXfrm>
    </dsp:sp>
    <dsp:sp modelId="{D5D28623-C86F-499E-9D36-CF0C83004748}">
      <dsp:nvSpPr>
        <dsp:cNvPr id="0" name=""/>
        <dsp:cNvSpPr/>
      </dsp:nvSpPr>
      <dsp:spPr>
        <a:xfrm>
          <a:off x="3132418" y="0"/>
          <a:ext cx="2232107" cy="1944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Тогда через точку</a:t>
          </a:r>
          <a:r>
            <a:rPr lang="en-US" sz="1500" kern="1200" dirty="0" smtClean="0"/>
            <a:t> </a:t>
          </a:r>
          <a:r>
            <a:rPr lang="ru-RU" sz="1500" kern="1200" dirty="0" smtClean="0"/>
            <a:t>М проходят две прямые</a:t>
          </a:r>
          <a:r>
            <a:rPr lang="en-US" sz="1500" kern="1200" dirty="0" smtClean="0"/>
            <a:t>||</a:t>
          </a:r>
          <a:r>
            <a:rPr lang="ru-RU" sz="1500" kern="1200" dirty="0" smtClean="0"/>
            <a:t>с</a:t>
          </a:r>
          <a:r>
            <a:rPr lang="en-US" sz="1500" kern="1200" dirty="0" smtClean="0"/>
            <a:t> </a:t>
          </a:r>
          <a:r>
            <a:rPr lang="ru-RU" sz="1500" kern="1200" dirty="0" smtClean="0"/>
            <a:t>. Получили противоречие с аксиомой параллельных прямых.</a:t>
          </a:r>
          <a:endParaRPr lang="ru-RU" sz="1500" kern="1200" dirty="0"/>
        </a:p>
      </dsp:txBody>
      <dsp:txXfrm>
        <a:off x="3189362" y="56944"/>
        <a:ext cx="2118219" cy="1830328"/>
      </dsp:txXfrm>
    </dsp:sp>
    <dsp:sp modelId="{E9C953DB-865D-4CD0-9006-68B7E8A7DDEB}">
      <dsp:nvSpPr>
        <dsp:cNvPr id="0" name=""/>
        <dsp:cNvSpPr/>
      </dsp:nvSpPr>
      <dsp:spPr>
        <a:xfrm>
          <a:off x="5587736" y="695326"/>
          <a:ext cx="473206" cy="55356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tint val="60000"/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5587736" y="806038"/>
        <a:ext cx="331244" cy="332138"/>
      </dsp:txXfrm>
    </dsp:sp>
    <dsp:sp modelId="{B4D15522-C9C2-452E-9C1F-26C0796DE5FF}">
      <dsp:nvSpPr>
        <dsp:cNvPr id="0" name=""/>
        <dsp:cNvSpPr/>
      </dsp:nvSpPr>
      <dsp:spPr>
        <a:xfrm>
          <a:off x="6257368" y="0"/>
          <a:ext cx="2232107" cy="19442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Предположение не верно</a:t>
          </a:r>
          <a:r>
            <a:rPr lang="en-US" sz="1500" kern="1200" dirty="0" smtClean="0"/>
            <a:t>=&gt; a||b</a:t>
          </a:r>
          <a:endParaRPr lang="ru-RU" sz="1500" kern="1200" dirty="0"/>
        </a:p>
      </dsp:txBody>
      <dsp:txXfrm>
        <a:off x="6314312" y="56944"/>
        <a:ext cx="2118219" cy="18303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AA7B9F6-D326-4ACA-8D89-A804C8089A16}" type="datetimeFigureOut">
              <a:rPr lang="ru-RU" smtClean="0"/>
              <a:t>15.12.2011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53F4E36-BBC1-4C13-B6B6-87032006757C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Евклидова ГЕОМЕТРИЯ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урока геометрии учителя математики Титовой Натальи Юрьевны</a:t>
            </a:r>
          </a:p>
          <a:p>
            <a:r>
              <a:rPr lang="ru-RU" dirty="0" smtClean="0"/>
              <a:t>2011год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228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835025"/>
            <a:ext cx="5715000" cy="5187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97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0648"/>
            <a:ext cx="6336704" cy="57030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70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Эквиваленты пятого постулата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Существует прямоугольник (хотя бы один), то есть четырёхугольник, у которого все углы </a:t>
            </a:r>
            <a:r>
              <a:rPr lang="ru-RU" dirty="0" smtClean="0"/>
              <a:t>прямые.</a:t>
            </a:r>
            <a:endParaRPr lang="ru-RU" dirty="0"/>
          </a:p>
          <a:p>
            <a:r>
              <a:rPr lang="ru-RU" dirty="0" smtClean="0"/>
              <a:t>Существует </a:t>
            </a:r>
            <a:r>
              <a:rPr lang="ru-RU" dirty="0"/>
              <a:t>треугольник сколь угодно большой площади.</a:t>
            </a:r>
          </a:p>
          <a:p>
            <a:r>
              <a:rPr lang="ru-RU" dirty="0"/>
              <a:t>Прямая, проходящая через точку внутри угла, пересекает по крайней мере одну его сторону (аксиома Иоганна Фридриха Лоренца, 1791).</a:t>
            </a:r>
          </a:p>
          <a:p>
            <a:r>
              <a:rPr lang="ru-RU" dirty="0"/>
              <a:t>Через каждую точку внутри острого угла всегда можно провести прямую, пересекающую обе его стороны (одно из предположений Лежандра, 1800).</a:t>
            </a:r>
          </a:p>
          <a:p>
            <a:r>
              <a:rPr lang="ru-RU" dirty="0"/>
              <a:t>Если две прямые в одну сторону расходятся, то в другую — сближаются.</a:t>
            </a:r>
          </a:p>
        </p:txBody>
      </p:sp>
    </p:spTree>
    <p:extLst>
      <p:ext uri="{BB962C8B-B14F-4D97-AF65-F5344CB8AC3E}">
        <p14:creationId xmlns:p14="http://schemas.microsoft.com/office/powerpoint/2010/main" val="43858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Эквивалент пятого постулата в учебнике </a:t>
            </a:r>
            <a:r>
              <a:rPr lang="ru-RU" dirty="0" err="1" smtClean="0"/>
              <a:t>Атанасяна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Через точку не лежащую на данной прямой, проходит только одна прямая, параллельная данной.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3059832" y="3933056"/>
            <a:ext cx="3888432" cy="216024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 flipH="1">
            <a:off x="4139952" y="4221088"/>
            <a:ext cx="108012" cy="95241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2627784" y="3284984"/>
            <a:ext cx="3384376" cy="18722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38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99592" y="404664"/>
            <a:ext cx="7344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Утверждения, которые выводятся непосредственно из аксиом и теорем, называются СЛЕДСТВИЯМИ.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356992"/>
            <a:ext cx="1800200" cy="122413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419872" y="3789040"/>
            <a:ext cx="172819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724128" y="3032956"/>
            <a:ext cx="2232248" cy="187220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259632" y="3816494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АКСИОМА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048164" y="370029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СЛЕДСТВИЕ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787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48056" lvl="0" indent="-384048" algn="ctr">
              <a:spcBef>
                <a:spcPct val="20000"/>
              </a:spcBef>
            </a:pPr>
            <a:r>
              <a:rPr lang="ru-RU" dirty="0" smtClean="0"/>
              <a:t>Следствия из аксиомы параллельных прямых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прямая пересекает одну из параллельных прямых, то она пересекает и другую.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5105400" y="1628775"/>
            <a:ext cx="4038600" cy="172878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Если две прямые параллельны третьей, то они параллельны.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55576" y="5789797"/>
            <a:ext cx="2952328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755576" y="5213733"/>
            <a:ext cx="2952328" cy="14401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1115616" y="4349637"/>
            <a:ext cx="2088232" cy="144016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12750" y="437290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419872" y="4853693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563888" y="5501765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V="1">
            <a:off x="5220072" y="4149080"/>
            <a:ext cx="3312368" cy="36004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5220072" y="4653136"/>
            <a:ext cx="3384376" cy="41658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5364088" y="5686431"/>
            <a:ext cx="3384376" cy="406865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316416" y="3789040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8316416" y="4349637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8460432" y="5357749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925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26" grpId="0"/>
      <p:bldP spid="27" grpId="0"/>
      <p:bldP spid="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Доказательство от противного</a:t>
            </a: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603148312"/>
              </p:ext>
            </p:extLst>
          </p:nvPr>
        </p:nvGraphicFramePr>
        <p:xfrm>
          <a:off x="1403648" y="980728"/>
          <a:ext cx="5832648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7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Первое следствие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5055096" cy="228600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accent1"/>
                </a:solidFill>
              </a:rPr>
              <a:t>Дано: </a:t>
            </a:r>
            <a:r>
              <a:rPr lang="ru-RU" sz="1400" dirty="0" smtClean="0">
                <a:solidFill>
                  <a:schemeClr val="tx1"/>
                </a:solidFill>
              </a:rPr>
              <a:t>пр. </a:t>
            </a:r>
            <a:r>
              <a:rPr lang="en-US" sz="1400" dirty="0" smtClean="0">
                <a:solidFill>
                  <a:schemeClr val="tx1"/>
                </a:solidFill>
              </a:rPr>
              <a:t>a||b</a:t>
            </a:r>
            <a:r>
              <a:rPr lang="ru-RU" sz="1400" dirty="0" smtClean="0">
                <a:solidFill>
                  <a:schemeClr val="tx1"/>
                </a:solidFill>
              </a:rPr>
              <a:t>, с∩</a:t>
            </a:r>
            <a:r>
              <a:rPr lang="en-US" sz="1400" dirty="0" smtClean="0">
                <a:solidFill>
                  <a:schemeClr val="tx1"/>
                </a:solidFill>
              </a:rPr>
              <a:t>a</a:t>
            </a:r>
            <a:endParaRPr lang="ru-RU" b="1" dirty="0" smtClean="0">
              <a:solidFill>
                <a:schemeClr val="accent1"/>
              </a:solidFill>
            </a:endParaRPr>
          </a:p>
          <a:p>
            <a:r>
              <a:rPr lang="ru-RU" b="1" dirty="0" smtClean="0">
                <a:solidFill>
                  <a:schemeClr val="accent1"/>
                </a:solidFill>
              </a:rPr>
              <a:t>Доказать: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 smtClean="0">
                <a:solidFill>
                  <a:schemeClr val="tx1"/>
                </a:solidFill>
              </a:rPr>
              <a:t>c∩b</a:t>
            </a:r>
            <a:endParaRPr lang="ru-RU" b="1" dirty="0" smtClean="0">
              <a:solidFill>
                <a:schemeClr val="accent1"/>
              </a:solidFill>
            </a:endParaRPr>
          </a:p>
          <a:p>
            <a:r>
              <a:rPr lang="ru-RU" b="1" dirty="0" smtClean="0">
                <a:solidFill>
                  <a:schemeClr val="accent1"/>
                </a:solidFill>
              </a:rPr>
              <a:t>Доказательство от противного: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endParaRPr lang="ru-RU" b="1" dirty="0" smtClean="0">
              <a:solidFill>
                <a:schemeClr val="accent1"/>
              </a:solidFill>
            </a:endParaRPr>
          </a:p>
          <a:p>
            <a:pPr lvl="0">
              <a:buClr>
                <a:srgbClr val="FF388C"/>
              </a:buClr>
            </a:pPr>
            <a:r>
              <a:rPr lang="ru-RU" sz="1400" dirty="0" smtClean="0">
                <a:solidFill>
                  <a:schemeClr val="tx1"/>
                </a:solidFill>
              </a:rPr>
              <a:t>Пусть пр. </a:t>
            </a:r>
            <a:r>
              <a:rPr lang="en-US" sz="1400" dirty="0" smtClean="0">
                <a:solidFill>
                  <a:prstClr val="white"/>
                </a:solidFill>
              </a:rPr>
              <a:t>a</a:t>
            </a:r>
            <a:r>
              <a:rPr lang="en-US" sz="1400" dirty="0">
                <a:solidFill>
                  <a:prstClr val="white"/>
                </a:solidFill>
              </a:rPr>
              <a:t>||b</a:t>
            </a:r>
            <a:r>
              <a:rPr lang="ru-RU" sz="1400" dirty="0">
                <a:solidFill>
                  <a:prstClr val="white"/>
                </a:solidFill>
              </a:rPr>
              <a:t>, с∩</a:t>
            </a:r>
            <a:r>
              <a:rPr lang="en-US" sz="1400" dirty="0" smtClean="0">
                <a:solidFill>
                  <a:prstClr val="white"/>
                </a:solidFill>
              </a:rPr>
              <a:t>a</a:t>
            </a:r>
            <a:r>
              <a:rPr lang="ru-RU" sz="1400" dirty="0" smtClean="0">
                <a:solidFill>
                  <a:prstClr val="white"/>
                </a:solidFill>
              </a:rPr>
              <a:t> в точке М</a:t>
            </a:r>
            <a:endParaRPr lang="ru-RU" b="1" dirty="0">
              <a:solidFill>
                <a:srgbClr val="FF388C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</a:rPr>
              <a:t>Предположим, что пр. с </a:t>
            </a:r>
            <a:r>
              <a:rPr lang="ru-RU" sz="1400" b="1" dirty="0" smtClean="0">
                <a:solidFill>
                  <a:srgbClr val="FF0000"/>
                </a:solidFill>
              </a:rPr>
              <a:t>не</a:t>
            </a:r>
            <a:r>
              <a:rPr lang="ru-RU" sz="1400" dirty="0" smtClean="0">
                <a:solidFill>
                  <a:schemeClr val="tx1"/>
                </a:solidFill>
              </a:rPr>
              <a:t> ∩ пр. </a:t>
            </a:r>
            <a:r>
              <a:rPr lang="en-US" sz="1400" dirty="0" smtClean="0">
                <a:solidFill>
                  <a:schemeClr val="tx1"/>
                </a:solidFill>
              </a:rPr>
              <a:t>b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Тогда через точку М проходят две прямые </a:t>
            </a:r>
            <a:r>
              <a:rPr lang="en-US" sz="1400" dirty="0" smtClean="0">
                <a:solidFill>
                  <a:schemeClr val="tx1"/>
                </a:solidFill>
              </a:rPr>
              <a:t>a </a:t>
            </a:r>
            <a:r>
              <a:rPr lang="ru-RU" sz="1400" dirty="0" smtClean="0">
                <a:solidFill>
                  <a:schemeClr val="tx1"/>
                </a:solidFill>
              </a:rPr>
              <a:t>и </a:t>
            </a:r>
            <a:r>
              <a:rPr lang="en-US" sz="1400" dirty="0" smtClean="0">
                <a:solidFill>
                  <a:schemeClr val="tx1"/>
                </a:solidFill>
              </a:rPr>
              <a:t>c </a:t>
            </a:r>
            <a:r>
              <a:rPr lang="ru-RU" sz="1400" dirty="0" smtClean="0">
                <a:solidFill>
                  <a:schemeClr val="tx1"/>
                </a:solidFill>
              </a:rPr>
              <a:t>параллельные прямой </a:t>
            </a:r>
            <a:r>
              <a:rPr lang="en-US" sz="1400" dirty="0" smtClean="0">
                <a:solidFill>
                  <a:schemeClr val="tx1"/>
                </a:solidFill>
              </a:rPr>
              <a:t>b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</a:rPr>
              <a:t> Получили противоречие с аксиомой параллельных прямых. Значит наше предположение не верно и пр. с∩</a:t>
            </a:r>
            <a:r>
              <a:rPr lang="en-US" sz="1400" dirty="0" smtClean="0">
                <a:solidFill>
                  <a:schemeClr val="tx1"/>
                </a:solidFill>
              </a:rPr>
              <a:t>b</a:t>
            </a:r>
            <a:r>
              <a:rPr lang="ru-RU" sz="1400" dirty="0" smtClean="0">
                <a:solidFill>
                  <a:schemeClr val="tx1"/>
                </a:solidFill>
              </a:rPr>
              <a:t>.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084168" y="2780928"/>
            <a:ext cx="27363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6084168" y="3717032"/>
            <a:ext cx="273630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724128" y="2204864"/>
            <a:ext cx="2016224" cy="93610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745989" y="2361428"/>
            <a:ext cx="180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724128" y="1844824"/>
            <a:ext cx="2160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</a:t>
            </a:r>
            <a:endParaRPr lang="ru-RU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8604448" y="241159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8604448" y="335699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8" name="Дуга 17"/>
          <p:cNvSpPr/>
          <p:nvPr/>
        </p:nvSpPr>
        <p:spPr>
          <a:xfrm rot="10800000">
            <a:off x="7814497" y="3068960"/>
            <a:ext cx="1795925" cy="204330"/>
          </a:xfrm>
          <a:prstGeom prst="arc">
            <a:avLst/>
          </a:prstGeom>
          <a:ln w="28575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836056453"/>
              </p:ext>
            </p:extLst>
          </p:nvPr>
        </p:nvGraphicFramePr>
        <p:xfrm>
          <a:off x="323528" y="4509120"/>
          <a:ext cx="8496944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964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6" grpId="0"/>
      <p:bldP spid="17" grpId="0"/>
      <p:bldP spid="18" grpId="0" animBg="1"/>
      <p:bldGraphic spid="23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Второе следствие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628800"/>
            <a:ext cx="3886200" cy="2286000"/>
          </a:xfrm>
        </p:spPr>
        <p:txBody>
          <a:bodyPr>
            <a:normAutofit fontScale="92500" lnSpcReduction="20000"/>
          </a:bodyPr>
          <a:lstStyle/>
          <a:p>
            <a:pPr lvl="0">
              <a:buClr>
                <a:srgbClr val="FF388C"/>
              </a:buClr>
            </a:pPr>
            <a:r>
              <a:rPr lang="ru-RU" sz="1900" b="1" dirty="0" smtClean="0">
                <a:solidFill>
                  <a:srgbClr val="FF388C"/>
                </a:solidFill>
              </a:rPr>
              <a:t>Дано: </a:t>
            </a:r>
            <a:r>
              <a:rPr lang="ru-RU" sz="1300" dirty="0" smtClean="0">
                <a:solidFill>
                  <a:prstClr val="white"/>
                </a:solidFill>
              </a:rPr>
              <a:t>пр. </a:t>
            </a:r>
            <a:r>
              <a:rPr lang="en-US" sz="1300" dirty="0" smtClean="0">
                <a:solidFill>
                  <a:prstClr val="white"/>
                </a:solidFill>
              </a:rPr>
              <a:t>a||</a:t>
            </a:r>
            <a:r>
              <a:rPr lang="ru-RU" sz="1300" dirty="0" smtClean="0">
                <a:solidFill>
                  <a:prstClr val="white"/>
                </a:solidFill>
              </a:rPr>
              <a:t>с, </a:t>
            </a:r>
            <a:r>
              <a:rPr lang="en-US" sz="1300" dirty="0" smtClean="0">
                <a:solidFill>
                  <a:prstClr val="white"/>
                </a:solidFill>
              </a:rPr>
              <a:t>b||c</a:t>
            </a:r>
            <a:endParaRPr lang="ru-RU" sz="1900" b="1" dirty="0" smtClean="0">
              <a:solidFill>
                <a:srgbClr val="FF388C"/>
              </a:solidFill>
            </a:endParaRPr>
          </a:p>
          <a:p>
            <a:pPr lvl="0">
              <a:buClr>
                <a:srgbClr val="FF388C"/>
              </a:buClr>
            </a:pPr>
            <a:r>
              <a:rPr lang="ru-RU" sz="1900" b="1" dirty="0" smtClean="0">
                <a:solidFill>
                  <a:srgbClr val="FF388C"/>
                </a:solidFill>
              </a:rPr>
              <a:t>Доказать:</a:t>
            </a:r>
            <a:r>
              <a:rPr lang="en-US" sz="1300" dirty="0" smtClean="0">
                <a:solidFill>
                  <a:prstClr val="white"/>
                </a:solidFill>
              </a:rPr>
              <a:t> a||b</a:t>
            </a:r>
            <a:endParaRPr lang="ru-RU" sz="1900" b="1" dirty="0" smtClean="0">
              <a:solidFill>
                <a:srgbClr val="FF388C"/>
              </a:solidFill>
            </a:endParaRPr>
          </a:p>
          <a:p>
            <a:pPr lvl="0">
              <a:buClr>
                <a:srgbClr val="FF388C"/>
              </a:buClr>
            </a:pPr>
            <a:r>
              <a:rPr lang="ru-RU" sz="1900" b="1" dirty="0" smtClean="0">
                <a:solidFill>
                  <a:srgbClr val="FF388C"/>
                </a:solidFill>
              </a:rPr>
              <a:t>Доказательство от противного:</a:t>
            </a:r>
            <a:r>
              <a:rPr lang="en-US" sz="1900" b="1" dirty="0" smtClean="0">
                <a:solidFill>
                  <a:srgbClr val="FF388C"/>
                </a:solidFill>
              </a:rPr>
              <a:t> </a:t>
            </a:r>
            <a:endParaRPr lang="ru-RU" sz="1900" b="1" dirty="0" smtClean="0">
              <a:solidFill>
                <a:srgbClr val="FF388C"/>
              </a:solidFill>
            </a:endParaRPr>
          </a:p>
          <a:p>
            <a:pPr>
              <a:buClr>
                <a:srgbClr val="FF388C"/>
              </a:buClr>
            </a:pPr>
            <a:r>
              <a:rPr lang="ru-RU" sz="1300" dirty="0" smtClean="0">
                <a:solidFill>
                  <a:prstClr val="white"/>
                </a:solidFill>
              </a:rPr>
              <a:t>Пусть </a:t>
            </a:r>
            <a:r>
              <a:rPr lang="ru-RU" sz="1300" dirty="0">
                <a:solidFill>
                  <a:prstClr val="white"/>
                </a:solidFill>
              </a:rPr>
              <a:t>пр. </a:t>
            </a:r>
            <a:r>
              <a:rPr lang="en-US" sz="1300" dirty="0">
                <a:solidFill>
                  <a:prstClr val="white"/>
                </a:solidFill>
              </a:rPr>
              <a:t>a||</a:t>
            </a:r>
            <a:r>
              <a:rPr lang="ru-RU" sz="1300" dirty="0">
                <a:solidFill>
                  <a:prstClr val="white"/>
                </a:solidFill>
              </a:rPr>
              <a:t>с, </a:t>
            </a:r>
            <a:r>
              <a:rPr lang="en-US" sz="1300" dirty="0">
                <a:solidFill>
                  <a:prstClr val="white"/>
                </a:solidFill>
              </a:rPr>
              <a:t>b||</a:t>
            </a:r>
            <a:r>
              <a:rPr lang="en-US" sz="1300" dirty="0" smtClean="0">
                <a:solidFill>
                  <a:prstClr val="white"/>
                </a:solidFill>
              </a:rPr>
              <a:t>c</a:t>
            </a:r>
            <a:r>
              <a:rPr lang="ru-RU" sz="1300" dirty="0" smtClean="0">
                <a:solidFill>
                  <a:prstClr val="white"/>
                </a:solidFill>
              </a:rPr>
              <a:t>. Предположим, что пр. </a:t>
            </a:r>
            <a:r>
              <a:rPr lang="en-US" sz="1300" dirty="0" smtClean="0">
                <a:solidFill>
                  <a:prstClr val="white"/>
                </a:solidFill>
              </a:rPr>
              <a:t>a</a:t>
            </a:r>
            <a:r>
              <a:rPr lang="ru-RU" sz="1300" dirty="0" smtClean="0">
                <a:solidFill>
                  <a:prstClr val="white"/>
                </a:solidFill>
              </a:rPr>
              <a:t>∩</a:t>
            </a:r>
            <a:r>
              <a:rPr lang="en-US" sz="1300" dirty="0" smtClean="0">
                <a:solidFill>
                  <a:prstClr val="white"/>
                </a:solidFill>
              </a:rPr>
              <a:t>b</a:t>
            </a:r>
            <a:r>
              <a:rPr lang="en-US" sz="1300" dirty="0">
                <a:solidFill>
                  <a:prstClr val="white"/>
                </a:solidFill>
              </a:rPr>
              <a:t> </a:t>
            </a:r>
            <a:r>
              <a:rPr lang="ru-RU" sz="1300" dirty="0" smtClean="0">
                <a:solidFill>
                  <a:prstClr val="white"/>
                </a:solidFill>
              </a:rPr>
              <a:t>в некоторой точке М.</a:t>
            </a:r>
          </a:p>
          <a:p>
            <a:pPr lvl="0">
              <a:buClr>
                <a:srgbClr val="FF388C"/>
              </a:buClr>
            </a:pPr>
            <a:r>
              <a:rPr lang="ru-RU" sz="1300" dirty="0" smtClean="0">
                <a:solidFill>
                  <a:prstClr val="white"/>
                </a:solidFill>
              </a:rPr>
              <a:t>Тогда </a:t>
            </a:r>
            <a:r>
              <a:rPr lang="ru-RU" sz="1300" dirty="0">
                <a:solidFill>
                  <a:prstClr val="white"/>
                </a:solidFill>
              </a:rPr>
              <a:t>через точку М проходят две прямые </a:t>
            </a:r>
            <a:r>
              <a:rPr lang="en-US" sz="1300" dirty="0">
                <a:solidFill>
                  <a:prstClr val="white"/>
                </a:solidFill>
              </a:rPr>
              <a:t>a </a:t>
            </a:r>
            <a:r>
              <a:rPr lang="ru-RU" sz="1300" dirty="0">
                <a:solidFill>
                  <a:prstClr val="white"/>
                </a:solidFill>
              </a:rPr>
              <a:t>и </a:t>
            </a:r>
            <a:r>
              <a:rPr lang="en-US" sz="1300" dirty="0" smtClean="0">
                <a:solidFill>
                  <a:prstClr val="white"/>
                </a:solidFill>
              </a:rPr>
              <a:t>b </a:t>
            </a:r>
            <a:r>
              <a:rPr lang="ru-RU" sz="1300" dirty="0">
                <a:solidFill>
                  <a:prstClr val="white"/>
                </a:solidFill>
              </a:rPr>
              <a:t>параллельные прямой </a:t>
            </a:r>
            <a:r>
              <a:rPr lang="en-US" sz="1300" dirty="0" smtClean="0">
                <a:solidFill>
                  <a:prstClr val="white"/>
                </a:solidFill>
              </a:rPr>
              <a:t>c</a:t>
            </a:r>
            <a:r>
              <a:rPr lang="ru-RU" sz="1300" dirty="0" smtClean="0">
                <a:solidFill>
                  <a:prstClr val="white"/>
                </a:solidFill>
              </a:rPr>
              <a:t>. </a:t>
            </a:r>
            <a:r>
              <a:rPr lang="ru-RU" sz="1300" dirty="0">
                <a:solidFill>
                  <a:prstClr val="white"/>
                </a:solidFill>
              </a:rPr>
              <a:t>Получили противоречие с аксиомой параллельных прямых. Значит наше предположение не верно и </a:t>
            </a:r>
            <a:r>
              <a:rPr lang="ru-RU" sz="1300" dirty="0" err="1" smtClean="0">
                <a:solidFill>
                  <a:prstClr val="white"/>
                </a:solidFill>
              </a:rPr>
              <a:t>пр</a:t>
            </a:r>
            <a:r>
              <a:rPr lang="ru-RU" sz="1300" dirty="0" smtClean="0">
                <a:solidFill>
                  <a:prstClr val="white"/>
                </a:solidFill>
              </a:rPr>
              <a:t> </a:t>
            </a:r>
            <a:r>
              <a:rPr lang="en-US" sz="1300" dirty="0" smtClean="0">
                <a:solidFill>
                  <a:prstClr val="white"/>
                </a:solidFill>
              </a:rPr>
              <a:t> a||b</a:t>
            </a:r>
            <a:r>
              <a:rPr lang="ru-RU" sz="1300" dirty="0">
                <a:solidFill>
                  <a:prstClr val="white"/>
                </a:solidFill>
              </a:rPr>
              <a:t>.</a:t>
            </a: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055974527"/>
              </p:ext>
            </p:extLst>
          </p:nvPr>
        </p:nvGraphicFramePr>
        <p:xfrm>
          <a:off x="323528" y="4509120"/>
          <a:ext cx="8496944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>
            <a:off x="4716016" y="2492896"/>
            <a:ext cx="15121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16016" y="2924944"/>
            <a:ext cx="151216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716016" y="3645024"/>
            <a:ext cx="285603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олилиния 23"/>
          <p:cNvSpPr/>
          <p:nvPr/>
        </p:nvSpPr>
        <p:spPr>
          <a:xfrm>
            <a:off x="6246494" y="2491740"/>
            <a:ext cx="1349841" cy="468630"/>
          </a:xfrm>
          <a:custGeom>
            <a:avLst/>
            <a:gdLst>
              <a:gd name="connsiteX0" fmla="*/ 0 w 1200150"/>
              <a:gd name="connsiteY0" fmla="*/ 0 h 472440"/>
              <a:gd name="connsiteX1" fmla="*/ 407670 w 1200150"/>
              <a:gd name="connsiteY1" fmla="*/ 87630 h 472440"/>
              <a:gd name="connsiteX2" fmla="*/ 1200150 w 1200150"/>
              <a:gd name="connsiteY2" fmla="*/ 472440 h 472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00150" h="472440">
                <a:moveTo>
                  <a:pt x="0" y="0"/>
                </a:moveTo>
                <a:cubicBezTo>
                  <a:pt x="103822" y="4445"/>
                  <a:pt x="207645" y="8890"/>
                  <a:pt x="407670" y="87630"/>
                </a:cubicBezTo>
                <a:cubicBezTo>
                  <a:pt x="607695" y="166370"/>
                  <a:pt x="903922" y="319405"/>
                  <a:pt x="1200150" y="47244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олилиния 24"/>
          <p:cNvSpPr/>
          <p:nvPr/>
        </p:nvSpPr>
        <p:spPr>
          <a:xfrm>
            <a:off x="6235064" y="2495234"/>
            <a:ext cx="1336985" cy="429710"/>
          </a:xfrm>
          <a:custGeom>
            <a:avLst/>
            <a:gdLst>
              <a:gd name="connsiteX0" fmla="*/ 0 w 1188720"/>
              <a:gd name="connsiteY0" fmla="*/ 438150 h 441482"/>
              <a:gd name="connsiteX1" fmla="*/ 430530 w 1188720"/>
              <a:gd name="connsiteY1" fmla="*/ 377190 h 441482"/>
              <a:gd name="connsiteX2" fmla="*/ 1188720 w 1188720"/>
              <a:gd name="connsiteY2" fmla="*/ 0 h 441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88720" h="441482">
                <a:moveTo>
                  <a:pt x="0" y="438150"/>
                </a:moveTo>
                <a:cubicBezTo>
                  <a:pt x="116205" y="444182"/>
                  <a:pt x="232410" y="450215"/>
                  <a:pt x="430530" y="377190"/>
                </a:cubicBezTo>
                <a:cubicBezTo>
                  <a:pt x="628650" y="304165"/>
                  <a:pt x="908685" y="152082"/>
                  <a:pt x="1188720" y="0"/>
                </a:cubicBezTo>
              </a:path>
            </a:pathLst>
          </a:cu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757417" y="2370832"/>
            <a:ext cx="144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590002" y="2121401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4590002" y="2541389"/>
            <a:ext cx="252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806026" y="3212976"/>
            <a:ext cx="2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35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24" grpId="0" animBg="1"/>
      <p:bldP spid="25" grpId="0" animBg="1"/>
      <p:bldP spid="26" grpId="0"/>
      <p:bldP spid="27" grpId="0"/>
      <p:bldP spid="28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Историческая справка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Традиционно считается, что родоначальниками геометрии как систематической науки являются древние греки, перенявшие у египтян ремесло землемерия и измерения объёмов тел и превратившие его в строгую научную дисциплину. При этом античные геометры от набора рецептов перешли к установлению общих закономерностей, составили первые систематические и доказательные труды по геометрии. Центральное место среди них занимают составленные около 300 до н. э. «Начала» Евклида. Этот труд более двух тысячелетий считался образцовым изложением в духе аксиоматического метода: все положения выводятся логическим путём из небольшого числа явно указанных и не доказываемых предположений — аксиом.</a:t>
            </a:r>
          </a:p>
          <a:p>
            <a:r>
              <a:rPr lang="ru-RU" dirty="0"/>
              <a:t>Геометрия греков, называемая сегодня евклидовой, или элементарной, занималась изучением простейших форм: прямых, плоскостей, отрезков, правильных многоугольников и многогранников, конических сечений, а также шаров, цилиндров, призм, пирамид и конусов. Вычислялись их площади и объёмы. Преобразования в основном ограничивались подобием.</a:t>
            </a:r>
          </a:p>
        </p:txBody>
      </p:sp>
    </p:spTree>
    <p:extLst>
      <p:ext uri="{BB962C8B-B14F-4D97-AF65-F5344CB8AC3E}">
        <p14:creationId xmlns:p14="http://schemas.microsoft.com/office/powerpoint/2010/main" val="114755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776288"/>
            <a:ext cx="8061325" cy="1470025"/>
          </a:xfrm>
        </p:spPr>
        <p:txBody>
          <a:bodyPr>
            <a:normAutofit fontScale="90000"/>
          </a:bodyPr>
          <a:lstStyle/>
          <a:p>
            <a:r>
              <a:rPr lang="ru-RU" sz="2700" dirty="0"/>
              <a:t>Женщина обучает детей геометрии. Иллюстрация из парижской рукописи Евклидовых «Начал», начало </a:t>
            </a:r>
            <a:r>
              <a:rPr lang="ru-RU" dirty="0"/>
              <a:t>XIV века.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type="subTitle" idx="4294967295"/>
          </p:nvPr>
        </p:nvSpPr>
        <p:spPr>
          <a:xfrm>
            <a:off x="0" y="2249488"/>
            <a:ext cx="8061325" cy="17526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pPr marL="64008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1008" y="2276872"/>
            <a:ext cx="3784054" cy="41796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162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АКСИОМА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Аксио́ма</a:t>
            </a:r>
            <a:r>
              <a:rPr lang="ru-RU" dirty="0"/>
              <a:t> (др.-греч. </a:t>
            </a:r>
            <a:r>
              <a:rPr lang="ru-RU" dirty="0" err="1"/>
              <a:t>ἀξίωμ</a:t>
            </a:r>
            <a:r>
              <a:rPr lang="ru-RU" dirty="0"/>
              <a:t>α — утверждение, положение; синоним — постулат) — утверждение, принимаемое истинным без доказательств, и которое в последующем служит «фундаментом» для построения доказательств в рамках какой-либо теории, дисциплины и т.д. .</a:t>
            </a:r>
          </a:p>
        </p:txBody>
      </p:sp>
    </p:spTree>
    <p:extLst>
      <p:ext uri="{BB962C8B-B14F-4D97-AF65-F5344CB8AC3E}">
        <p14:creationId xmlns:p14="http://schemas.microsoft.com/office/powerpoint/2010/main" val="328239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 «Началах» Евклида была дана следующая аксиоматика: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5629059" cy="4968552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endParaRPr lang="ru-RU" dirty="0"/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От </a:t>
            </a:r>
            <a:r>
              <a:rPr lang="ru-RU" dirty="0"/>
              <a:t>всякой точки до всякой точки можно провести прямую.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/>
              <a:t>Ограниченную прямую можно непрерывно продолжать по прямой.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/>
              <a:t>Из всякого центра всяким раствором может быть описан круг.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/>
              <a:t>Все прямые углы равны между собой.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/>
              <a:t>Если прямая, пересекающая две прямые, образует внутренние односторонние углы, меньшие двух прямых, то, продолженные неограниченно, эти две прямые встретятся с той стороны, где углы меньше двух прямых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259" y="2060848"/>
            <a:ext cx="2669473" cy="371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535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Исследование системы аксиом Евклида во второй половине XIX века показало её неполноту.</a:t>
            </a:r>
          </a:p>
          <a:p>
            <a:r>
              <a:rPr lang="ru-RU" dirty="0"/>
              <a:t>В 1899 году Гильберт предложил первую достаточно строгую аксиоматику евклидовой геометрии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Аксиоматика Гильберта содержит 20аксиом, поделённых на 5 групп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234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889844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Пятый постулат чрезвычайно сильно отличается от других постулатов Евклида, простых и интуитивно очевидных . Поэтому в течение 2 тысячелетий не прекращались попытки исключить его из списка аксиом и вывести как теорему. Все эти попытки окончились неудачей. «Вероятно, невозможно в науке найти более захватывающую и драматичную историю, чем история пятого постулата Евклида» . Несмотря на отрицательный результат, эти поиски не были напрасны, так как в конечном счёте привели к полному пересмотру научных представлений о геометрии Вселенной.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02284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10342"/>
            <a:ext cx="5472608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Глубокое исследование V постулата, основанное на совершенно оригинальном принципе, провёл в 1733 году итальянский монах-иезуит, преподаватель математики Джироламо </a:t>
            </a:r>
            <a:r>
              <a:rPr lang="ru-RU" sz="2000" dirty="0" err="1" smtClean="0"/>
              <a:t>Саккери</a:t>
            </a:r>
            <a:r>
              <a:rPr lang="ru-RU" sz="2000" dirty="0" smtClean="0"/>
              <a:t>. Он опубликовал труд под названием «Евклид, очищенный от всех пятен, или же геометрическая попытка установить самые первые начала всей геометрии». Идея </a:t>
            </a:r>
            <a:r>
              <a:rPr lang="ru-RU" sz="2000" dirty="0" err="1" smtClean="0"/>
              <a:t>Саккери</a:t>
            </a:r>
            <a:r>
              <a:rPr lang="ru-RU" sz="2000" dirty="0" smtClean="0"/>
              <a:t> состояла в том, чтобы заменить V постулат противоположным утверждением, вывести из новой системы аксиом как можно больше следствий, тем самым построив «ложную геометрию», и найти в этой геометрии противоречия или заведомо неприемлемые положения. Тогда справедливость V постулата будет доказана от противного</a:t>
            </a:r>
            <a:endParaRPr lang="ru-RU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428470"/>
            <a:ext cx="2599556" cy="33085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236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6320" y="476672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Лобачевский  проявил </a:t>
            </a:r>
            <a:r>
              <a:rPr lang="ru-RU" dirty="0" err="1" smtClean="0"/>
              <a:t>бо́льшую</a:t>
            </a:r>
            <a:r>
              <a:rPr lang="ru-RU" dirty="0" smtClean="0"/>
              <a:t> смелость, чем </a:t>
            </a:r>
            <a:r>
              <a:rPr lang="ru-RU" dirty="0" err="1" smtClean="0"/>
              <a:t>Саккери</a:t>
            </a:r>
            <a:r>
              <a:rPr lang="ru-RU" dirty="0" smtClean="0"/>
              <a:t>,  в докладе 1826 года опубликовал изложение того, что сейчас называется геометрией Лобачевского. Лобачевский продвинулся в исследовании новой геометрии дальше всех, и она в настоящий момент носит его имя. Но главная его заслуга не в этом, а в том, что он поверил в новую геометрию и имел мужество отстаивать своё убеждение. То есть была создана геометрия где пятый постулат заменён противоположным утверждением.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320" y="2784996"/>
            <a:ext cx="4015904" cy="35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215010"/>
            <a:ext cx="3666306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6408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2483</TotalTime>
  <Words>1018</Words>
  <Application>Microsoft Office PowerPoint</Application>
  <PresentationFormat>Экран (4:3)</PresentationFormat>
  <Paragraphs>76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Яркая</vt:lpstr>
      <vt:lpstr>Евклидова ГЕОМЕТРИЯ</vt:lpstr>
      <vt:lpstr>Историческая справка</vt:lpstr>
      <vt:lpstr>Женщина обучает детей геометрии. Иллюстрация из парижской рукописи Евклидовых «Начал», начало XIV века.</vt:lpstr>
      <vt:lpstr>АКСИОМА</vt:lpstr>
      <vt:lpstr>В «Началах» Евклида была дана следующая аксиоматика: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Эквиваленты пятого постулата</vt:lpstr>
      <vt:lpstr>Эквивалент пятого постулата в учебнике Атанасяна</vt:lpstr>
      <vt:lpstr>Презентация PowerPoint</vt:lpstr>
      <vt:lpstr>Следствия из аксиомы параллельных прямых</vt:lpstr>
      <vt:lpstr>Доказательство от противного</vt:lpstr>
      <vt:lpstr>Первое следствие</vt:lpstr>
      <vt:lpstr>Второе следствие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Евклидова ГЕОМЕТРИЯ</dc:title>
  <dc:creator>Наталья</dc:creator>
  <cp:lastModifiedBy>Наталья</cp:lastModifiedBy>
  <cp:revision>25</cp:revision>
  <dcterms:created xsi:type="dcterms:W3CDTF">2011-12-14T18:42:03Z</dcterms:created>
  <dcterms:modified xsi:type="dcterms:W3CDTF">2011-12-16T12:07:04Z</dcterms:modified>
</cp:coreProperties>
</file>