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5" r:id="rId3"/>
    <p:sldId id="268" r:id="rId4"/>
    <p:sldId id="266" r:id="rId5"/>
    <p:sldId id="260" r:id="rId6"/>
    <p:sldId id="269" r:id="rId7"/>
    <p:sldId id="262" r:id="rId8"/>
    <p:sldId id="263" r:id="rId9"/>
    <p:sldId id="258" r:id="rId10"/>
    <p:sldId id="27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813" autoAdjust="0"/>
    <p:restoredTop sz="94660"/>
  </p:normalViewPr>
  <p:slideViewPr>
    <p:cSldViewPr>
      <p:cViewPr varScale="1">
        <p:scale>
          <a:sx n="100" d="100"/>
          <a:sy n="100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48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48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6E51DA-1BF7-403D-9771-E5706D650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44C33-9BCB-417B-BA32-FA6AC27904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ADF4C-35B0-4F84-87DA-D1AB64485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5D562-29C2-4A03-B6D2-764D8EED2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71AE1-F4A2-4BE7-A622-A99B623DC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8E53D-BBAA-478F-949B-602D35889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20C63-BAC3-4753-A10D-A4B8AB026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E4458-AFB6-4529-82C3-DB630C0BB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8A9CF-C858-42C1-9270-6E1AB7712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EA9AA-C558-4489-89DD-7F2304A59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A0CC-03D1-4F5E-81F2-50E809392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9B857-2006-42F0-B2CE-D4B8A2A87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F1F5E-A953-4D8F-B7BC-ED24A9147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39653D49-73E3-4E00-96D5-771B497A7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379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379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3380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3380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380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3380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8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r>
              <a:rPr lang="ru-RU" dirty="0" smtClean="0"/>
              <a:t>Классная </a:t>
            </a:r>
            <a:r>
              <a:rPr lang="ru-RU" dirty="0" smtClean="0"/>
              <a:t>работа.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267200"/>
            <a:ext cx="8380412" cy="2590800"/>
          </a:xfrm>
        </p:spPr>
        <p:txBody>
          <a:bodyPr/>
          <a:lstStyle/>
          <a:p>
            <a:pPr algn="ctr" eaLnBrk="1" hangingPunct="1"/>
            <a:r>
              <a:rPr lang="ru-RU" sz="3600" dirty="0" smtClean="0"/>
              <a:t>Решение задач на применение первого признака равенства треугольников</a:t>
            </a:r>
            <a:r>
              <a:rPr lang="ru-RU" sz="3600" dirty="0" smtClean="0"/>
              <a:t>.</a:t>
            </a:r>
            <a:endParaRPr lang="en-US" sz="3600" dirty="0" smtClean="0"/>
          </a:p>
          <a:p>
            <a:pPr algn="r" eaLnBrk="1" hangingPunct="1"/>
            <a:r>
              <a:rPr lang="ru-RU" sz="1400" dirty="0" smtClean="0"/>
              <a:t>Учитель математики МОУ </a:t>
            </a:r>
            <a:br>
              <a:rPr lang="ru-RU" sz="1400" dirty="0" smtClean="0"/>
            </a:br>
            <a:r>
              <a:rPr lang="ru-RU" sz="1400" dirty="0" smtClean="0"/>
              <a:t>«лицей г.Козьмодемьянска» </a:t>
            </a:r>
            <a:br>
              <a:rPr lang="ru-RU" sz="1400" dirty="0" smtClean="0"/>
            </a:br>
            <a:r>
              <a:rPr lang="ru-RU" sz="1400" dirty="0" smtClean="0"/>
              <a:t> </a:t>
            </a:r>
            <a:r>
              <a:rPr lang="ru-RU" sz="1400" dirty="0" err="1" smtClean="0"/>
              <a:t>Сизова</a:t>
            </a:r>
            <a:r>
              <a:rPr lang="ru-RU" sz="1400" dirty="0" smtClean="0"/>
              <a:t> С.А.</a:t>
            </a:r>
            <a:endParaRPr lang="en-US" sz="1400" dirty="0" smtClean="0"/>
          </a:p>
          <a:p>
            <a:pPr algn="ctr" eaLnBrk="1" hangingPunct="1"/>
            <a:endParaRPr lang="ru-RU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pPr eaLnBrk="1" hangingPunct="1"/>
            <a:r>
              <a:rPr lang="ru-RU" sz="4000" b="1" smtClean="0"/>
              <a:t>Итог урока.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184775"/>
          </a:xfrm>
        </p:spPr>
        <p:txBody>
          <a:bodyPr/>
          <a:lstStyle/>
          <a:p>
            <a:pPr marL="609600" indent="-609600" eaLnBrk="1" hangingPunct="1"/>
            <a:endParaRPr lang="ru-RU" smtClean="0"/>
          </a:p>
          <a:p>
            <a:pPr marL="609600" indent="-609600" eaLnBrk="1" hangingPunct="1"/>
            <a:r>
              <a:rPr lang="ru-RU" smtClean="0"/>
              <a:t>Что нового вы узнали на уроке?</a:t>
            </a:r>
          </a:p>
          <a:p>
            <a:pPr marL="609600" indent="-609600" eaLnBrk="1" hangingPunct="1"/>
            <a:r>
              <a:rPr lang="ru-RU" smtClean="0"/>
              <a:t>Что повторили?</a:t>
            </a:r>
          </a:p>
          <a:p>
            <a:pPr marL="609600" indent="-609600" eaLnBrk="1" hangingPunct="1"/>
            <a:r>
              <a:rPr lang="ru-RU" smtClean="0"/>
              <a:t>Мы достигли поставленной цели?</a:t>
            </a:r>
          </a:p>
          <a:p>
            <a:pPr marL="609600" indent="-609600" eaLnBrk="1" hangingPunct="1"/>
            <a:r>
              <a:rPr lang="ru-RU" smtClean="0"/>
              <a:t>Как оцениваете свою работу?</a:t>
            </a:r>
            <a:endParaRPr lang="en-US" smtClean="0"/>
          </a:p>
          <a:p>
            <a:pPr marL="609600" indent="-609600" eaLnBrk="1" hangingPunct="1"/>
            <a:endParaRPr lang="en-US" smtClean="0"/>
          </a:p>
          <a:p>
            <a:pPr marL="609600" indent="-609600" algn="r" eaLnBrk="1" hangingPunct="1">
              <a:buFont typeface="Wingdings" pitchFamily="2" charset="2"/>
              <a:buNone/>
            </a:pPr>
            <a:r>
              <a:rPr lang="ru-RU" u="sng" smtClean="0"/>
              <a:t>На дом</a:t>
            </a:r>
            <a:r>
              <a:rPr lang="ru-RU" smtClean="0"/>
              <a:t>: вопросы для повторения 1-4; №</a:t>
            </a:r>
            <a:r>
              <a:rPr lang="en-US" smtClean="0"/>
              <a:t>93,</a:t>
            </a:r>
            <a:r>
              <a:rPr lang="ru-RU" smtClean="0"/>
              <a:t>97,98.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algn="ctr" eaLnBrk="1" hangingPunct="1"/>
            <a:r>
              <a:rPr lang="ru-RU" sz="4000" dirty="0" smtClean="0"/>
              <a:t>Классная работа  	 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670425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b="1" smtClean="0"/>
              <a:t>Устная работа.</a:t>
            </a:r>
            <a:endParaRPr lang="ru-RU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mtClean="0"/>
              <a:t>Вопросы:</a:t>
            </a:r>
            <a:endParaRPr lang="en-US" smtClean="0"/>
          </a:p>
          <a:p>
            <a:pPr marL="533400" indent="-533400" eaLnBrk="1" hangingPunct="1">
              <a:buClr>
                <a:schemeClr val="tx1"/>
              </a:buClr>
              <a:buFont typeface="Wingdings" pitchFamily="2" charset="2"/>
              <a:buAutoNum type="alphaLcParenR"/>
            </a:pPr>
            <a:r>
              <a:rPr lang="ru-RU" smtClean="0"/>
              <a:t>Сформулируйте определения  треугольника и его элементов, периметра треугольника, равных треугольников.</a:t>
            </a:r>
          </a:p>
          <a:p>
            <a:pPr marL="533400" indent="-533400" eaLnBrk="1" hangingPunct="1">
              <a:buClr>
                <a:schemeClr val="tx1"/>
              </a:buClr>
              <a:buFont typeface="Wingdings" pitchFamily="2" charset="2"/>
              <a:buAutoNum type="alphaLcParenR"/>
            </a:pPr>
            <a:r>
              <a:rPr lang="ru-RU" smtClean="0"/>
              <a:t>Что такое теорема и доказательство теоремы?</a:t>
            </a:r>
          </a:p>
          <a:p>
            <a:pPr marL="533400" indent="-533400" eaLnBrk="1" hangingPunct="1">
              <a:buClr>
                <a:schemeClr val="tx1"/>
              </a:buClr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71575"/>
          </a:xfrm>
        </p:spPr>
        <p:txBody>
          <a:bodyPr/>
          <a:lstStyle/>
          <a:p>
            <a:pPr eaLnBrk="1" hangingPunct="1"/>
            <a:r>
              <a:rPr lang="ru-RU" sz="2400" smtClean="0"/>
              <a:t> </a:t>
            </a:r>
            <a:r>
              <a:rPr lang="en-US" sz="2400" smtClean="0"/>
              <a:t>c) </a:t>
            </a:r>
            <a:r>
              <a:rPr lang="ru-RU" sz="2400" smtClean="0"/>
              <a:t>Сформулируйте и докажите первый признак равенства треугольников.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3106738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Дано: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cs typeface="Arial" charset="0"/>
              </a:rPr>
              <a:t>∆АВС, ∆А</a:t>
            </a:r>
            <a:r>
              <a:rPr lang="ru-RU" sz="2800" baseline="-25000" smtClean="0">
                <a:cs typeface="Arial" charset="0"/>
              </a:rPr>
              <a:t>1</a:t>
            </a:r>
            <a:r>
              <a:rPr lang="ru-RU" sz="2800" smtClean="0">
                <a:cs typeface="Arial" charset="0"/>
              </a:rPr>
              <a:t>В</a:t>
            </a:r>
            <a:r>
              <a:rPr lang="ru-RU" sz="2800" baseline="-25000" smtClean="0">
                <a:cs typeface="Arial" charset="0"/>
              </a:rPr>
              <a:t>1</a:t>
            </a:r>
            <a:r>
              <a:rPr lang="ru-RU" sz="2800" smtClean="0">
                <a:cs typeface="Arial" charset="0"/>
              </a:rPr>
              <a:t>С</a:t>
            </a:r>
            <a:r>
              <a:rPr lang="ru-RU" sz="2800" baseline="-25000" smtClean="0">
                <a:cs typeface="Arial" charset="0"/>
              </a:rPr>
              <a:t>1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cs typeface="Arial" charset="0"/>
              </a:rPr>
              <a:t>АВ = А</a:t>
            </a:r>
            <a:r>
              <a:rPr lang="ru-RU" sz="2800" baseline="-25000" smtClean="0">
                <a:cs typeface="Arial" charset="0"/>
              </a:rPr>
              <a:t>1</a:t>
            </a:r>
            <a:r>
              <a:rPr lang="ru-RU" sz="2800" smtClean="0">
                <a:cs typeface="Arial" charset="0"/>
              </a:rPr>
              <a:t>В</a:t>
            </a:r>
            <a:r>
              <a:rPr lang="ru-RU" sz="2800" baseline="-25000" smtClean="0">
                <a:cs typeface="Arial" charset="0"/>
              </a:rPr>
              <a:t>1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cs typeface="Arial" charset="0"/>
              </a:rPr>
              <a:t>АС = А</a:t>
            </a:r>
            <a:r>
              <a:rPr lang="ru-RU" sz="2800" baseline="-25000" smtClean="0">
                <a:cs typeface="Arial" charset="0"/>
              </a:rPr>
              <a:t>1</a:t>
            </a:r>
            <a:r>
              <a:rPr lang="ru-RU" sz="2800" smtClean="0">
                <a:cs typeface="Arial" charset="0"/>
              </a:rPr>
              <a:t>С</a:t>
            </a:r>
            <a:r>
              <a:rPr lang="ru-RU" sz="2800" baseline="-25000" smtClean="0">
                <a:cs typeface="Arial" charset="0"/>
              </a:rPr>
              <a:t>1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u="sng" smtClean="0">
                <a:cs typeface="Arial" charset="0"/>
              </a:rPr>
              <a:t>/ </a:t>
            </a:r>
            <a:r>
              <a:rPr lang="ru-RU" sz="2800" smtClean="0">
                <a:cs typeface="Arial" charset="0"/>
              </a:rPr>
              <a:t>А = </a:t>
            </a:r>
            <a:r>
              <a:rPr lang="ru-RU" sz="2800" u="sng" smtClean="0">
                <a:cs typeface="Arial" charset="0"/>
              </a:rPr>
              <a:t>/ </a:t>
            </a:r>
            <a:r>
              <a:rPr lang="ru-RU" sz="2800" smtClean="0">
                <a:cs typeface="Arial" charset="0"/>
              </a:rPr>
              <a:t>А</a:t>
            </a:r>
            <a:r>
              <a:rPr lang="ru-RU" sz="2800" baseline="-25000" smtClean="0">
                <a:cs typeface="Arial" charset="0"/>
              </a:rPr>
              <a:t>1</a:t>
            </a:r>
            <a:r>
              <a:rPr lang="ru-RU" sz="2800" smtClean="0">
                <a:cs typeface="Arial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cs typeface="Arial" charset="0"/>
              </a:rPr>
              <a:t>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cs typeface="Arial" charset="0"/>
              </a:rPr>
              <a:t>∆АВС = ∆А</a:t>
            </a:r>
            <a:r>
              <a:rPr lang="ru-RU" sz="2800" baseline="-25000" smtClean="0">
                <a:cs typeface="Arial" charset="0"/>
              </a:rPr>
              <a:t>1</a:t>
            </a:r>
            <a:r>
              <a:rPr lang="ru-RU" sz="2800" smtClean="0">
                <a:cs typeface="Arial" charset="0"/>
              </a:rPr>
              <a:t>В</a:t>
            </a:r>
            <a:r>
              <a:rPr lang="ru-RU" sz="2800" baseline="-25000" smtClean="0">
                <a:cs typeface="Arial" charset="0"/>
              </a:rPr>
              <a:t>1</a:t>
            </a:r>
            <a:r>
              <a:rPr lang="ru-RU" sz="2800" smtClean="0">
                <a:cs typeface="Arial" charset="0"/>
              </a:rPr>
              <a:t>С</a:t>
            </a:r>
            <a:r>
              <a:rPr lang="ru-RU" sz="2800" baseline="-25000" smtClean="0">
                <a:cs typeface="Arial" charset="0"/>
              </a:rPr>
              <a:t>1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4211638" y="2349500"/>
            <a:ext cx="1295400" cy="18002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588125" y="2349500"/>
            <a:ext cx="1295400" cy="18002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616325" y="3825875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А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643438" y="1557338"/>
            <a:ext cx="522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В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164388" y="1557338"/>
            <a:ext cx="712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В</a:t>
            </a:r>
            <a:r>
              <a:rPr lang="ru-RU" sz="4000" baseline="-25000"/>
              <a:t>1</a:t>
            </a:r>
            <a:endParaRPr lang="ru-RU" sz="4000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156325" y="4076700"/>
            <a:ext cx="7127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А</a:t>
            </a:r>
            <a:r>
              <a:rPr lang="ru-RU" sz="4000" baseline="-25000"/>
              <a:t>1</a:t>
            </a:r>
            <a:endParaRPr lang="ru-RU" sz="400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559425" y="3681413"/>
            <a:ext cx="55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С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7956550" y="3860800"/>
            <a:ext cx="741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С</a:t>
            </a:r>
            <a:r>
              <a:rPr lang="ru-RU" sz="4000" baseline="-25000"/>
              <a:t>1</a:t>
            </a:r>
            <a:endParaRPr lang="ru-RU" sz="4000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4356100" y="3284538"/>
            <a:ext cx="287338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6732588" y="3357563"/>
            <a:ext cx="2159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4787900" y="40052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4932363" y="40052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7164388" y="40052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7308850" y="40052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4284663" y="4005263"/>
            <a:ext cx="7143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6659563" y="4005263"/>
            <a:ext cx="730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eaLnBrk="1" hangingPunct="1"/>
            <a:r>
              <a:rPr lang="ru-RU" dirty="0" smtClean="0"/>
              <a:t>Классная работа  </a:t>
            </a:r>
            <a:r>
              <a:rPr lang="en-US" dirty="0" smtClean="0"/>
              <a:t>   </a:t>
            </a:r>
            <a:r>
              <a:rPr lang="ru-RU" dirty="0" smtClean="0"/>
              <a:t>   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395288" y="1341438"/>
            <a:ext cx="3384550" cy="14398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d</a:t>
            </a:r>
            <a:r>
              <a:rPr lang="ru-RU" sz="2800" smtClean="0"/>
              <a:t>) Докажите, что ∆</a:t>
            </a:r>
            <a:r>
              <a:rPr lang="en-US" sz="2800" smtClean="0"/>
              <a:t>NFD</a:t>
            </a:r>
            <a:r>
              <a:rPr lang="ru-RU" sz="2800" smtClean="0"/>
              <a:t> = ∆</a:t>
            </a:r>
            <a:r>
              <a:rPr lang="en-US" sz="2800" smtClean="0"/>
              <a:t>N</a:t>
            </a:r>
            <a:r>
              <a:rPr lang="ru-RU" sz="2800" baseline="-25000" smtClean="0"/>
              <a:t>1</a:t>
            </a:r>
            <a:r>
              <a:rPr lang="en-US" sz="2800" smtClean="0"/>
              <a:t>F</a:t>
            </a:r>
            <a:r>
              <a:rPr lang="ru-RU" sz="2800" baseline="-25000" smtClean="0"/>
              <a:t>1</a:t>
            </a:r>
            <a:r>
              <a:rPr lang="en-US" sz="2800" smtClean="0"/>
              <a:t>D</a:t>
            </a:r>
            <a:r>
              <a:rPr lang="ru-RU" sz="2800" baseline="-25000" smtClean="0"/>
              <a:t>1</a:t>
            </a:r>
            <a:endParaRPr lang="ru-RU" sz="2800" smtClean="0"/>
          </a:p>
          <a:p>
            <a:pPr eaLnBrk="1" hangingPunct="1">
              <a:buFont typeface="Wingdings" pitchFamily="2" charset="2"/>
              <a:buNone/>
            </a:pPr>
            <a:endParaRPr lang="ru-RU" sz="2800" smtClean="0"/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4500563" y="1341438"/>
            <a:ext cx="421322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/>
              <a:t>e) </a:t>
            </a:r>
            <a:r>
              <a:rPr lang="ru-RU" sz="2800"/>
              <a:t>В ∆АВС и ∆А</a:t>
            </a:r>
            <a:r>
              <a:rPr lang="ru-RU" sz="2800" baseline="-25000"/>
              <a:t>1</a:t>
            </a:r>
            <a:r>
              <a:rPr lang="ru-RU" sz="2800"/>
              <a:t>В</a:t>
            </a:r>
            <a:r>
              <a:rPr lang="ru-RU" sz="2800" baseline="-25000"/>
              <a:t>1</a:t>
            </a:r>
            <a:r>
              <a:rPr lang="ru-RU" sz="2800"/>
              <a:t>С</a:t>
            </a:r>
            <a:r>
              <a:rPr lang="ru-RU" sz="2800" baseline="-25000"/>
              <a:t>1</a:t>
            </a:r>
            <a:r>
              <a:rPr lang="ru-RU" sz="2800"/>
              <a:t>   АВ= А</a:t>
            </a:r>
            <a:r>
              <a:rPr lang="ru-RU" sz="2800" baseline="-25000"/>
              <a:t>1</a:t>
            </a:r>
            <a:r>
              <a:rPr lang="ru-RU" sz="2800"/>
              <a:t>В</a:t>
            </a:r>
            <a:r>
              <a:rPr lang="ru-RU" sz="2800" baseline="-25000"/>
              <a:t>1</a:t>
            </a:r>
            <a:r>
              <a:rPr lang="ru-RU" sz="2800"/>
              <a:t>,  ВС= В</a:t>
            </a:r>
            <a:r>
              <a:rPr lang="ru-RU" sz="2800" baseline="-25000"/>
              <a:t>1</a:t>
            </a:r>
            <a:r>
              <a:rPr lang="ru-RU" sz="2800"/>
              <a:t>С</a:t>
            </a:r>
            <a:r>
              <a:rPr lang="ru-RU" sz="2800" baseline="-25000"/>
              <a:t>1</a:t>
            </a:r>
            <a:r>
              <a:rPr lang="ru-RU" sz="2800"/>
              <a:t>, </a:t>
            </a:r>
            <a:r>
              <a:rPr lang="ar-SA" sz="2800"/>
              <a:t>ے</a:t>
            </a:r>
            <a:r>
              <a:rPr lang="ru-RU" sz="2800"/>
              <a:t>С=</a:t>
            </a:r>
            <a:r>
              <a:rPr lang="ar-SA" sz="2800"/>
              <a:t>ے</a:t>
            </a:r>
            <a:r>
              <a:rPr lang="ru-RU" sz="2800"/>
              <a:t>С</a:t>
            </a:r>
            <a:r>
              <a:rPr lang="ru-RU" sz="2800" baseline="-25000"/>
              <a:t>1</a:t>
            </a:r>
            <a:r>
              <a:rPr lang="ru-RU" sz="2800"/>
              <a:t>. Можно ли утверждать, что треугольники равны?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800"/>
          </a:p>
        </p:txBody>
      </p:sp>
      <p:pic>
        <p:nvPicPr>
          <p:cNvPr id="6149" name="Picture 10" descr="1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636838"/>
            <a:ext cx="3887787" cy="2613025"/>
          </a:xfrm>
          <a:noFill/>
        </p:spPr>
      </p:pic>
      <p:pic>
        <p:nvPicPr>
          <p:cNvPr id="6150" name="Picture 11" descr="2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87900" y="3429000"/>
            <a:ext cx="4032250" cy="27098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dirty="0" smtClean="0"/>
              <a:t>	Классная работа  	  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3200" dirty="0" smtClean="0"/>
              <a:t>Докажите, что</a:t>
            </a:r>
          </a:p>
        </p:txBody>
      </p:sp>
      <p:sp>
        <p:nvSpPr>
          <p:cNvPr id="7171" name="Rectangle 38"/>
          <p:cNvSpPr>
            <a:spLocks noGrp="1" noChangeArrowheads="1"/>
          </p:cNvSpPr>
          <p:nvPr>
            <p:ph type="body" sz="half" idx="3"/>
          </p:nvPr>
        </p:nvSpPr>
        <p:spPr>
          <a:xfrm>
            <a:off x="250825" y="1989138"/>
            <a:ext cx="8569325" cy="5762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1) ∆АВО=∆</a:t>
            </a:r>
            <a:r>
              <a:rPr lang="en-US" sz="2800" smtClean="0"/>
              <a:t>DOC</a:t>
            </a:r>
            <a:r>
              <a:rPr lang="ru-RU" sz="2800" smtClean="0"/>
              <a:t>.  2) ∆АВ</a:t>
            </a:r>
            <a:r>
              <a:rPr lang="en-US" sz="2800" smtClean="0"/>
              <a:t>C</a:t>
            </a:r>
            <a:r>
              <a:rPr lang="ru-RU" sz="2800" smtClean="0"/>
              <a:t>=∆</a:t>
            </a:r>
            <a:r>
              <a:rPr lang="en-US" sz="2800" smtClean="0"/>
              <a:t>DCA</a:t>
            </a:r>
            <a:r>
              <a:rPr lang="ru-RU" sz="2800" smtClean="0"/>
              <a:t>.  3) ∆АВ</a:t>
            </a:r>
            <a:r>
              <a:rPr lang="en-US" sz="2800" smtClean="0"/>
              <a:t>D</a:t>
            </a:r>
            <a:r>
              <a:rPr lang="ru-RU" sz="2800" smtClean="0"/>
              <a:t>=∆</a:t>
            </a:r>
            <a:r>
              <a:rPr lang="en-US" sz="2800" smtClean="0"/>
              <a:t>DCB</a:t>
            </a:r>
            <a:r>
              <a:rPr lang="ru-RU" sz="2800" smtClean="0"/>
              <a:t>. </a:t>
            </a:r>
          </a:p>
        </p:txBody>
      </p:sp>
      <p:pic>
        <p:nvPicPr>
          <p:cNvPr id="7172" name="Picture 39" descr="1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 r="16005"/>
          <a:stretch>
            <a:fillRect/>
          </a:stretch>
        </p:blipFill>
        <p:spPr>
          <a:xfrm>
            <a:off x="0" y="2420938"/>
            <a:ext cx="3132138" cy="2720975"/>
          </a:xfrm>
          <a:noFill/>
        </p:spPr>
      </p:pic>
      <p:pic>
        <p:nvPicPr>
          <p:cNvPr id="7173" name="Picture 41" descr="3"/>
          <p:cNvPicPr>
            <a:picLocks noChangeAspect="1" noChangeArrowheads="1"/>
          </p:cNvPicPr>
          <p:nvPr/>
        </p:nvPicPr>
        <p:blipFill>
          <a:blip r:embed="rId3"/>
          <a:srcRect l="13942" r="11635"/>
          <a:stretch>
            <a:fillRect/>
          </a:stretch>
        </p:blipFill>
        <p:spPr bwMode="auto">
          <a:xfrm>
            <a:off x="2484438" y="3378200"/>
            <a:ext cx="3384550" cy="331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43" descr="4"/>
          <p:cNvPicPr>
            <a:picLocks noChangeAspect="1" noChangeArrowheads="1"/>
          </p:cNvPicPr>
          <p:nvPr>
            <p:ph sz="quarter" idx="2"/>
          </p:nvPr>
        </p:nvPicPr>
        <p:blipFill>
          <a:blip r:embed="rId4"/>
          <a:srcRect l="4315" r="18256" b="8643"/>
          <a:stretch>
            <a:fillRect/>
          </a:stretch>
        </p:blipFill>
        <p:spPr>
          <a:xfrm>
            <a:off x="5940425" y="2636838"/>
            <a:ext cx="3203575" cy="275748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71575"/>
          </a:xfrm>
        </p:spPr>
        <p:txBody>
          <a:bodyPr/>
          <a:lstStyle/>
          <a:p>
            <a:pPr eaLnBrk="1" hangingPunct="1"/>
            <a:r>
              <a:rPr lang="ru-RU" sz="4000" dirty="0" smtClean="0"/>
              <a:t>	Классная работа  	   </a:t>
            </a:r>
            <a:endParaRPr lang="ru-RU" sz="28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4313"/>
            <a:ext cx="3106738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Задача №1.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Дано: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cs typeface="Arial" charset="0"/>
              </a:rPr>
              <a:t>∆АВС, ∆ВРЕ</a:t>
            </a:r>
            <a:endParaRPr lang="ru-RU" sz="2800" baseline="-250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cs typeface="Arial" charset="0"/>
              </a:rPr>
              <a:t>АВ = ВЕ</a:t>
            </a:r>
            <a:endParaRPr lang="ru-RU" sz="2800" baseline="-250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cs typeface="Arial" charset="0"/>
              </a:rPr>
              <a:t>ВС = ВР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cs typeface="Arial" charset="0"/>
              </a:rPr>
              <a:t>PE =4</a:t>
            </a:r>
            <a:r>
              <a:rPr lang="ru-RU" sz="2800" smtClean="0">
                <a:cs typeface="Arial" charset="0"/>
              </a:rPr>
              <a:t>см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u="sng" smtClean="0">
                <a:cs typeface="Arial" charset="0"/>
              </a:rPr>
              <a:t>/</a:t>
            </a:r>
            <a:r>
              <a:rPr lang="en-US" sz="2800" smtClean="0">
                <a:cs typeface="Arial" charset="0"/>
              </a:rPr>
              <a:t>BPE = 35° </a:t>
            </a:r>
            <a:endParaRPr lang="ru-RU" sz="2800" baseline="-250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cs typeface="Arial" charset="0"/>
              </a:rPr>
              <a:t>___________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cs typeface="Arial" charset="0"/>
              </a:rPr>
              <a:t>∆АВС = ∆ВРЕ</a:t>
            </a:r>
            <a:endParaRPr lang="en-US" sz="28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cs typeface="Arial" charset="0"/>
              </a:rPr>
              <a:t>AC, </a:t>
            </a:r>
            <a:r>
              <a:rPr lang="ru-RU" sz="2800" u="sng" smtClean="0">
                <a:cs typeface="Arial" charset="0"/>
              </a:rPr>
              <a:t>/</a:t>
            </a:r>
            <a:r>
              <a:rPr lang="en-US" sz="2800" smtClean="0">
                <a:cs typeface="Arial" charset="0"/>
              </a:rPr>
              <a:t>BCA -</a:t>
            </a:r>
            <a:r>
              <a:rPr lang="ru-RU" sz="2800" smtClean="0">
                <a:cs typeface="Arial" charset="0"/>
              </a:rPr>
              <a:t>?</a:t>
            </a:r>
            <a:endParaRPr lang="ru-RU" sz="2800" baseline="-250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baseline="-25000" smtClean="0">
              <a:cs typeface="Arial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500563" y="2205038"/>
            <a:ext cx="2663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5364163" y="3933825"/>
            <a:ext cx="2736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500563" y="2205038"/>
            <a:ext cx="3600450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>
            <a:off x="5364163" y="2205038"/>
            <a:ext cx="1800225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Text Box 14"/>
          <p:cNvSpPr txBox="1">
            <a:spLocks noChangeArrowheads="1"/>
          </p:cNvSpPr>
          <p:nvPr/>
        </p:nvSpPr>
        <p:spPr bwMode="auto">
          <a:xfrm>
            <a:off x="4767263" y="3514725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А</a:t>
            </a:r>
          </a:p>
        </p:txBody>
      </p:sp>
      <p:sp>
        <p:nvSpPr>
          <p:cNvPr id="8201" name="Text Box 15"/>
          <p:cNvSpPr txBox="1">
            <a:spLocks noChangeArrowheads="1"/>
          </p:cNvSpPr>
          <p:nvPr/>
        </p:nvSpPr>
        <p:spPr bwMode="auto">
          <a:xfrm>
            <a:off x="6516688" y="2708275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В</a:t>
            </a:r>
          </a:p>
        </p:txBody>
      </p:sp>
      <p:sp>
        <p:nvSpPr>
          <p:cNvPr id="8202" name="Text Box 16"/>
          <p:cNvSpPr txBox="1">
            <a:spLocks noChangeArrowheads="1"/>
          </p:cNvSpPr>
          <p:nvPr/>
        </p:nvSpPr>
        <p:spPr bwMode="auto">
          <a:xfrm>
            <a:off x="8172450" y="342265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С</a:t>
            </a:r>
          </a:p>
        </p:txBody>
      </p:sp>
      <p:sp>
        <p:nvSpPr>
          <p:cNvPr id="8203" name="Text Box 17"/>
          <p:cNvSpPr txBox="1">
            <a:spLocks noChangeArrowheads="1"/>
          </p:cNvSpPr>
          <p:nvPr/>
        </p:nvSpPr>
        <p:spPr bwMode="auto">
          <a:xfrm>
            <a:off x="3995738" y="1773238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Р</a:t>
            </a:r>
          </a:p>
        </p:txBody>
      </p:sp>
      <p:sp>
        <p:nvSpPr>
          <p:cNvPr id="8204" name="Text Box 18"/>
          <p:cNvSpPr txBox="1">
            <a:spLocks noChangeArrowheads="1"/>
          </p:cNvSpPr>
          <p:nvPr/>
        </p:nvSpPr>
        <p:spPr bwMode="auto">
          <a:xfrm>
            <a:off x="7235825" y="1844675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71575"/>
          </a:xfrm>
        </p:spPr>
        <p:txBody>
          <a:bodyPr/>
          <a:lstStyle/>
          <a:p>
            <a:pPr eaLnBrk="1" hangingPunct="1"/>
            <a:r>
              <a:rPr lang="ru-RU" sz="4000" dirty="0" smtClean="0"/>
              <a:t>	Классная работа  	   </a:t>
            </a:r>
            <a:endParaRPr lang="ru-RU" sz="28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4313"/>
            <a:ext cx="3035300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Задача №2.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Дано: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cs typeface="Arial" charset="0"/>
              </a:rPr>
              <a:t>∆АВС, ∆СВР</a:t>
            </a:r>
            <a:endParaRPr lang="ru-RU" sz="2800" baseline="-250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cs typeface="Arial" charset="0"/>
              </a:rPr>
              <a:t>АВ = СР</a:t>
            </a:r>
            <a:endParaRPr lang="ru-RU" sz="2800" baseline="-250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u="sng" smtClean="0">
                <a:cs typeface="Arial" charset="0"/>
              </a:rPr>
              <a:t>/ </a:t>
            </a:r>
            <a:r>
              <a:rPr lang="ru-RU" sz="2800" smtClean="0">
                <a:cs typeface="Arial" charset="0"/>
              </a:rPr>
              <a:t>АВС = </a:t>
            </a:r>
            <a:r>
              <a:rPr lang="ru-RU" sz="2800" u="sng" smtClean="0">
                <a:cs typeface="Arial" charset="0"/>
              </a:rPr>
              <a:t>/ </a:t>
            </a:r>
            <a:r>
              <a:rPr lang="ru-RU" sz="2800" smtClean="0">
                <a:cs typeface="Arial" charset="0"/>
              </a:rPr>
              <a:t>РСВ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cs typeface="Arial" charset="0"/>
              </a:rPr>
              <a:t>АС = 5м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u="sng" smtClean="0">
                <a:cs typeface="Arial" charset="0"/>
              </a:rPr>
              <a:t>/ </a:t>
            </a:r>
            <a:r>
              <a:rPr lang="ru-RU" sz="2800" smtClean="0">
                <a:cs typeface="Arial" charset="0"/>
              </a:rPr>
              <a:t>ВАС = 75</a:t>
            </a:r>
            <a:r>
              <a:rPr lang="en-US" sz="2800" smtClean="0">
                <a:cs typeface="Arial" charset="0"/>
              </a:rPr>
              <a:t>°</a:t>
            </a:r>
            <a:endParaRPr lang="en-US" sz="2800" baseline="-250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cs typeface="Arial" charset="0"/>
              </a:rPr>
              <a:t>___________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cs typeface="Arial" charset="0"/>
              </a:rPr>
              <a:t>∆АВС = ∆ВСР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cs typeface="Arial" charset="0"/>
              </a:rPr>
              <a:t>ВР, </a:t>
            </a:r>
            <a:r>
              <a:rPr lang="ru-RU" sz="2800" u="sng" smtClean="0">
                <a:cs typeface="Arial" charset="0"/>
              </a:rPr>
              <a:t>/ </a:t>
            </a:r>
            <a:r>
              <a:rPr lang="ru-RU" sz="2800" smtClean="0">
                <a:cs typeface="Arial" charset="0"/>
              </a:rPr>
              <a:t>ВРС -?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baseline="-25000" smtClean="0">
              <a:cs typeface="Arial" charset="0"/>
            </a:endParaRPr>
          </a:p>
        </p:txBody>
      </p:sp>
      <p:sp>
        <p:nvSpPr>
          <p:cNvPr id="9220" name="Text Box 14"/>
          <p:cNvSpPr txBox="1">
            <a:spLocks noChangeArrowheads="1"/>
          </p:cNvSpPr>
          <p:nvPr/>
        </p:nvSpPr>
        <p:spPr bwMode="auto">
          <a:xfrm>
            <a:off x="4572000" y="3573463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А</a:t>
            </a:r>
          </a:p>
        </p:txBody>
      </p:sp>
      <p:sp>
        <p:nvSpPr>
          <p:cNvPr id="9221" name="Text Box 15"/>
          <p:cNvSpPr txBox="1">
            <a:spLocks noChangeArrowheads="1"/>
          </p:cNvSpPr>
          <p:nvPr/>
        </p:nvSpPr>
        <p:spPr bwMode="auto">
          <a:xfrm>
            <a:off x="3708400" y="1628775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В</a:t>
            </a:r>
          </a:p>
        </p:txBody>
      </p:sp>
      <p:sp>
        <p:nvSpPr>
          <p:cNvPr id="9222" name="Text Box 16"/>
          <p:cNvSpPr txBox="1">
            <a:spLocks noChangeArrowheads="1"/>
          </p:cNvSpPr>
          <p:nvPr/>
        </p:nvSpPr>
        <p:spPr bwMode="auto">
          <a:xfrm>
            <a:off x="8172450" y="1700213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С</a:t>
            </a:r>
          </a:p>
        </p:txBody>
      </p:sp>
      <p:sp>
        <p:nvSpPr>
          <p:cNvPr id="9223" name="Text Box 17"/>
          <p:cNvSpPr txBox="1">
            <a:spLocks noChangeArrowheads="1"/>
          </p:cNvSpPr>
          <p:nvPr/>
        </p:nvSpPr>
        <p:spPr bwMode="auto">
          <a:xfrm>
            <a:off x="7451725" y="3644900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Р</a:t>
            </a:r>
          </a:p>
        </p:txBody>
      </p:sp>
      <p:sp>
        <p:nvSpPr>
          <p:cNvPr id="9224" name="Text Box 18"/>
          <p:cNvSpPr txBox="1">
            <a:spLocks noChangeArrowheads="1"/>
          </p:cNvSpPr>
          <p:nvPr/>
        </p:nvSpPr>
        <p:spPr bwMode="auto">
          <a:xfrm>
            <a:off x="6011863" y="3141663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Е</a:t>
            </a:r>
          </a:p>
        </p:txBody>
      </p:sp>
      <p:sp>
        <p:nvSpPr>
          <p:cNvPr id="9225" name="Line 19"/>
          <p:cNvSpPr>
            <a:spLocks noChangeShapeType="1"/>
          </p:cNvSpPr>
          <p:nvPr/>
        </p:nvSpPr>
        <p:spPr bwMode="auto">
          <a:xfrm>
            <a:off x="4284663" y="2060575"/>
            <a:ext cx="3816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6" name="Line 20"/>
          <p:cNvSpPr>
            <a:spLocks noChangeShapeType="1"/>
          </p:cNvSpPr>
          <p:nvPr/>
        </p:nvSpPr>
        <p:spPr bwMode="auto">
          <a:xfrm flipH="1">
            <a:off x="5219700" y="2060575"/>
            <a:ext cx="2881313" cy="1728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7" name="Line 21"/>
          <p:cNvSpPr>
            <a:spLocks noChangeShapeType="1"/>
          </p:cNvSpPr>
          <p:nvPr/>
        </p:nvSpPr>
        <p:spPr bwMode="auto">
          <a:xfrm>
            <a:off x="4284663" y="2060575"/>
            <a:ext cx="3095625" cy="1728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8" name="Line 22"/>
          <p:cNvSpPr>
            <a:spLocks noChangeShapeType="1"/>
          </p:cNvSpPr>
          <p:nvPr/>
        </p:nvSpPr>
        <p:spPr bwMode="auto">
          <a:xfrm>
            <a:off x="4284663" y="2060575"/>
            <a:ext cx="935037" cy="1728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9" name="Line 23"/>
          <p:cNvSpPr>
            <a:spLocks noChangeShapeType="1"/>
          </p:cNvSpPr>
          <p:nvPr/>
        </p:nvSpPr>
        <p:spPr bwMode="auto">
          <a:xfrm flipH="1">
            <a:off x="7380288" y="2060575"/>
            <a:ext cx="720725" cy="1728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71575"/>
          </a:xfrm>
        </p:spPr>
        <p:txBody>
          <a:bodyPr/>
          <a:lstStyle/>
          <a:p>
            <a:pPr eaLnBrk="1" hangingPunct="1"/>
            <a:r>
              <a:rPr lang="ru-RU" sz="4000" dirty="0" smtClean="0"/>
              <a:t>	Классная работа  	   </a:t>
            </a:r>
            <a:endParaRPr lang="ru-RU" sz="28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4313"/>
            <a:ext cx="2170113" cy="4383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Задача №3.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Дано: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cs typeface="Arial" charset="0"/>
              </a:rPr>
              <a:t>∆АВС, ∆САР</a:t>
            </a:r>
            <a:endParaRPr lang="ru-RU" sz="2400" baseline="-2500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cs typeface="Arial" charset="0"/>
              </a:rPr>
              <a:t>АВ = СР</a:t>
            </a:r>
            <a:endParaRPr lang="ru-RU" sz="2400" baseline="-2500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u="sng" smtClean="0">
                <a:cs typeface="Arial" charset="0"/>
              </a:rPr>
              <a:t>/ </a:t>
            </a:r>
            <a:r>
              <a:rPr lang="ru-RU" sz="2400" smtClean="0">
                <a:cs typeface="Arial" charset="0"/>
              </a:rPr>
              <a:t>1 = </a:t>
            </a:r>
            <a:r>
              <a:rPr lang="ru-RU" sz="2400" u="sng" smtClean="0">
                <a:cs typeface="Arial" charset="0"/>
              </a:rPr>
              <a:t>/ </a:t>
            </a:r>
            <a:r>
              <a:rPr lang="ru-RU" sz="2400" smtClean="0">
                <a:cs typeface="Arial" charset="0"/>
              </a:rPr>
              <a:t>2 </a:t>
            </a:r>
            <a:endParaRPr lang="ru-RU" sz="2400" baseline="-2500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u="sng" smtClean="0">
                <a:cs typeface="Arial" charset="0"/>
              </a:rPr>
              <a:t>/ </a:t>
            </a:r>
            <a:r>
              <a:rPr lang="ru-RU" sz="2400" smtClean="0">
                <a:cs typeface="Arial" charset="0"/>
              </a:rPr>
              <a:t>АСВ = </a:t>
            </a:r>
            <a:r>
              <a:rPr lang="ru-RU" sz="2400" u="sng" smtClean="0">
                <a:cs typeface="Arial" charset="0"/>
              </a:rPr>
              <a:t>/ </a:t>
            </a:r>
            <a:r>
              <a:rPr lang="ru-RU" sz="2400" smtClean="0">
                <a:cs typeface="Arial" charset="0"/>
              </a:rPr>
              <a:t>САР</a:t>
            </a:r>
            <a:endParaRPr lang="ru-RU" sz="2400" u="sng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cs typeface="Arial" charset="0"/>
              </a:rPr>
              <a:t>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cs typeface="Arial" charset="0"/>
              </a:rPr>
              <a:t>Док-те, что  ВС = АР</a:t>
            </a:r>
            <a:endParaRPr lang="ru-RU" sz="2400" baseline="-2500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baseline="-25000" smtClean="0">
              <a:cs typeface="Arial" charset="0"/>
            </a:endParaRP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492500" y="3789363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А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3708400" y="1628775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В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7308850" y="1484313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С</a:t>
            </a: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7092950" y="3789363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Р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3276600" y="328453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1</a:t>
            </a:r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>
            <a:off x="4284663" y="2060575"/>
            <a:ext cx="4175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18"/>
          <p:cNvSpPr>
            <a:spLocks noChangeShapeType="1"/>
          </p:cNvSpPr>
          <p:nvPr/>
        </p:nvSpPr>
        <p:spPr bwMode="auto">
          <a:xfrm flipH="1">
            <a:off x="3708400" y="2060575"/>
            <a:ext cx="576263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19"/>
          <p:cNvSpPr>
            <a:spLocks noChangeShapeType="1"/>
          </p:cNvSpPr>
          <p:nvPr/>
        </p:nvSpPr>
        <p:spPr bwMode="auto">
          <a:xfrm flipH="1">
            <a:off x="7092950" y="2060575"/>
            <a:ext cx="503238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Line 20"/>
          <p:cNvSpPr>
            <a:spLocks noChangeShapeType="1"/>
          </p:cNvSpPr>
          <p:nvPr/>
        </p:nvSpPr>
        <p:spPr bwMode="auto">
          <a:xfrm flipH="1">
            <a:off x="2771775" y="3860800"/>
            <a:ext cx="4321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3" name="Text Box 21"/>
          <p:cNvSpPr txBox="1">
            <a:spLocks noChangeArrowheads="1"/>
          </p:cNvSpPr>
          <p:nvPr/>
        </p:nvSpPr>
        <p:spPr bwMode="auto">
          <a:xfrm>
            <a:off x="7667625" y="2060575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2</a:t>
            </a:r>
          </a:p>
        </p:txBody>
      </p:sp>
      <p:sp>
        <p:nvSpPr>
          <p:cNvPr id="10254" name="Line 22"/>
          <p:cNvSpPr>
            <a:spLocks noChangeShapeType="1"/>
          </p:cNvSpPr>
          <p:nvPr/>
        </p:nvSpPr>
        <p:spPr bwMode="auto">
          <a:xfrm flipV="1">
            <a:off x="3708400" y="2060575"/>
            <a:ext cx="3887788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23875"/>
          </a:xfrm>
        </p:spPr>
        <p:txBody>
          <a:bodyPr/>
          <a:lstStyle/>
          <a:p>
            <a:pPr eaLnBrk="1" hangingPunct="1"/>
            <a:r>
              <a:rPr lang="ru-RU" sz="4000" smtClean="0"/>
              <a:t>Самостоятельная работа.</a:t>
            </a:r>
          </a:p>
        </p:txBody>
      </p: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5651500" y="1844675"/>
            <a:ext cx="28082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/>
              <a:t>        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/>
          </a:p>
        </p:txBody>
      </p:sp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250825" y="1196975"/>
            <a:ext cx="3960813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900"/>
              <a:t>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/>
              <a:t>1 </a:t>
            </a:r>
            <a:r>
              <a:rPr lang="ru-RU" sz="2400"/>
              <a:t>вариант.</a:t>
            </a:r>
            <a:endParaRPr lang="en-US" sz="24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/>
              <a:t>Дано: </a:t>
            </a:r>
            <a:r>
              <a:rPr lang="en-US" sz="2400"/>
              <a:t>SO=OL</a:t>
            </a:r>
            <a:r>
              <a:rPr lang="ru-RU" sz="2400"/>
              <a:t>, точка О – середина отрезка </a:t>
            </a:r>
            <a:r>
              <a:rPr lang="en-US" sz="2400"/>
              <a:t>GH</a:t>
            </a:r>
            <a:endParaRPr lang="ru-RU" sz="24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/>
              <a:t>Докажите, что </a:t>
            </a:r>
            <a:r>
              <a:rPr lang="en-US" sz="2400"/>
              <a:t>SG=HL</a:t>
            </a:r>
            <a:endParaRPr lang="ru-RU" sz="24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/>
          </a:p>
        </p:txBody>
      </p:sp>
      <p:sp>
        <p:nvSpPr>
          <p:cNvPr id="11269" name="Rectangle 9"/>
          <p:cNvSpPr>
            <a:spLocks noChangeArrowheads="1"/>
          </p:cNvSpPr>
          <p:nvPr/>
        </p:nvSpPr>
        <p:spPr bwMode="auto">
          <a:xfrm>
            <a:off x="4716463" y="1196975"/>
            <a:ext cx="3959225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900"/>
              <a:t>        </a:t>
            </a:r>
            <a:r>
              <a:rPr lang="ru-RU" sz="2400"/>
              <a:t>2</a:t>
            </a:r>
            <a:r>
              <a:rPr lang="en-US" sz="2400"/>
              <a:t> </a:t>
            </a:r>
            <a:r>
              <a:rPr lang="ru-RU" sz="2400"/>
              <a:t>вариант.</a:t>
            </a:r>
            <a:endParaRPr lang="en-US" sz="24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/>
              <a:t>Дано: </a:t>
            </a:r>
            <a:r>
              <a:rPr lang="en-US" sz="2400"/>
              <a:t>DB=NT</a:t>
            </a:r>
            <a:r>
              <a:rPr lang="ru-RU" sz="2400"/>
              <a:t>, точка О – середина отрезка </a:t>
            </a:r>
            <a:r>
              <a:rPr lang="en-US" sz="2400"/>
              <a:t>DT,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800" u="sng">
                <a:cs typeface="Arial" charset="0"/>
              </a:rPr>
              <a:t>/</a:t>
            </a:r>
            <a:r>
              <a:rPr lang="en-US" sz="2800">
                <a:cs typeface="Arial" charset="0"/>
              </a:rPr>
              <a:t>BDO= </a:t>
            </a:r>
            <a:r>
              <a:rPr lang="ru-RU" sz="2800" u="sng">
                <a:cs typeface="Arial" charset="0"/>
              </a:rPr>
              <a:t>/</a:t>
            </a:r>
            <a:r>
              <a:rPr lang="en-US" sz="2800">
                <a:cs typeface="Arial" charset="0"/>
              </a:rPr>
              <a:t>NTO</a:t>
            </a:r>
            <a:r>
              <a:rPr lang="en-US" sz="2400"/>
              <a:t> </a:t>
            </a:r>
            <a:endParaRPr lang="ru-RU" sz="24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/>
              <a:t>Докажите, что </a:t>
            </a:r>
            <a:r>
              <a:rPr lang="en-US" sz="2400"/>
              <a:t>BO=NO</a:t>
            </a:r>
            <a:endParaRPr lang="ru-RU" sz="24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900"/>
          </a:p>
        </p:txBody>
      </p:sp>
      <p:pic>
        <p:nvPicPr>
          <p:cNvPr id="11270" name="Picture 10" descr="3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3500438"/>
            <a:ext cx="3306762" cy="2373312"/>
          </a:xfrm>
          <a:noFill/>
        </p:spPr>
      </p:pic>
      <p:pic>
        <p:nvPicPr>
          <p:cNvPr id="11271" name="Picture 11" descr="4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3141663"/>
            <a:ext cx="3449637" cy="24749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417</TotalTime>
  <Words>359</Words>
  <Application>Microsoft PowerPoint</Application>
  <PresentationFormat>Экран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Wingdings</vt:lpstr>
      <vt:lpstr>Calibri</vt:lpstr>
      <vt:lpstr>Arial Black</vt:lpstr>
      <vt:lpstr>Times New Roman</vt:lpstr>
      <vt:lpstr>Пиксел</vt:lpstr>
      <vt:lpstr>Классная работа.</vt:lpstr>
      <vt:lpstr>Классная работа      </vt:lpstr>
      <vt:lpstr> c) Сформулируйте и докажите первый признак равенства треугольников.</vt:lpstr>
      <vt:lpstr>Классная работа        </vt:lpstr>
      <vt:lpstr> Классная работа       Докажите, что</vt:lpstr>
      <vt:lpstr> Классная работа      </vt:lpstr>
      <vt:lpstr> Классная работа      </vt:lpstr>
      <vt:lpstr> Классная работа      </vt:lpstr>
      <vt:lpstr>Самостоятельная работа.</vt:lpstr>
      <vt:lpstr>Итог урока.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16.11.07 Классная работа.</dc:title>
  <dc:creator>DOM</dc:creator>
  <cp:lastModifiedBy>www.PHILka.RU</cp:lastModifiedBy>
  <cp:revision>17</cp:revision>
  <dcterms:created xsi:type="dcterms:W3CDTF">2007-11-14T16:53:07Z</dcterms:created>
  <dcterms:modified xsi:type="dcterms:W3CDTF">2010-03-25T16:43:31Z</dcterms:modified>
</cp:coreProperties>
</file>