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8" r:id="rId2"/>
    <p:sldId id="257" r:id="rId3"/>
    <p:sldId id="264" r:id="rId4"/>
    <p:sldId id="259" r:id="rId5"/>
    <p:sldId id="263" r:id="rId6"/>
    <p:sldId id="266" r:id="rId7"/>
    <p:sldId id="265" r:id="rId8"/>
    <p:sldId id="268" r:id="rId9"/>
    <p:sldId id="267" r:id="rId10"/>
    <p:sldId id="281" r:id="rId11"/>
    <p:sldId id="272" r:id="rId12"/>
    <p:sldId id="269" r:id="rId13"/>
    <p:sldId id="271" r:id="rId14"/>
    <p:sldId id="270" r:id="rId15"/>
    <p:sldId id="274" r:id="rId16"/>
    <p:sldId id="275" r:id="rId17"/>
    <p:sldId id="276" r:id="rId18"/>
    <p:sldId id="277" r:id="rId19"/>
    <p:sldId id="280" r:id="rId20"/>
    <p:sldId id="278" r:id="rId21"/>
    <p:sldId id="279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44800-A4F2-4EF8-ABDA-CE2A505FFB2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8BE46-717E-4CBD-AE43-39A2D34A5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8BE46-717E-4CBD-AE43-39A2D34A5AD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8BE46-717E-4CBD-AE43-39A2D34A5AD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24300C1-66F8-4D0D-8299-C175490094D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7DE34AA-0641-43F3-9686-4CC8D9BB2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00C1-66F8-4D0D-8299-C175490094D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34AA-0641-43F3-9686-4CC8D9BB2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00C1-66F8-4D0D-8299-C175490094D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34AA-0641-43F3-9686-4CC8D9BB2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00C1-66F8-4D0D-8299-C175490094D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34AA-0641-43F3-9686-4CC8D9BB2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00C1-66F8-4D0D-8299-C175490094D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34AA-0641-43F3-9686-4CC8D9BB2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00C1-66F8-4D0D-8299-C175490094D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34AA-0641-43F3-9686-4CC8D9BB2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4300C1-66F8-4D0D-8299-C175490094D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DE34AA-0641-43F3-9686-4CC8D9BB2A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24300C1-66F8-4D0D-8299-C175490094D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7DE34AA-0641-43F3-9686-4CC8D9BB2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00C1-66F8-4D0D-8299-C175490094D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34AA-0641-43F3-9686-4CC8D9BB2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00C1-66F8-4D0D-8299-C175490094D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34AA-0641-43F3-9686-4CC8D9BB2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00C1-66F8-4D0D-8299-C175490094D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34AA-0641-43F3-9686-4CC8D9BB2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24300C1-66F8-4D0D-8299-C175490094D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7DE34AA-0641-43F3-9686-4CC8D9BB2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Tan\6K\&#1080;&#1089;&#1090;&#1086;&#1088;&#1080;&#1103;\&#1040;&#1088;&#1072;&#1073;&#1099;\Arabskie_motivy_-_arabskaya_noch_(iPlayer.fm).mp3" TargetMode="External"/><Relationship Id="rId6" Type="http://schemas.openxmlformats.org/officeDocument/2006/relationships/image" Target="../media/image7.jpeg"/><Relationship Id="rId5" Type="http://schemas.openxmlformats.org/officeDocument/2006/relationships/hyperlink" Target="http://www.liveinternet.ru/app/fotograf/index.php?s=photo_viewer&amp;ev=photo_view&amp;uid=3383678&amp;bid=3383678&amp;pid=426320&amp;id=1287221&amp;mode=this" TargetMode="Externa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5&amp;text=%D0%BF%D0%B5%D1%80%D1%81%D0%B8%D0%B4%D1%81%D0%BA%D0%B8%D0%B5%20%D1%81%D1%80%D0%B5%D0%B4%D0%BD%D0%B5%D0%B2%D0%B5%D0%BA%D0%BE%D0%B2%D1%8B%D0%B5%20%D0%BC%D0%B8%D0%BD%D0%B8%D0%B0%D1%82%D1%8E%D1%80%D1%8B&amp;fp=5&amp;pos=172&amp;uinfo=ww-1173-wh-541-fw-948-fh-448-pd-1&amp;rpt=simage&amp;img_url=http://img1.liveinternet.ru/images/attach/c/4/78/891/78891731_images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liveinternet.ru/app/fotograf/index.php?s=photo_viewer&amp;ev=photo_view&amp;uid=3383678&amp;bid=3383678&amp;pid=426320&amp;id=1287222&amp;mode=this" TargetMode="Externa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5&amp;text=%D0%B4%D0%B2%D0%BE%D1%80%D0%B5%D1%86%20%D0%B2%20%D0%B0%D0%BB%D1%8C%D0%B3%D0%B0%D0%BC%D0%B1%D1%80%D0%B5&amp;fp=5&amp;pos=173&amp;uinfo=ww-1173-wh-541-fw-948-fh-448-pd-1&amp;rpt=simage&amp;img_url=http://www.diarioprogresista.es/imagenes/fotosdeldia/13314_alhambra_de_granada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images.yandex.ru/yandsearch?text=%D0%B4%D0%B2%D0%BE%D1%80%D0%B5%D1%86%20%D0%B2%20%D0%B0%D0%BB%D1%8C%D0%B3%D0%B0%D0%BC%D0%B1%D1%80%D0%B5&amp;fp=0&amp;pos=26&amp;uinfo=ww-1173-wh-541-fw-948-fh-448-pd-1&amp;rpt=simage&amp;img_url=http://open.az/uploads/posts/2013-02/1361860755_a2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images.yandex.ru/yandsearch?text=%D0%BA%D0%BE%D1%80%D0%B4%D0%BE%D0%B2%D0%B0&amp;fp=0&amp;pos=7&amp;uinfo=ww-1173-wh-541-fw-948-fh-448-pd-1&amp;rpt=simage&amp;img_url=http://newsinphoto.ru/wp-content/uploads/2011/03/Mezquita-de-Cordoba-in-Spain-1-960x540.jpg" TargetMode="External"/><Relationship Id="rId7" Type="http://schemas.openxmlformats.org/officeDocument/2006/relationships/hyperlink" Target="http://images.yandex.ru/yandsearch?text=%D0%BA%D0%BE%D1%80%D0%B4%D0%BE%D0%B2%D0%B0&amp;fp=0&amp;pos=19&amp;uinfo=ww-1173-wh-541-fw-948-fh-448-pd-1&amp;rpt=simage&amp;img_url=http://terre.sans.frontiere.free.fr/page_a_voir_a_faire/miniatures/mezquita_cordoba/mosquee_cordoba_10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images.yandex.ru/yandsearch?text=%D0%BA%D0%BE%D1%80%D0%B4%D0%BE%D0%B2%D0%B0&amp;fp=0&amp;pos=12&amp;uinfo=ww-1173-wh-541-fw-948-fh-448-pd-1&amp;rpt=simage&amp;img_url=http://www.islamnews.ru/uploads/news/2006-12/521666320/03_640.jpg" TargetMode="External"/><Relationship Id="rId10" Type="http://schemas.openxmlformats.org/officeDocument/2006/relationships/image" Target="../media/image24.jpeg"/><Relationship Id="rId4" Type="http://schemas.openxmlformats.org/officeDocument/2006/relationships/image" Target="../media/image21.jpeg"/><Relationship Id="rId9" Type="http://schemas.openxmlformats.org/officeDocument/2006/relationships/hyperlink" Target="http://images.yandex.ru/yandsearch?text=%D0%BA%D0%BE%D1%80%D0%B4%D0%BE%D0%B2%D0%B0&amp;fp=0&amp;pos=17&amp;uinfo=ww-1173-wh-541-fw-948-fh-448-pd-1&amp;rpt=simage&amp;img_url=http://www.100wonders.ru/countries/46/46_02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images.yandex.ru/yandsearch?text=%D0%B1%D1%83%D1%85%D0%B0%D1%80%D0%B0&amp;fp=0&amp;pos=5&amp;uinfo=ww-1173-wh-541-fw-948-fh-448-pd-1&amp;rpt=simage&amp;img_url=http://dg57.odnoklassniki.ru/getImage?photoId=348893242350&amp;photoType=6" TargetMode="External"/><Relationship Id="rId7" Type="http://schemas.openxmlformats.org/officeDocument/2006/relationships/hyperlink" Target="http://images.yandex.ru/yandsearch?source=wiz&amp;fp=2&amp;uinfo=ww-1173-wh-541-fw-948-fh-448-pd-1&amp;p=2&amp;text=%D0%B1%D1%83%D1%85%D0%B0%D1%80%D0%B0%20%D1%84%D0%BE%D1%82%D0%BE&amp;noreask=1&amp;pos=68&amp;rpt=simage&amp;lr=213&amp;img_url=http://www.uzbekistan.org/gallery/bukhara/023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images.yandex.ru/yandsearch?source=wiz&amp;fp=0&amp;text=%D0%B1%D1%83%D1%85%D0%B0%D1%80%D0%B0%20%D1%84%D0%BE%D1%82%D0%BE&amp;noreask=1&amp;pos=24&amp;lr=213&amp;rpt=simage&amp;uinfo=ww-1173-wh-541-fw-948-fh-448-pd-1&amp;img_url=http://img1.liveinternet.ru/images/attach/c/4/81/510/81510573_large_1936_191571.jpg" TargetMode="Externa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1%D0%BE%D0%B1%D0%BE%D1%80%20%D1%81%D0%B2%D1%8F%D1%82%D0%BE%D0%B9%20%D1%81%D0%BE%D1%84%D0%B8%D0%B8%20%D0%B2%20%D0%BA%D0%BE%D0%BD%D1%81%D1%82%D0%B0%D0%BD%D1%82%D0%B8%D0%BD%D0%BE%D0%BF%D0%BE%D0%BB%D0%B5&amp;fp=0&amp;pos=10&amp;uinfo=ww-1173-wh-541-fw-948-fh-448-pd-1&amp;rpt=simage&amp;img_url=http://www.svali.ru/pic/pictures/89/r_p_193553ed4b1524a47cb1b94eca550adc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://images.yandex.ru/yandsearch?text=%D1%81%D0%BE%D0%B1%D0%BE%D1%80%20%D1%81%D0%B2%D1%8F%D1%82%D0%BE%D0%B9%20%D1%81%D0%BE%D1%84%D0%B8%D0%B8%20%D0%B2%20%D0%BA%D0%BE%D0%BD%D1%81%D1%82%D0%B0%D0%BD%D1%82%D0%B8%D0%BD%D0%BE%D0%BF%D0%BE%D0%BB%D0%B5&amp;fp=0&amp;pos=11&amp;uinfo=ww-1173-wh-541-fw-948-fh-448-pd-1&amp;rpt=simage&amp;img_url=http://www.mytripolog.com/wp-content/uploads/2009/04/hagia-sophia-inside-eneral-view.jpg" TargetMode="Externa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C%D0%B8%D0%BD%D0%B0%D1%80%D0%B5%D1%82%20&amp;fp=0&amp;pos=23&amp;uinfo=ww-1173-wh-541-fw-948-fh-448-pd-1&amp;rpt=simage&amp;img_url=http://orexca.com/img/monuments/vabkent/1-1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4&amp;text=%D0%B0%D1%80%D0%B0%D0%B1%D0%B5%D1%81%D0%BA%D0%B8%20%D0%BE%D1%80%D0%BD%D0%B0%D0%BC%D0%B5%D0%BD%D1%82&amp;fp=4&amp;pos=129&amp;uinfo=ww-1173-wh-541-fw-948-fh-448-pd-1&amp;rpt=simage&amp;img_url=http://www.line-interior.ru/resize.php?img=/upload/medialibrary/841/841f206a9e428ccf79ee58ec6503dd97.jpg&amp;w=657&amp;h=439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F%D0%B5%D1%80%D1%81%D0%B8%D0%B4%D1%81%D0%BA%D0%B8%D0%B9%20%D0%BA%D0%BE%D0%B2%D0%B5%D1%80&amp;fp=0&amp;pos=27&amp;rpt=simage&amp;uinfo=ww-1173-wh-541-fw-948-fh-448-pd-1&amp;img_url=http://www.uznayvse.ru/images/stories/uzn_1324545966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://images.yandex.ru/yandsearch?p=2&amp;text=%D0%B0%D1%80%D0%B0%D0%B1%D0%B5%D1%81%D0%BA%D0%B8%20%D0%BE%D1%80%D0%BD%D0%B0%D0%BC%D0%B5%D0%BD%D1%82&amp;fp=2&amp;pos=84&amp;uinfo=ww-1173-wh-541-fw-948-fh-448-pd-1&amp;rpt=simage&amp;img_url=http://old.peredelka.tv/home/kv/digest/1191/7.jpg" TargetMode="Externa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hyperlink" Target="http://images.yandex.ru/yandsearch?p=2&amp;text=%D1%85%D0%B0%D1%80%D1%83%D0%BD%20%D0%B0%D1%80-%D1%80%D0%B0%D1%88%D0%B8%D0%B4&amp;fp=2&amp;pos=84&amp;uinfo=ww-1173-wh-541-fw-948-fh-448-pd-1&amp;rpt=simage&amp;img_url=http://archaeology-knigi.com/wordpress/wp-content/uploads/2010/04/14-170x300.jpg" TargetMode="External"/><Relationship Id="rId7" Type="http://schemas.openxmlformats.org/officeDocument/2006/relationships/hyperlink" Target="http://images.yandex.ru/yandsearch?p=3&amp;text=%D0%B0%D1%80%D0%B0%D0%B1%D0%B5%D1%81%D0%BA%D0%B8%20%D0%BE%D1%80%D0%BD%D0%B0%D0%BC%D0%B5%D0%BD%D1%82&amp;fp=3&amp;pos=115&amp;uinfo=ww-1173-wh-541-fw-948-fh-448-pd-1&amp;rpt=simage&amp;img_url=http://ginaro5.myweb.uga.edu/vai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liveinternet.ru/app/fotograf/index.php?s=photo_viewer&amp;ev=photo_view&amp;uid=3383678&amp;bid=3383678&amp;pid=426320&amp;id=1287195&amp;mode=thi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1&amp;text=%D0%B0%D1%80%D0%B0%D0%B1%D0%B5%D1%81%D0%BA%D0%B8%20%D0%BE%D1%80%D0%BD%D0%B0%D0%BC%D0%B5%D0%BD%D1%82&amp;fp=1&amp;pos=46&amp;uinfo=ww-1173-wh-541-fw-948-fh-448-pd-1&amp;rpt=simage&amp;img_url=http://img1.liveinternet.ru/images/foto/b/1/apps/1/287/1287209_1_60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4%D0%B0%D0%BC%D0%B0%D1%81%D1%81%D0%BA%D0%B0%D1%8F%20%D1%81%D1%82%D0%B0%D0%BB%D1%8C&amp;fp=0&amp;pos=9&amp;uinfo=ww-1173-wh-541-fw-948-fh-448-pd-1&amp;rpt=simage&amp;img_url=http://www.fresher.ru/images5/5-uteryannyx-texnologij-raznyx-vremen/2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hyperlink" Target="http://images.yandex.ru/yandsearch?text=%D0%B4%D0%B0%D0%BC%D0%B0%D1%81%D1%81%D0%BA%D0%B0%D1%8F%20%D1%81%D1%82%D0%B0%D0%BB%D1%8C&amp;fp=0&amp;pos=15&amp;uinfo=ww-1173-wh-541-fw-948-fh-448-pd-1&amp;rpt=simage&amp;img_url=http://www.stanleylondon.com/damascusbowie7.jpg" TargetMode="Externa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images.yandex.ru/yandsearch?text=%D0%BC%D0%B5%D1%87%D0%B5%D1%82%D1%8C%20%D0%B2%20%D0%B3%D1%80%D0%BE%D0%B7%D0%BD%D0%BE%D0%BC%20%D1%81%D0%B5%D1%80%D0%B4%D1%86%D0%B5%20%D1%87%D0%B5%D1%87%D0%BD%D0%B8&amp;fp=0&amp;pos=14&amp;uinfo=ww-1173-wh-541-fw-948-fh-448-pd-1&amp;rpt=simage&amp;img_url=http://grani.ru/files/3934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images.yandex.ru/yandsearch?text=%D1%81%D0%BE%D0%B1%D0%BE%D1%80%20%D1%81%D0%B2%D1%8F%D1%82%D0%BE%D0%B9%20%D1%81%D0%BE%D1%84%D0%B8%D0%B8%20%D0%B2%20%D0%BA%D0%BE%D0%BD%D1%81%D1%82%D0%B0%D0%BD%D1%82%D0%B8%D0%BD%D0%BE%D0%BF%D0%BE%D0%BB%D0%B5&amp;fp=0&amp;pos=10&amp;uinfo=ww-1173-wh-541-fw-948-fh-448-pd-1&amp;rpt=simage&amp;img_url=http://www.svali.ru/pic/pictures/89/r_p_193553ed4b1524a47cb1b94eca550adc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images.yandex.ru/yandsearch?text=%D0%BC%D0%B5%D1%87%D0%B5%D1%82%D1%8C%20%D0%B2%20%D0%B3%D1%80%D0%BE%D0%B7%D0%BD%D0%BE%D0%BC%20%D1%81%D0%B5%D1%80%D0%B4%D1%86%D0%B5%20%D1%87%D0%B5%D1%87%D0%BD%D0%B8&amp;fp=0&amp;pos=12&amp;uinfo=ww-1173-wh-541-fw-948-fh-448-pd-1&amp;rpt=simage&amp;img_url=http://gakish.com/wp-content/uploads/2011/05/mecheti-0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images.yandex.ru/yandsearch?text=%D0%BA%D0%BE%D1%80%D0%B4%D0%BE%D0%B2%D0%B0&amp;fp=0&amp;pos=17&amp;uinfo=ww-1173-wh-541-fw-948-fh-448-pd-1&amp;rpt=simage&amp;img_url=http://www.100wonders.ru/countries/46/46_02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liveinternet.ru/app/fotograf/index.php?s=photo_viewer&amp;ev=photo_view&amp;uid=3383678&amp;bid=3383678&amp;pid=426320&amp;id=1287221&amp;mode=thi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3&amp;text=%D0%BC%D0%B5%D0%B4%D1%80%D0%B5%D1%81%D0%B5&amp;fp=3&amp;pos=105&amp;uinfo=ww-1173-wh-541-fw-948-fh-448-pd-1&amp;rpt=simage&amp;img_url=http://vasnecov.ru/cms.ashx?req=Image&amp;imageid=08d39e07-da87-4bb0-8ec0-cb973f8ad3e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images.yandex.ru/yandsearch?text=%D0%B4%D0%BE%D0%BC%20%D0%BC%D1%83%D0%B4%D1%80%D0%BE%D1%81%D1%82%D0%B8%20%D0%B2%20%D0%B1%D0%B0%D0%B3%D0%B4%D0%B0%D0%B4%D0%B5&amp;fp=0&amp;pos=1&amp;uinfo=ww-1173-wh-541-fw-948-fh-448-pd-1&amp;rpt=simage&amp;img_url=http://i1.i.ua/prikol/pic/0/9/729690_824508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0%D1%80%D0%B0%D0%B1%D1%81%D0%BA%D0%B8%D0%B5%20%D1%86%D0%B8%D1%84%D1%80%D1%8B&amp;fp=0&amp;pos=5&amp;uinfo=ww-1173-wh-541-fw-948-fh-448-pd-1&amp;rpt=simage&amp;img_url=http://www.longpassages.org/images/Arabic_numbers_with_english_numbers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0%D0%BB%D1%8C%20%D0%B1%D0%B8%D1%80%D1%83%D0%BD%D0%B8&amp;fp=0&amp;pos=9&amp;uinfo=ww-1173-wh-541-fw-948-fh-448-pd-1&amp;rpt=simage&amp;img_url=http://www.andijan.gov.uz/IMAGES/beruniy.gi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liveinternet.ru/app/fotograf/index.php?s=photo_viewer&amp;ev=photo_view&amp;uid=3383678&amp;bid=3383678&amp;pid=426320&amp;id=1287222&amp;mode=this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4&amp;text=%D0%BF%D0%B5%D1%80%D1%81%D0%B8%D0%B4%D1%81%D0%BA%D0%B8%D0%B5%20%D1%81%D1%80%D0%B5%D0%B4%D0%BD%D0%B5%D0%B2%D0%B5%D0%BA%D0%BE%D0%B2%D1%8B%D0%B5%20%D0%BC%D0%B8%D0%BD%D0%B8%D0%B0%D1%82%D1%8E%D1%80%D1%8B&amp;fp=4&amp;pos=120&amp;uinfo=ww-1173-wh-541-fw-948-fh-448-pd-1&amp;rpt=simage&amp;img_url=http://shkolazhizni.ru/img/content/i81/81303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2&amp;text=%D1%84%D0%B8%D1%80%D0%B4%D0%BE%D1%83%D1%81%D0%B8%20%D1%88%D0%B0%D1%85%D0%BD%D0%B0%D0%BC%D0%B5&amp;fp=2&amp;pos=69&amp;uinfo=ww-1173-wh-541-fw-948-fh-448-pd-1&amp;rpt=simage&amp;img_url=http://bigear.at.ua/img3/firdousi_shahname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liveinternet.ru/app/fotograf/index.php?s=photo_viewer&amp;ev=photo_view&amp;uid=3383678&amp;bid=3383678&amp;pid=426320&amp;id=1287235&amp;mode=this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kk.convdocs.org/pars_docs/refs/77/76820/76820_html_m2df0a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6"/>
            <a:ext cx="9230870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1143000"/>
            <a:ext cx="3816424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Омар </a:t>
            </a:r>
            <a:r>
              <a:rPr lang="ru-RU" b="1" dirty="0" err="1" smtClean="0"/>
              <a:t>Хайам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(1048 -1131 </a:t>
            </a:r>
            <a:r>
              <a:rPr lang="ru-RU" b="1" dirty="0" err="1" smtClean="0"/>
              <a:t>гг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085184"/>
            <a:ext cx="7344816" cy="1772816"/>
          </a:xfrm>
        </p:spPr>
        <p:txBody>
          <a:bodyPr>
            <a:normAutofit fontScale="85000" lnSpcReduction="10000"/>
          </a:bodyPr>
          <a:lstStyle/>
          <a:p>
            <a:pPr marL="0" indent="109538">
              <a:buNone/>
            </a:pPr>
            <a:r>
              <a:rPr lang="ru-RU" dirty="0" smtClean="0"/>
              <a:t>В день завтрашний нельзя сегодня заглянуть,</a:t>
            </a:r>
            <a:br>
              <a:rPr lang="ru-RU" dirty="0" smtClean="0"/>
            </a:br>
            <a:r>
              <a:rPr lang="ru-RU" dirty="0" smtClean="0"/>
              <a:t>Одна лишь мысль о нем стесняет мукой грудь.</a:t>
            </a:r>
            <a:br>
              <a:rPr lang="ru-RU" dirty="0" smtClean="0"/>
            </a:br>
            <a:r>
              <a:rPr lang="ru-RU" dirty="0" smtClean="0"/>
              <a:t>Кто знает, много ль дней тебе прожить осталось?</a:t>
            </a:r>
            <a:br>
              <a:rPr lang="ru-RU" dirty="0" smtClean="0"/>
            </a:br>
            <a:r>
              <a:rPr lang="ru-RU" dirty="0" smtClean="0"/>
              <a:t>Не трать их попусту, благоразумен будь.</a:t>
            </a:r>
            <a:endParaRPr lang="ru-RU" dirty="0"/>
          </a:p>
        </p:txBody>
      </p:sp>
      <p:pic>
        <p:nvPicPr>
          <p:cNvPr id="6" name="Picture 6" descr="http://ornamentklub.ru/images/stories/arab/arabesque_11.jpg"/>
          <p:cNvPicPr>
            <a:picLocks noChangeAspect="1" noChangeArrowheads="1"/>
          </p:cNvPicPr>
          <p:nvPr/>
        </p:nvPicPr>
        <p:blipFill>
          <a:blip r:embed="rId3" cstate="print"/>
          <a:srcRect l="24662" r="12312"/>
          <a:stretch>
            <a:fillRect/>
          </a:stretch>
        </p:blipFill>
        <p:spPr bwMode="auto">
          <a:xfrm>
            <a:off x="7487816" y="0"/>
            <a:ext cx="1656184" cy="6858000"/>
          </a:xfrm>
          <a:prstGeom prst="rect">
            <a:avLst/>
          </a:prstGeom>
          <a:noFill/>
        </p:spPr>
      </p:pic>
      <p:pic>
        <p:nvPicPr>
          <p:cNvPr id="7" name="Picture 4" descr="http://img0.liveinternet.ru/images/attach/c/6/91/223/91223842_230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6672"/>
            <a:ext cx="2571750" cy="3333750"/>
          </a:xfrm>
          <a:prstGeom prst="rect">
            <a:avLst/>
          </a:prstGeom>
          <a:noFill/>
        </p:spPr>
      </p:pic>
      <p:pic>
        <p:nvPicPr>
          <p:cNvPr id="9" name="Picture 2" descr="http://img1.liveinternet.ru/images/foto/b/1/apps/1/287/1287221_1_7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AF7E4"/>
              </a:clrFrom>
              <a:clrTo>
                <a:srgbClr val="FAF7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-675456"/>
            <a:ext cx="3419872" cy="5688632"/>
          </a:xfrm>
          <a:prstGeom prst="rect">
            <a:avLst/>
          </a:prstGeom>
          <a:noFill/>
        </p:spPr>
      </p:pic>
      <p:pic>
        <p:nvPicPr>
          <p:cNvPr id="10" name="Arabskie_motivy_-_arabskaya_noch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244408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143000"/>
            <a:ext cx="3384376" cy="170993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Абд</a:t>
            </a:r>
            <a:r>
              <a:rPr lang="ru-RU" dirty="0" smtClean="0"/>
              <a:t> Аллах </a:t>
            </a:r>
            <a:r>
              <a:rPr lang="ru-RU" b="1" dirty="0" smtClean="0"/>
              <a:t>Саади              (</a:t>
            </a:r>
            <a:r>
              <a:rPr lang="ru-RU" dirty="0" smtClean="0"/>
              <a:t>1181—1291 </a:t>
            </a:r>
            <a:r>
              <a:rPr lang="ru-RU" dirty="0" err="1" smtClean="0"/>
              <a:t>гг</a:t>
            </a:r>
            <a:r>
              <a:rPr lang="ru-RU" dirty="0" smtClean="0"/>
              <a:t>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157192"/>
            <a:ext cx="8229600" cy="2016224"/>
          </a:xfrm>
        </p:spPr>
        <p:txBody>
          <a:bodyPr>
            <a:normAutofit fontScale="85000" lnSpcReduction="20000"/>
          </a:bodyPr>
          <a:lstStyle/>
          <a:p>
            <a:pPr marL="0" indent="109538">
              <a:buNone/>
            </a:pPr>
            <a:r>
              <a:rPr lang="ru-RU" b="1" dirty="0" smtClean="0"/>
              <a:t>С тем, кто свои заблуждения возвел в правоту, </a:t>
            </a:r>
            <a:br>
              <a:rPr lang="ru-RU" b="1" dirty="0" smtClean="0"/>
            </a:br>
            <a:r>
              <a:rPr lang="ru-RU" b="1" dirty="0" smtClean="0"/>
              <a:t>Лучше не спорь, нелегко исцелить слепоту. </a:t>
            </a:r>
            <a:br>
              <a:rPr lang="ru-RU" b="1" dirty="0" smtClean="0"/>
            </a:br>
            <a:r>
              <a:rPr lang="ru-RU" b="1" dirty="0" smtClean="0"/>
              <a:t>Сердце такого подобно кривому зерцалу: </a:t>
            </a:r>
            <a:br>
              <a:rPr lang="ru-RU" b="1" dirty="0" smtClean="0"/>
            </a:br>
            <a:r>
              <a:rPr lang="ru-RU" b="1" dirty="0" smtClean="0"/>
              <a:t>Все исказит и в ничто превратит красоту.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6" descr="http://ornamentklub.ru/images/stories/arab/arabesque_11.jpg"/>
          <p:cNvPicPr>
            <a:picLocks noChangeAspect="1" noChangeArrowheads="1"/>
          </p:cNvPicPr>
          <p:nvPr/>
        </p:nvPicPr>
        <p:blipFill>
          <a:blip r:embed="rId2" cstate="print"/>
          <a:srcRect l="24662" r="12312"/>
          <a:stretch>
            <a:fillRect/>
          </a:stretch>
        </p:blipFill>
        <p:spPr bwMode="auto">
          <a:xfrm>
            <a:off x="7812360" y="0"/>
            <a:ext cx="1331640" cy="6858000"/>
          </a:xfrm>
          <a:prstGeom prst="rect">
            <a:avLst/>
          </a:prstGeom>
          <a:noFill/>
        </p:spPr>
      </p:pic>
      <p:pic>
        <p:nvPicPr>
          <p:cNvPr id="5" name="Picture 2" descr="http://1.bp.blogspot.com/_wwWyrexcThc/TKTiP2xZFII/AAAAAAAAAL0/EkoHZ6f6bHs/s1600/Saadi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8680"/>
            <a:ext cx="2809875" cy="3886201"/>
          </a:xfrm>
          <a:prstGeom prst="rect">
            <a:avLst/>
          </a:prstGeom>
          <a:noFill/>
        </p:spPr>
      </p:pic>
      <p:pic>
        <p:nvPicPr>
          <p:cNvPr id="7" name="Picture 14" descr="http://img0.liveinternet.ru/images/foto/b/1/apps/1/287/1287222_1_78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4544" y="0"/>
            <a:ext cx="4248472" cy="510465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95936" y="335699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Знать меру следует во всем, везде.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7978080" cy="10668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Альгамбра</a:t>
            </a:r>
            <a:r>
              <a:rPr lang="ru-RU" b="1" dirty="0" smtClean="0"/>
              <a:t> – дворец эмира в Гранаде.</a:t>
            </a:r>
            <a:endParaRPr lang="ru-RU" b="1" dirty="0"/>
          </a:p>
        </p:txBody>
      </p:sp>
      <p:pic>
        <p:nvPicPr>
          <p:cNvPr id="6" name="Picture 6" descr="http://ornamentklub.ru/images/stories/arab/arabesque_11.jpg"/>
          <p:cNvPicPr>
            <a:picLocks noChangeAspect="1" noChangeArrowheads="1"/>
          </p:cNvPicPr>
          <p:nvPr/>
        </p:nvPicPr>
        <p:blipFill>
          <a:blip r:embed="rId3" cstate="print"/>
          <a:srcRect l="24662" r="12312"/>
          <a:stretch>
            <a:fillRect/>
          </a:stretch>
        </p:blipFill>
        <p:spPr bwMode="auto">
          <a:xfrm>
            <a:off x="7487816" y="0"/>
            <a:ext cx="1656184" cy="6858000"/>
          </a:xfrm>
          <a:prstGeom prst="rect">
            <a:avLst/>
          </a:prstGeom>
          <a:noFill/>
        </p:spPr>
      </p:pic>
      <p:pic>
        <p:nvPicPr>
          <p:cNvPr id="7" name="Picture 6" descr="http://open.az/uploads/posts/2013-02/1361860755_a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72816"/>
            <a:ext cx="7434823" cy="5085184"/>
          </a:xfrm>
          <a:prstGeom prst="rect">
            <a:avLst/>
          </a:prstGeom>
          <a:noFill/>
        </p:spPr>
      </p:pic>
      <p:pic>
        <p:nvPicPr>
          <p:cNvPr id="30722" name="Picture 2" descr="http://st-lento.pl/adpics/original/11_2011/4ec3cbf3e739224d2313958d6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268760"/>
            <a:ext cx="7020272" cy="5274902"/>
          </a:xfrm>
          <a:prstGeom prst="rect">
            <a:avLst/>
          </a:prstGeom>
          <a:noFill/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1066800"/>
          </a:xfrm>
        </p:spPr>
        <p:txBody>
          <a:bodyPr/>
          <a:lstStyle/>
          <a:p>
            <a:r>
              <a:rPr lang="ru-RU" b="1" dirty="0" smtClean="0"/>
              <a:t>Кордова.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325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6" descr="http://ornamentklub.ru/images/stories/arab/arabesque_11.jpg"/>
          <p:cNvPicPr>
            <a:picLocks noChangeAspect="1" noChangeArrowheads="1"/>
          </p:cNvPicPr>
          <p:nvPr/>
        </p:nvPicPr>
        <p:blipFill>
          <a:blip r:embed="rId2" cstate="print"/>
          <a:srcRect l="24662" r="12312"/>
          <a:stretch>
            <a:fillRect/>
          </a:stretch>
        </p:blipFill>
        <p:spPr bwMode="auto">
          <a:xfrm>
            <a:off x="7487816" y="0"/>
            <a:ext cx="1656184" cy="6858000"/>
          </a:xfrm>
          <a:prstGeom prst="rect">
            <a:avLst/>
          </a:prstGeom>
          <a:noFill/>
        </p:spPr>
      </p:pic>
      <p:pic>
        <p:nvPicPr>
          <p:cNvPr id="28674" name="Picture 2" descr="http://newsinphoto.ru/wp-content/uploads/2011/03/Mezquita-de-Cordoba-in-Spain-1-960x54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28800"/>
            <a:ext cx="7163382" cy="4320480"/>
          </a:xfrm>
          <a:prstGeom prst="rect">
            <a:avLst/>
          </a:prstGeom>
          <a:noFill/>
        </p:spPr>
      </p:pic>
      <p:pic>
        <p:nvPicPr>
          <p:cNvPr id="28676" name="Picture 4" descr="http://intourlux.ru/spain/andalucia/pics/03_64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403393"/>
            <a:ext cx="7272808" cy="5454607"/>
          </a:xfrm>
          <a:prstGeom prst="rect">
            <a:avLst/>
          </a:prstGeom>
          <a:noFill/>
        </p:spPr>
      </p:pic>
      <p:pic>
        <p:nvPicPr>
          <p:cNvPr id="28678" name="Picture 6" descr="http://www.travelstar.ru/img/p600/p0214-04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412776"/>
            <a:ext cx="7260297" cy="5445224"/>
          </a:xfrm>
          <a:prstGeom prst="rect">
            <a:avLst/>
          </a:prstGeom>
          <a:noFill/>
        </p:spPr>
      </p:pic>
      <p:pic>
        <p:nvPicPr>
          <p:cNvPr id="28680" name="Picture 8" descr="http://static.r-express.ru/images/kordova2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1" y="1412776"/>
            <a:ext cx="7260297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834064" cy="1066800"/>
          </a:xfrm>
        </p:spPr>
        <p:txBody>
          <a:bodyPr/>
          <a:lstStyle/>
          <a:p>
            <a:r>
              <a:rPr lang="ru-RU" b="1" dirty="0" smtClean="0"/>
              <a:t>Бухара.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6" descr="http://ornamentklub.ru/images/stories/arab/arabesque_11.jpg"/>
          <p:cNvPicPr>
            <a:picLocks noChangeAspect="1" noChangeArrowheads="1"/>
          </p:cNvPicPr>
          <p:nvPr/>
        </p:nvPicPr>
        <p:blipFill>
          <a:blip r:embed="rId2" cstate="print"/>
          <a:srcRect l="24662" r="12312"/>
          <a:stretch>
            <a:fillRect/>
          </a:stretch>
        </p:blipFill>
        <p:spPr bwMode="auto">
          <a:xfrm>
            <a:off x="7487816" y="0"/>
            <a:ext cx="1656184" cy="6858000"/>
          </a:xfrm>
          <a:prstGeom prst="rect">
            <a:avLst/>
          </a:prstGeom>
          <a:noFill/>
        </p:spPr>
      </p:pic>
      <p:pic>
        <p:nvPicPr>
          <p:cNvPr id="5" name="Picture 4" descr="http://mishmar.info/images/stories/fruit/20_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04864"/>
            <a:ext cx="6914646" cy="4248472"/>
          </a:xfrm>
          <a:prstGeom prst="rect">
            <a:avLst/>
          </a:prstGeom>
          <a:noFill/>
        </p:spPr>
      </p:pic>
      <p:pic>
        <p:nvPicPr>
          <p:cNvPr id="29700" name="Picture 4" descr="http://s57.radikal.ru/i157/1105/fd/b27426572cbd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1844824"/>
            <a:ext cx="6048670" cy="4536504"/>
          </a:xfrm>
          <a:prstGeom prst="rect">
            <a:avLst/>
          </a:prstGeom>
          <a:noFill/>
        </p:spPr>
      </p:pic>
      <p:pic>
        <p:nvPicPr>
          <p:cNvPr id="29702" name="Picture 6" descr="http://www.uzbekistan.org/gallery/bukhara/023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b="10937"/>
          <a:stretch>
            <a:fillRect/>
          </a:stretch>
        </p:blipFill>
        <p:spPr bwMode="auto">
          <a:xfrm>
            <a:off x="323528" y="1484784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/>
          <a:lstStyle/>
          <a:p>
            <a:r>
              <a:rPr lang="ru-RU" b="1" dirty="0" smtClean="0"/>
              <a:t>Стамбул.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6" descr="http://ornamentklub.ru/images/stories/arab/arabesque_11.jpg"/>
          <p:cNvPicPr>
            <a:picLocks noChangeAspect="1" noChangeArrowheads="1"/>
          </p:cNvPicPr>
          <p:nvPr/>
        </p:nvPicPr>
        <p:blipFill>
          <a:blip r:embed="rId2" cstate="print"/>
          <a:srcRect l="24662" r="12312"/>
          <a:stretch>
            <a:fillRect/>
          </a:stretch>
        </p:blipFill>
        <p:spPr bwMode="auto">
          <a:xfrm>
            <a:off x="7487816" y="0"/>
            <a:ext cx="1656184" cy="6858000"/>
          </a:xfrm>
          <a:prstGeom prst="rect">
            <a:avLst/>
          </a:prstGeom>
          <a:noFill/>
        </p:spPr>
      </p:pic>
      <p:pic>
        <p:nvPicPr>
          <p:cNvPr id="5" name="Picture 2" descr="http://www.1000turov.ru/imgs/sv_photo/89/r_p_193553ed4b1524a47cb1b94eca550adc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132856"/>
            <a:ext cx="6981712" cy="4464496"/>
          </a:xfrm>
          <a:prstGeom prst="rect">
            <a:avLst/>
          </a:prstGeom>
          <a:noFill/>
        </p:spPr>
      </p:pic>
      <p:pic>
        <p:nvPicPr>
          <p:cNvPr id="7" name="Picture 4" descr="http://stat21.privet.ru/lr/0c2314c7fbaba1cdcb2e170e5d555ff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556792"/>
            <a:ext cx="7128792" cy="5129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276872"/>
            <a:ext cx="2530624" cy="200290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Минарет</a:t>
            </a:r>
            <a:r>
              <a:rPr lang="ru-RU" b="1" dirty="0" smtClean="0"/>
              <a:t> – высокая башня для </a:t>
            </a:r>
            <a:r>
              <a:rPr lang="ru-RU" b="1" dirty="0" err="1" smtClean="0"/>
              <a:t>произне-сения</a:t>
            </a:r>
            <a:r>
              <a:rPr lang="ru-RU" b="1" dirty="0" smtClean="0"/>
              <a:t> муллой молитв.</a:t>
            </a:r>
            <a:endParaRPr lang="ru-RU" b="1" dirty="0"/>
          </a:p>
        </p:txBody>
      </p:sp>
      <p:pic>
        <p:nvPicPr>
          <p:cNvPr id="6" name="Picture 6" descr="http://ornamentklub.ru/images/stories/arab/arabesque_11.jpg"/>
          <p:cNvPicPr>
            <a:picLocks noChangeAspect="1" noChangeArrowheads="1"/>
          </p:cNvPicPr>
          <p:nvPr/>
        </p:nvPicPr>
        <p:blipFill>
          <a:blip r:embed="rId2" cstate="print"/>
          <a:srcRect l="24662" r="12312"/>
          <a:stretch>
            <a:fillRect/>
          </a:stretch>
        </p:blipFill>
        <p:spPr bwMode="auto">
          <a:xfrm>
            <a:off x="7487816" y="0"/>
            <a:ext cx="1656184" cy="6858000"/>
          </a:xfrm>
          <a:prstGeom prst="rect">
            <a:avLst/>
          </a:prstGeom>
          <a:noFill/>
        </p:spPr>
      </p:pic>
      <p:pic>
        <p:nvPicPr>
          <p:cNvPr id="31746" name="Picture 2" descr="http://www.stihi.ru/pics/2010/06/05/464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260649"/>
            <a:ext cx="4948013" cy="6597352"/>
          </a:xfrm>
          <a:prstGeom prst="rect">
            <a:avLst/>
          </a:prstGeom>
          <a:noFill/>
        </p:spPr>
      </p:pic>
      <p:pic>
        <p:nvPicPr>
          <p:cNvPr id="7" name="Picture 4" descr="ag00029_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517232"/>
            <a:ext cx="1008112" cy="79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Арабеска – геометрический рисунок.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6" descr="http://ornamentklub.ru/images/stories/arab/arabesque_11.jpg"/>
          <p:cNvPicPr>
            <a:picLocks noChangeAspect="1" noChangeArrowheads="1"/>
          </p:cNvPicPr>
          <p:nvPr/>
        </p:nvPicPr>
        <p:blipFill>
          <a:blip r:embed="rId2" cstate="print"/>
          <a:srcRect l="24662" r="12312"/>
          <a:stretch>
            <a:fillRect/>
          </a:stretch>
        </p:blipFill>
        <p:spPr bwMode="auto">
          <a:xfrm>
            <a:off x="7487816" y="0"/>
            <a:ext cx="1656184" cy="6858000"/>
          </a:xfrm>
          <a:prstGeom prst="rect">
            <a:avLst/>
          </a:prstGeom>
          <a:noFill/>
        </p:spPr>
      </p:pic>
      <p:pic>
        <p:nvPicPr>
          <p:cNvPr id="5" name="Picture 2" descr="http://www.line-interior.ru/resize.php?img=/upload/medialibrary/841/841f206a9e428ccf79ee58ec6503dd97.jpg&amp;w=657&amp;h=43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04864"/>
            <a:ext cx="5925544" cy="4176464"/>
          </a:xfrm>
          <a:prstGeom prst="rect">
            <a:avLst/>
          </a:prstGeom>
          <a:noFill/>
        </p:spPr>
      </p:pic>
      <p:pic>
        <p:nvPicPr>
          <p:cNvPr id="7" name="Picture 4" descr="ag00029_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124744"/>
            <a:ext cx="1008112" cy="79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066800"/>
          </a:xfrm>
        </p:spPr>
        <p:txBody>
          <a:bodyPr>
            <a:normAutofit/>
          </a:bodyPr>
          <a:lstStyle/>
          <a:p>
            <a:r>
              <a:rPr lang="ru-RU" b="1" dirty="0" smtClean="0"/>
              <a:t>Изделия ремесла.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6" descr="http://ornamentklub.ru/images/stories/arab/arabesque_11.jpg"/>
          <p:cNvPicPr>
            <a:picLocks noChangeAspect="1" noChangeArrowheads="1"/>
          </p:cNvPicPr>
          <p:nvPr/>
        </p:nvPicPr>
        <p:blipFill>
          <a:blip r:embed="rId2" cstate="print"/>
          <a:srcRect l="24662" r="12312"/>
          <a:stretch>
            <a:fillRect/>
          </a:stretch>
        </p:blipFill>
        <p:spPr bwMode="auto">
          <a:xfrm>
            <a:off x="7487816" y="0"/>
            <a:ext cx="1656184" cy="6858000"/>
          </a:xfrm>
          <a:prstGeom prst="rect">
            <a:avLst/>
          </a:prstGeom>
          <a:noFill/>
        </p:spPr>
      </p:pic>
      <p:pic>
        <p:nvPicPr>
          <p:cNvPr id="38914" name="Picture 2" descr="http://img.ashkimsin.ru/forums/monthly_09_2009/user6261/post37303_img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28800"/>
            <a:ext cx="5600700" cy="3752851"/>
          </a:xfrm>
          <a:prstGeom prst="rect">
            <a:avLst/>
          </a:prstGeom>
          <a:noFill/>
        </p:spPr>
      </p:pic>
      <p:pic>
        <p:nvPicPr>
          <p:cNvPr id="8" name="Picture 2" descr="http://www.art-linestudio.ru/gal/etnih/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861048"/>
            <a:ext cx="3089234" cy="2734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066800"/>
          </a:xfrm>
        </p:spPr>
        <p:txBody>
          <a:bodyPr>
            <a:normAutofit/>
          </a:bodyPr>
          <a:lstStyle/>
          <a:p>
            <a:r>
              <a:rPr lang="ru-RU" b="1" dirty="0" smtClean="0"/>
              <a:t>Изделия ремесла.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6" descr="http://ornamentklub.ru/images/stories/arab/arabesque_11.jpg"/>
          <p:cNvPicPr>
            <a:picLocks noChangeAspect="1" noChangeArrowheads="1"/>
          </p:cNvPicPr>
          <p:nvPr/>
        </p:nvPicPr>
        <p:blipFill>
          <a:blip r:embed="rId2" cstate="print"/>
          <a:srcRect l="24662" r="12312"/>
          <a:stretch>
            <a:fillRect/>
          </a:stretch>
        </p:blipFill>
        <p:spPr bwMode="auto">
          <a:xfrm>
            <a:off x="7487816" y="0"/>
            <a:ext cx="1656184" cy="6858000"/>
          </a:xfrm>
          <a:prstGeom prst="rect">
            <a:avLst/>
          </a:prstGeom>
          <a:noFill/>
        </p:spPr>
      </p:pic>
      <p:pic>
        <p:nvPicPr>
          <p:cNvPr id="7" name="Picture 2" descr="http://imagecache6.allposters.com/LRG/%5C13%5C1346%5C1O2S000Z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4681" r="15585"/>
          <a:stretch>
            <a:fillRect/>
          </a:stretch>
        </p:blipFill>
        <p:spPr bwMode="auto">
          <a:xfrm>
            <a:off x="0" y="1626095"/>
            <a:ext cx="2736304" cy="5231905"/>
          </a:xfrm>
          <a:prstGeom prst="rect">
            <a:avLst/>
          </a:prstGeom>
          <a:noFill/>
        </p:spPr>
      </p:pic>
      <p:pic>
        <p:nvPicPr>
          <p:cNvPr id="8" name="Picture 6" descr="Гравировка по меди, серебру, латуни, древнеиранским методо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708920"/>
            <a:ext cx="2132545" cy="2165866"/>
          </a:xfrm>
          <a:prstGeom prst="rect">
            <a:avLst/>
          </a:prstGeom>
          <a:noFill/>
        </p:spPr>
      </p:pic>
      <p:pic>
        <p:nvPicPr>
          <p:cNvPr id="9" name="Picture 8" descr="Гравировка по меди, серебру, латуни, древнеиранским методо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04664"/>
            <a:ext cx="2636601" cy="2211342"/>
          </a:xfrm>
          <a:prstGeom prst="rect">
            <a:avLst/>
          </a:prstGeom>
          <a:noFill/>
        </p:spPr>
      </p:pic>
      <p:pic>
        <p:nvPicPr>
          <p:cNvPr id="10" name="Picture 4" descr="http://www.i2r.ru/imgs/design/arabic_box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2976584"/>
            <a:ext cx="2608312" cy="3881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196753"/>
            <a:ext cx="6192688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Культура стран</a:t>
            </a:r>
            <a:br>
              <a:rPr lang="ru-RU" dirty="0" smtClean="0"/>
            </a:br>
            <a:r>
              <a:rPr lang="ru-RU" dirty="0" smtClean="0"/>
              <a:t>Арабского халифата.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5301208"/>
            <a:ext cx="4953000" cy="35133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6 класс.</a:t>
            </a:r>
            <a:endParaRPr lang="ru-RU" dirty="0"/>
          </a:p>
        </p:txBody>
      </p:sp>
      <p:pic>
        <p:nvPicPr>
          <p:cNvPr id="4" name="Picture 8" descr="http://img1.liveinternet.ru/images/foto/b/1/apps/1/287/1287195_1_3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4005064"/>
          </a:xfrm>
          <a:prstGeom prst="rect">
            <a:avLst/>
          </a:prstGeom>
          <a:noFill/>
        </p:spPr>
      </p:pic>
      <p:pic>
        <p:nvPicPr>
          <p:cNvPr id="6" name="Picture 2" descr="http://img0.liveinternet.ru/images/foto/c/9/apps/2/190/2190016_061-c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53677"/>
          <a:stretch>
            <a:fillRect/>
          </a:stretch>
        </p:blipFill>
        <p:spPr bwMode="auto">
          <a:xfrm>
            <a:off x="3563888" y="4581128"/>
            <a:ext cx="533400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066800"/>
          </a:xfrm>
        </p:spPr>
        <p:txBody>
          <a:bodyPr>
            <a:normAutofit/>
          </a:bodyPr>
          <a:lstStyle/>
          <a:p>
            <a:r>
              <a:rPr lang="ru-RU" b="1" dirty="0" smtClean="0"/>
              <a:t>Дамасская сталь.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6" descr="http://ornamentklub.ru/images/stories/arab/arabesque_11.jpg"/>
          <p:cNvPicPr>
            <a:picLocks noChangeAspect="1" noChangeArrowheads="1"/>
          </p:cNvPicPr>
          <p:nvPr/>
        </p:nvPicPr>
        <p:blipFill>
          <a:blip r:embed="rId2" cstate="print"/>
          <a:srcRect l="24662" r="12312"/>
          <a:stretch>
            <a:fillRect/>
          </a:stretch>
        </p:blipFill>
        <p:spPr bwMode="auto">
          <a:xfrm>
            <a:off x="7487816" y="0"/>
            <a:ext cx="1656184" cy="6858000"/>
          </a:xfrm>
          <a:prstGeom prst="rect">
            <a:avLst/>
          </a:prstGeom>
          <a:noFill/>
        </p:spPr>
      </p:pic>
      <p:pic>
        <p:nvPicPr>
          <p:cNvPr id="37890" name="Picture 2" descr="http://copypast.ru/foto8/1956/5_uterjannyh_tehnologij_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00808"/>
            <a:ext cx="4896544" cy="3256036"/>
          </a:xfrm>
          <a:prstGeom prst="rect">
            <a:avLst/>
          </a:prstGeom>
          <a:noFill/>
        </p:spPr>
      </p:pic>
      <p:pic>
        <p:nvPicPr>
          <p:cNvPr id="37892" name="Picture 4" descr="http://www.indostan.ru/novosti/foto-video/1711/1946_1_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163992"/>
            <a:ext cx="4304556" cy="2694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066800"/>
          </a:xfrm>
        </p:spPr>
        <p:txBody>
          <a:bodyPr>
            <a:normAutofit/>
          </a:bodyPr>
          <a:lstStyle/>
          <a:p>
            <a:r>
              <a:rPr lang="ru-RU" b="1" dirty="0" smtClean="0"/>
              <a:t>Домашнее задание: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7272808" cy="4325112"/>
          </a:xfrm>
        </p:spPr>
        <p:txBody>
          <a:bodyPr/>
          <a:lstStyle/>
          <a:p>
            <a:r>
              <a:rPr lang="ru-RU" b="1" dirty="0" smtClean="0"/>
              <a:t>§ 10  вопросы 2, 4, 5</a:t>
            </a:r>
          </a:p>
          <a:p>
            <a:r>
              <a:rPr lang="ru-RU" b="1" dirty="0" smtClean="0"/>
              <a:t>Повторить  понятия по теме «Арабы». </a:t>
            </a:r>
          </a:p>
          <a:p>
            <a:r>
              <a:rPr lang="ru-RU" b="1" dirty="0" smtClean="0"/>
              <a:t>Принести контурные карты.</a:t>
            </a:r>
            <a:endParaRPr lang="ru-RU" b="1" dirty="0"/>
          </a:p>
        </p:txBody>
      </p:sp>
      <p:pic>
        <p:nvPicPr>
          <p:cNvPr id="6" name="Picture 6" descr="http://ornamentklub.ru/images/stories/arab/arabesque_11.jpg"/>
          <p:cNvPicPr>
            <a:picLocks noChangeAspect="1" noChangeArrowheads="1"/>
          </p:cNvPicPr>
          <p:nvPr/>
        </p:nvPicPr>
        <p:blipFill>
          <a:blip r:embed="rId2" cstate="print"/>
          <a:srcRect l="24662" r="12312"/>
          <a:stretch>
            <a:fillRect/>
          </a:stretch>
        </p:blipFill>
        <p:spPr bwMode="auto">
          <a:xfrm>
            <a:off x="7487816" y="0"/>
            <a:ext cx="1656184" cy="6858000"/>
          </a:xfrm>
          <a:prstGeom prst="rect">
            <a:avLst/>
          </a:prstGeom>
          <a:noFill/>
        </p:spPr>
      </p:pic>
      <p:pic>
        <p:nvPicPr>
          <p:cNvPr id="5" name="Picture 10" descr="Исли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933056"/>
            <a:ext cx="2736304" cy="2648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/>
          <a:lstStyle/>
          <a:p>
            <a:r>
              <a:rPr lang="ru-RU" dirty="0" smtClean="0"/>
              <a:t>«Сердце Чечни»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www.chechen.izbirkom.ru/etc/novostb_tchr010713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3424"/>
            <a:ext cx="6912768" cy="5184576"/>
          </a:xfrm>
          <a:prstGeom prst="rect">
            <a:avLst/>
          </a:prstGeom>
          <a:noFill/>
        </p:spPr>
      </p:pic>
      <p:pic>
        <p:nvPicPr>
          <p:cNvPr id="6" name="Picture 2" descr="http://www.1000turov.ru/imgs/sv_photo/89/r_p_193553ed4b1524a47cb1b94eca550adc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6584" y="0"/>
            <a:ext cx="4317416" cy="2760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/>
          <a:lstStyle/>
          <a:p>
            <a:r>
              <a:rPr lang="ru-RU" dirty="0" smtClean="0"/>
              <a:t>«Сердце Чечни»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4" name="Picture 4" descr="http://s017.radikal.ru/i427/1110/f8/2e28e5fa80b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3829"/>
            <a:ext cx="6876256" cy="4584171"/>
          </a:xfrm>
          <a:prstGeom prst="rect">
            <a:avLst/>
          </a:prstGeom>
          <a:noFill/>
        </p:spPr>
      </p:pic>
      <p:pic>
        <p:nvPicPr>
          <p:cNvPr id="6" name="Picture 8" descr="http://static.r-express.ru/images/kordova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5542" y="0"/>
            <a:ext cx="412845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2204864"/>
            <a:ext cx="6347048" cy="4325112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Образование.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Наука.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Литература.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Искусство.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Значение культуры халифата.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6" descr="http://ornamentklub.ru/images/stories/arab/arabesque_11.jpg"/>
          <p:cNvPicPr>
            <a:picLocks noChangeAspect="1" noChangeArrowheads="1"/>
          </p:cNvPicPr>
          <p:nvPr/>
        </p:nvPicPr>
        <p:blipFill>
          <a:blip r:embed="rId2" cstate="print"/>
          <a:srcRect l="24662" r="12312"/>
          <a:stretch>
            <a:fillRect/>
          </a:stretch>
        </p:blipFill>
        <p:spPr bwMode="auto">
          <a:xfrm>
            <a:off x="7487816" y="0"/>
            <a:ext cx="1656184" cy="6858000"/>
          </a:xfrm>
          <a:prstGeom prst="rect">
            <a:avLst/>
          </a:prstGeom>
          <a:noFill/>
        </p:spPr>
      </p:pic>
      <p:pic>
        <p:nvPicPr>
          <p:cNvPr id="5" name="Picture 4" descr="ag00029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81128"/>
            <a:ext cx="1008112" cy="79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img1.liveinternet.ru/images/foto/b/1/apps/1/287/1287221_1_7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7E4"/>
              </a:clrFrom>
              <a:clrTo>
                <a:srgbClr val="FAF7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48000"/>
            <a:ext cx="22383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1066800"/>
          </a:xfrm>
        </p:spPr>
        <p:txBody>
          <a:bodyPr/>
          <a:lstStyle/>
          <a:p>
            <a:r>
              <a:rPr lang="ru-RU" dirty="0" smtClean="0"/>
              <a:t>Беседа ученых в медресе.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628800"/>
            <a:ext cx="3384376" cy="4325112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Мечеть – </a:t>
            </a:r>
            <a:r>
              <a:rPr lang="ru-RU" dirty="0" smtClean="0"/>
              <a:t>мусульманский храм.</a:t>
            </a:r>
          </a:p>
          <a:p>
            <a:pPr>
              <a:buNone/>
            </a:pPr>
            <a:r>
              <a:rPr lang="ru-RU" b="1" u="sng" dirty="0" smtClean="0"/>
              <a:t>Медресе –</a:t>
            </a:r>
            <a:r>
              <a:rPr lang="ru-RU" dirty="0" smtClean="0"/>
              <a:t> мусульманская школа</a:t>
            </a:r>
            <a:endParaRPr lang="ru-RU" dirty="0"/>
          </a:p>
        </p:txBody>
      </p:sp>
      <p:pic>
        <p:nvPicPr>
          <p:cNvPr id="6" name="Picture 6" descr="http://ornamentklub.ru/images/stories/arab/arabesque_11.jpg"/>
          <p:cNvPicPr>
            <a:picLocks noChangeAspect="1" noChangeArrowheads="1"/>
          </p:cNvPicPr>
          <p:nvPr/>
        </p:nvPicPr>
        <p:blipFill>
          <a:blip r:embed="rId2" cstate="print"/>
          <a:srcRect l="24662" r="12312"/>
          <a:stretch>
            <a:fillRect/>
          </a:stretch>
        </p:blipFill>
        <p:spPr bwMode="auto">
          <a:xfrm>
            <a:off x="7487816" y="0"/>
            <a:ext cx="1656184" cy="6858000"/>
          </a:xfrm>
          <a:prstGeom prst="rect">
            <a:avLst/>
          </a:prstGeom>
          <a:noFill/>
        </p:spPr>
      </p:pic>
      <p:pic>
        <p:nvPicPr>
          <p:cNvPr id="6146" name="Picture 2" descr="http://human.snauka.ru/wp-content/uploads/2012/10/%D0%B1%D0%B5%D1%85%D0%B7%D0%B0%D0%B4-%D1%83%D1%87%D0%B5%D0%BD%D1%8B%D0%B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784"/>
            <a:ext cx="3492896" cy="4965512"/>
          </a:xfrm>
          <a:prstGeom prst="rect">
            <a:avLst/>
          </a:prstGeom>
          <a:noFill/>
        </p:spPr>
      </p:pic>
      <p:pic>
        <p:nvPicPr>
          <p:cNvPr id="9" name="Picture 4" descr="ag00029_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365104"/>
            <a:ext cx="1008112" cy="79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1066800"/>
          </a:xfrm>
        </p:spPr>
        <p:txBody>
          <a:bodyPr/>
          <a:lstStyle/>
          <a:p>
            <a:r>
              <a:rPr lang="ru-RU" b="1" dirty="0" smtClean="0"/>
              <a:t>«Дом мудрости» в Багдаде.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6" descr="http://ornamentklub.ru/images/stories/arab/arabesque_11.jpg"/>
          <p:cNvPicPr>
            <a:picLocks noChangeAspect="1" noChangeArrowheads="1"/>
          </p:cNvPicPr>
          <p:nvPr/>
        </p:nvPicPr>
        <p:blipFill>
          <a:blip r:embed="rId3" cstate="print"/>
          <a:srcRect l="24662" r="12312"/>
          <a:stretch>
            <a:fillRect/>
          </a:stretch>
        </p:blipFill>
        <p:spPr bwMode="auto">
          <a:xfrm>
            <a:off x="7487816" y="0"/>
            <a:ext cx="1656184" cy="6858000"/>
          </a:xfrm>
          <a:prstGeom prst="rect">
            <a:avLst/>
          </a:prstGeom>
          <a:noFill/>
        </p:spPr>
      </p:pic>
      <p:pic>
        <p:nvPicPr>
          <p:cNvPr id="2050" name="Picture 2" descr="http://im5-tub-ru.yandex.net/i?id=199990832-0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44824"/>
            <a:ext cx="6874482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Арабские цифры.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6" descr="http://ornamentklub.ru/images/stories/arab/arabesque_11.jpg"/>
          <p:cNvPicPr>
            <a:picLocks noChangeAspect="1" noChangeArrowheads="1"/>
          </p:cNvPicPr>
          <p:nvPr/>
        </p:nvPicPr>
        <p:blipFill>
          <a:blip r:embed="rId2" cstate="print"/>
          <a:srcRect l="24662" r="12312"/>
          <a:stretch>
            <a:fillRect/>
          </a:stretch>
        </p:blipFill>
        <p:spPr bwMode="auto">
          <a:xfrm>
            <a:off x="7487816" y="0"/>
            <a:ext cx="1656184" cy="6858000"/>
          </a:xfrm>
          <a:prstGeom prst="rect">
            <a:avLst/>
          </a:prstGeom>
          <a:noFill/>
        </p:spPr>
      </p:pic>
      <p:pic>
        <p:nvPicPr>
          <p:cNvPr id="21506" name="Picture 2" descr="http://www.cairochronicles.com/jack/photos/egypt/arabic_number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76872"/>
            <a:ext cx="3744416" cy="4212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5076056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Ахмед </a:t>
            </a:r>
            <a:r>
              <a:rPr lang="ru-RU" b="1" dirty="0" err="1" smtClean="0"/>
              <a:t>аль-Бируни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(973 -1048гг)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844824"/>
            <a:ext cx="3312368" cy="43251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Высказал догадку, что центром нашей Вселенной является Солнце, а Земля движется вокруг него.</a:t>
            </a:r>
            <a:endParaRPr lang="ru-RU" dirty="0"/>
          </a:p>
        </p:txBody>
      </p:sp>
      <p:pic>
        <p:nvPicPr>
          <p:cNvPr id="6" name="Picture 6" descr="http://ornamentklub.ru/images/stories/arab/arabesque_11.jpg"/>
          <p:cNvPicPr>
            <a:picLocks noChangeAspect="1" noChangeArrowheads="1"/>
          </p:cNvPicPr>
          <p:nvPr/>
        </p:nvPicPr>
        <p:blipFill>
          <a:blip r:embed="rId2" cstate="print"/>
          <a:srcRect l="24662" r="12312"/>
          <a:stretch>
            <a:fillRect/>
          </a:stretch>
        </p:blipFill>
        <p:spPr bwMode="auto">
          <a:xfrm>
            <a:off x="7487816" y="0"/>
            <a:ext cx="1656184" cy="6858000"/>
          </a:xfrm>
          <a:prstGeom prst="rect">
            <a:avLst/>
          </a:prstGeom>
          <a:noFill/>
        </p:spPr>
      </p:pic>
      <p:pic>
        <p:nvPicPr>
          <p:cNvPr id="22530" name="Picture 2" descr="http://cizgilervenotlar.files.wordpress.com/2011/01/hayya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20888"/>
            <a:ext cx="3162300" cy="3886201"/>
          </a:xfrm>
          <a:prstGeom prst="rect">
            <a:avLst/>
          </a:prstGeom>
          <a:noFill/>
        </p:spPr>
      </p:pic>
      <p:pic>
        <p:nvPicPr>
          <p:cNvPr id="7" name="Picture 14" descr="http://img0.liveinternet.ru/images/foto/b/1/apps/1/287/1287222_1_78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552" y="1700808"/>
            <a:ext cx="4536504" cy="5450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4968552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Ибн Сина – Авиценна</a:t>
            </a:r>
            <a:br>
              <a:rPr lang="ru-RU" b="1" dirty="0" smtClean="0"/>
            </a:br>
            <a:r>
              <a:rPr lang="ru-RU" dirty="0" smtClean="0"/>
              <a:t>(980 – 1037 </a:t>
            </a:r>
            <a:r>
              <a:rPr lang="ru-RU" dirty="0" err="1" smtClean="0"/>
              <a:t>гг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2708920"/>
            <a:ext cx="2232248" cy="21876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Философ, </a:t>
            </a:r>
            <a:r>
              <a:rPr lang="ru-RU" dirty="0" err="1" smtClean="0"/>
              <a:t>астроном,поэт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u="sng" dirty="0" smtClean="0"/>
              <a:t>врач.</a:t>
            </a:r>
            <a:endParaRPr lang="ru-RU" b="1" u="sng" dirty="0"/>
          </a:p>
        </p:txBody>
      </p:sp>
      <p:pic>
        <p:nvPicPr>
          <p:cNvPr id="6" name="Picture 6" descr="http://ornamentklub.ru/images/stories/arab/arabesque_11.jpg"/>
          <p:cNvPicPr>
            <a:picLocks noChangeAspect="1" noChangeArrowheads="1"/>
          </p:cNvPicPr>
          <p:nvPr/>
        </p:nvPicPr>
        <p:blipFill>
          <a:blip r:embed="rId2" cstate="print"/>
          <a:srcRect l="24662" r="12312"/>
          <a:stretch>
            <a:fillRect/>
          </a:stretch>
        </p:blipFill>
        <p:spPr bwMode="auto">
          <a:xfrm>
            <a:off x="7487816" y="0"/>
            <a:ext cx="1656184" cy="6858000"/>
          </a:xfrm>
          <a:prstGeom prst="rect">
            <a:avLst/>
          </a:prstGeom>
          <a:noFill/>
        </p:spPr>
      </p:pic>
      <p:pic>
        <p:nvPicPr>
          <p:cNvPr id="5" name="Picture 2" descr="http://www.doctorsworld.us/wp-content/uploads/2010/12/Avicenna-miniatu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61456"/>
            <a:ext cx="433306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1143000"/>
            <a:ext cx="3816424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Фирдоуси</a:t>
            </a:r>
            <a:br>
              <a:rPr lang="ru-RU" b="1" dirty="0" smtClean="0"/>
            </a:br>
            <a:r>
              <a:rPr lang="ru-RU" b="1" dirty="0" smtClean="0"/>
              <a:t>(934 -1020 </a:t>
            </a:r>
            <a:r>
              <a:rPr lang="ru-RU" b="1" dirty="0" err="1" smtClean="0"/>
              <a:t>гг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2564904"/>
            <a:ext cx="4032448" cy="2187688"/>
          </a:xfrm>
        </p:spPr>
        <p:txBody>
          <a:bodyPr>
            <a:normAutofit lnSpcReduction="10000"/>
          </a:bodyPr>
          <a:lstStyle/>
          <a:p>
            <a:pPr marL="0" indent="109538">
              <a:buNone/>
            </a:pPr>
            <a:r>
              <a:rPr lang="ru-RU" dirty="0" smtClean="0"/>
              <a:t> Лишь в разуме счастье, беда без него, </a:t>
            </a:r>
            <a:br>
              <a:rPr lang="ru-RU" dirty="0" smtClean="0"/>
            </a:br>
            <a:r>
              <a:rPr lang="ru-RU" dirty="0" smtClean="0"/>
              <a:t>  Лишь разум - богатство, нужда без него.</a:t>
            </a:r>
            <a:endParaRPr lang="ru-RU" dirty="0"/>
          </a:p>
        </p:txBody>
      </p:sp>
      <p:pic>
        <p:nvPicPr>
          <p:cNvPr id="6" name="Picture 6" descr="http://ornamentklub.ru/images/stories/arab/arabesque_11.jpg"/>
          <p:cNvPicPr>
            <a:picLocks noChangeAspect="1" noChangeArrowheads="1"/>
          </p:cNvPicPr>
          <p:nvPr/>
        </p:nvPicPr>
        <p:blipFill>
          <a:blip r:embed="rId2" cstate="print"/>
          <a:srcRect l="24662" r="12312"/>
          <a:stretch>
            <a:fillRect/>
          </a:stretch>
        </p:blipFill>
        <p:spPr bwMode="auto">
          <a:xfrm>
            <a:off x="7487816" y="0"/>
            <a:ext cx="1656184" cy="6858000"/>
          </a:xfrm>
          <a:prstGeom prst="rect">
            <a:avLst/>
          </a:prstGeom>
          <a:noFill/>
        </p:spPr>
      </p:pic>
      <p:pic>
        <p:nvPicPr>
          <p:cNvPr id="26628" name="Picture 4" descr="http://www.abooksfree.ru/img3/firdousi_shahnam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3922"/>
          <a:stretch>
            <a:fillRect/>
          </a:stretch>
        </p:blipFill>
        <p:spPr bwMode="auto">
          <a:xfrm>
            <a:off x="0" y="476671"/>
            <a:ext cx="3347864" cy="4400561"/>
          </a:xfrm>
          <a:prstGeom prst="rect">
            <a:avLst/>
          </a:prstGeom>
          <a:noFill/>
        </p:spPr>
      </p:pic>
      <p:pic>
        <p:nvPicPr>
          <p:cNvPr id="8" name="Picture 4" descr="http://img1.liveinternet.ru/images/foto/b/1/apps/1/287/1287235_1_298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63178"/>
          <a:stretch>
            <a:fillRect/>
          </a:stretch>
        </p:blipFill>
        <p:spPr bwMode="auto">
          <a:xfrm>
            <a:off x="3203848" y="5013176"/>
            <a:ext cx="1691680" cy="1618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121</TotalTime>
  <Words>188</Words>
  <Application>Microsoft Office PowerPoint</Application>
  <PresentationFormat>Экран (4:3)</PresentationFormat>
  <Paragraphs>42</Paragraphs>
  <Slides>23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Городская</vt:lpstr>
      <vt:lpstr>Слайд 1</vt:lpstr>
      <vt:lpstr>Культура стран Арабского халифата.</vt:lpstr>
      <vt:lpstr>План урока:</vt:lpstr>
      <vt:lpstr>Беседа ученых в медресе.</vt:lpstr>
      <vt:lpstr>«Дом мудрости» в Багдаде.</vt:lpstr>
      <vt:lpstr>Арабские цифры.</vt:lpstr>
      <vt:lpstr>Ахмед аль-Бируни  (973 -1048гг)</vt:lpstr>
      <vt:lpstr>Ибн Сина – Авиценна (980 – 1037 гг)</vt:lpstr>
      <vt:lpstr>Фирдоуси (934 -1020 гг)</vt:lpstr>
      <vt:lpstr>Омар Хайам (1048 -1131 гг)</vt:lpstr>
      <vt:lpstr>Абд Аллах Саади              (1181—1291 гг)</vt:lpstr>
      <vt:lpstr>Альгамбра – дворец эмира в Гранаде.</vt:lpstr>
      <vt:lpstr>Кордова.</vt:lpstr>
      <vt:lpstr>Бухара.</vt:lpstr>
      <vt:lpstr>Стамбул.</vt:lpstr>
      <vt:lpstr>Минарет – высокая башня для произне-сения муллой молитв.</vt:lpstr>
      <vt:lpstr>Арабеска – геометрический рисунок.</vt:lpstr>
      <vt:lpstr>Изделия ремесла.</vt:lpstr>
      <vt:lpstr>Изделия ремесла.</vt:lpstr>
      <vt:lpstr>Дамасская сталь.</vt:lpstr>
      <vt:lpstr>Домашнее задание:</vt:lpstr>
      <vt:lpstr>«Сердце Чечни»</vt:lpstr>
      <vt:lpstr>«Сердце Чечни»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17</cp:revision>
  <dcterms:created xsi:type="dcterms:W3CDTF">2013-11-06T16:35:55Z</dcterms:created>
  <dcterms:modified xsi:type="dcterms:W3CDTF">2013-11-18T20:36:05Z</dcterms:modified>
</cp:coreProperties>
</file>