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56" r:id="rId4"/>
    <p:sldId id="257" r:id="rId5"/>
    <p:sldId id="261" r:id="rId6"/>
    <p:sldId id="259" r:id="rId7"/>
    <p:sldId id="263" r:id="rId8"/>
    <p:sldId id="260" r:id="rId9"/>
    <p:sldId id="265" r:id="rId10"/>
    <p:sldId id="262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536F9AC-CECD-4122-845E-EB6EC4BFAAC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291AF3C-2347-4CAF-8BFF-50ECE7F67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F9AC-CECD-4122-845E-EB6EC4BFAAC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AF3C-2347-4CAF-8BFF-50ECE7F67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F9AC-CECD-4122-845E-EB6EC4BFAAC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AF3C-2347-4CAF-8BFF-50ECE7F67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F9AC-CECD-4122-845E-EB6EC4BFAAC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AF3C-2347-4CAF-8BFF-50ECE7F67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F9AC-CECD-4122-845E-EB6EC4BFAAC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AF3C-2347-4CAF-8BFF-50ECE7F67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F9AC-CECD-4122-845E-EB6EC4BFAAC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AF3C-2347-4CAF-8BFF-50ECE7F67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36F9AC-CECD-4122-845E-EB6EC4BFAAC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91AF3C-2347-4CAF-8BFF-50ECE7F678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536F9AC-CECD-4122-845E-EB6EC4BFAAC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291AF3C-2347-4CAF-8BFF-50ECE7F67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F9AC-CECD-4122-845E-EB6EC4BFAAC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AF3C-2347-4CAF-8BFF-50ECE7F67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F9AC-CECD-4122-845E-EB6EC4BFAAC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AF3C-2347-4CAF-8BFF-50ECE7F67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F9AC-CECD-4122-845E-EB6EC4BFAAC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AF3C-2347-4CAF-8BFF-50ECE7F67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536F9AC-CECD-4122-845E-EB6EC4BFAAC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291AF3C-2347-4CAF-8BFF-50ECE7F67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0%D1%80%D0%B0%D0%B1%D0%B5%D1%81%D0%BA%D0%B8%20%D0%BE%D1%80%D0%BD%D0%B0%D0%BC%D0%B5%D0%BD%D1%82&amp;fp=0&amp;pos=26&amp;uinfo=ww-1173-wh-541-fw-948-fh-448-pd-1&amp;rpt=simage&amp;img_url=http://img1.liveinternet.ru/images/foto/c/9/apps/2/190/2190015_060-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text=%D1%80%D0%BE%D0%B6%D0%B4%D0%B5%D0%BD%D0%B8%D0%B5%20%D0%BC%D1%83%D1%85%D0%B0%D0%BC%D0%BC%D0%B5%D0%B4%D0%B0&amp;fp=0&amp;pos=10&amp;uinfo=ww-1173-wh-541-fw-948-fh-448-pd-1&amp;rpt=simage&amp;img_url=http://upload.wikimedia.org/wikipedia/commons/thumb/9/9c/Siyer-i_Nebi_223b.jpg/81px-Siyer-i_Nebi_223b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arin.ru/reg/mediterranian/turkey/info/about/history/4312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text=%D0%B0%D1%80%D0%B0%D0%B1%D0%B5%D1%81%D0%BA%D0%B8%20%D0%BE%D1%80%D0%BD%D0%B0%D0%BC%D0%B5%D0%BD%D1%82&amp;fp=0&amp;pos=26&amp;uinfo=ww-1173-wh-541-fw-948-fh-448-pd-1&amp;rpt=simage&amp;img_url=http://img1.liveinternet.ru/images/foto/c/9/apps/2/190/2190015_060-c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0%D1%80%D0%B0%D0%B1%D0%B5%D1%81%D0%BA%D0%B8%20%D0%BE%D1%80%D0%BD%D0%B0%D0%BC%D0%B5%D0%BD%D1%82&amp;fp=0&amp;pos=26&amp;uinfo=ww-1173-wh-541-fw-948-fh-448-pd-1&amp;rpt=simage&amp;img_url=http://img1.liveinternet.ru/images/foto/c/9/apps/2/190/2190015_060-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5.jpeg"/><Relationship Id="rId4" Type="http://schemas.openxmlformats.org/officeDocument/2006/relationships/hyperlink" Target="http://www.liveinternet.ru/app/fotograf/index.php?s=photo_viewer&amp;ev=photo_view&amp;uid=3383678&amp;bid=3383678&amp;pid=426320&amp;id=1287192&amp;mode=thi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0%D1%80%D0%B0%D0%B1%D0%B5%D1%81%D0%BA%D0%B8%20%D0%BE%D1%80%D0%BD%D0%B0%D0%BC%D0%B5%D0%BD%D1%82&amp;fp=0&amp;pos=26&amp;uinfo=ww-1173-wh-541-fw-948-fh-448-pd-1&amp;rpt=simage&amp;img_url=http://img1.liveinternet.ru/images/foto/c/9/apps/2/190/2190015_060-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p=1&amp;text=%D0%BF%D0%B5%D1%80%D1%81%D0%B8%D0%B4%D1%81%D0%BA%D0%B8%D0%B5%20%D1%81%D1%80%D0%B5%D0%B4%D0%BD%D0%B5%D0%B2%D0%B5%D0%BA%D0%BE%D0%B2%D1%8B%D0%B5%20%D0%BC%D0%B8%D0%BD%D0%B8%D0%B0%D1%82%D1%8E%D1%80%D1%8B&amp;fp=1&amp;pos=52&amp;uinfo=ww-1173-wh-541-fw-948-fh-448-pd-1&amp;rpt=simage&amp;img_url=http://www.bochkavpechatleniy.com/data/photo/133903/61d53c84008f8a03e465257fd6410e52_original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iveinternet.ru/app/fotograf/index.php?s=photo_viewer&amp;ev=photo_view&amp;uid=3383678&amp;bid=3383678&amp;pid=426320&amp;id=1287195&amp;mode=thi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0%D1%80%D0%B0%D0%B1%D0%B5%D1%81%D0%BA%D0%B8%20%D0%BE%D1%80%D0%BD%D0%B0%D0%BC%D0%B5%D0%BD%D1%82&amp;fp=0&amp;pos=26&amp;uinfo=ww-1173-wh-541-fw-948-fh-448-pd-1&amp;rpt=simage&amp;img_url=http://img1.liveinternet.ru/images/foto/c/9/apps/2/190/2190015_060-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p=1&amp;text=%D0%B1%D0%B5%D0%B4%D1%83%D0%B8%D0%BD%D1%8B%20-%20%D0%B2%D0%BE%D0%B8%D0%BD%D1%8B&amp;fp=1&amp;pos=34&amp;uinfo=ww-1173-wh-541-fw-948-fh-448-pd-1&amp;rpt=simage&amp;img_url=http://forum.ixbt.com/post.cgi?id=attach:25:4143:3142: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0%D1%80%D0%B0%D0%B1%D0%B5%D1%81%D0%BA%D0%B8%20%D0%BE%D1%80%D0%BD%D0%B0%D0%BC%D0%B5%D0%BD%D1%82&amp;fp=0&amp;pos=26&amp;uinfo=ww-1173-wh-541-fw-948-fh-448-pd-1&amp;rpt=simage&amp;img_url=http://img1.liveinternet.ru/images/foto/c/9/apps/2/190/2190015_060-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8.jpeg"/><Relationship Id="rId4" Type="http://schemas.openxmlformats.org/officeDocument/2006/relationships/hyperlink" Target="http://history-moments.ru/lydi-v-istorii-i-nazvania/lydi-v-istorii-a/12-abbasidy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yandsearch?text=%D0%B0%D1%80%D0%B0%D0%B1%D0%B5%D1%81%D0%BA%D0%B8%20%D0%BE%D1%80%D0%BD%D0%B0%D0%BC%D0%B5%D0%BD%D1%82&amp;fp=0&amp;pos=26&amp;uinfo=ww-1173-wh-541-fw-948-fh-448-pd-1&amp;rpt=simage&amp;img_url=http://img1.liveinternet.ru/images/foto/c/9/apps/2/190/2190015_060-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1%D0%B0%D0%B3%D0%B4%D0%B0%D0%B4&amp;fp=0&amp;pos=1&amp;uinfo=ww-1173-wh-541-fw-948-fh-448-pd-1&amp;rpt=simage&amp;img_url=http://gallery.forum-grad.ru/files/7/6/0/4/7/irak002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p=1&amp;text=%D0%B1%D0%B0%D0%B3%D0%B4%D0%B0%D0%B4&amp;fp=1&amp;pos=35&amp;uinfo=ww-1173-wh-541-fw-948-fh-448-pd-1&amp;rpt=simage&amp;img_url=http://www.invictory.org/public/pictures/news/21/20335/m9bcb5449aada47df8665d59a9d8f4829130270184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hyperlink" Target="http://images.yandex.ru/yandsearch?text=%D0%B0%D1%80%D0%B0%D0%B1%D0%B5%D1%81%D0%BA%D0%B8%20%D0%BE%D1%80%D0%BD%D0%B0%D0%BC%D0%B5%D0%BD%D1%82&amp;fp=0&amp;pos=26&amp;uinfo=ww-1173-wh-541-fw-948-fh-448-pd-1&amp;rpt=simage&amp;img_url=http://img1.liveinternet.ru/images/foto/c/9/apps/2/190/2190015_060-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22%D0%A2%D1%8B%D1%81%D1%8F%D1%87%D0%B0%20%D0%B8%20%D0%BE%D0%B4%D0%BD%D0%B0%20%D0%BD%D0%BE%D1%87%D1%8C%22&amp;fp=0&amp;pos=1&amp;uinfo=ww-1173-wh-541-fw-948-fh-448-pd-1&amp;rpt=simage&amp;img_url=http://img1.labirint.ru/books/117347/small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text=%D1%85%D0%B0%D1%80%D1%83%D0%BD%20%D0%B0%D1%80-%D1%80%D0%B0%D1%88%D0%B8%D0%B4&amp;fp=0&amp;pos=9&amp;uinfo=ww-1173-wh-541-fw-948-fh-448-pd-1&amp;rpt=simage&amp;img_url=http://civgames.com/wp-content/gallery/civ5-11/dom_alrashid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1%80%D0%B0%D1%81%D0%BF%D0%B0%D0%B4%20%D0%B0%D1%80%D0%B0%D0%B1%D1%81%D0%BA%D0%BE%D0%B3%D0%BE%20%D1%85%D0%B0%D0%BB%D0%B8%D1%84%D0%B0%D1%82%D0%B0&amp;fp=0&amp;pos=3&amp;rpt=simage&amp;uinfo=ww-1173-wh-541-fw-948-fh-448-pd-1&amp;img_url=http://soobsh.ru/tw_files2/urls_1/104/d-103386/103386_html_m2df0a08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Давайте вспомним: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6408712" cy="4325112"/>
          </a:xfrm>
        </p:spPr>
        <p:txBody>
          <a:bodyPr>
            <a:normAutofit lnSpcReduction="10000"/>
          </a:bodyPr>
          <a:lstStyle/>
          <a:p>
            <a:pPr marL="0" indent="109538"/>
            <a:r>
              <a:rPr lang="ru-RU" sz="3200" dirty="0" smtClean="0"/>
              <a:t>Как повлияли природа и климат Аравия на занятия ее населения?</a:t>
            </a:r>
          </a:p>
          <a:p>
            <a:pPr marL="0" indent="109538"/>
            <a:r>
              <a:rPr lang="ru-RU" sz="3200" dirty="0" smtClean="0"/>
              <a:t>Какие обязанности и запреты                  возложил ислам на правоверных               мусульман? </a:t>
            </a:r>
          </a:p>
          <a:p>
            <a:pPr marL="0" indent="109538"/>
            <a:r>
              <a:rPr lang="ru-RU" sz="3200" dirty="0" smtClean="0"/>
              <a:t>Какие общественные и </a:t>
            </a:r>
            <a:r>
              <a:rPr lang="ru-RU" sz="3200" dirty="0" err="1" smtClean="0"/>
              <a:t>семей-ные</a:t>
            </a:r>
            <a:r>
              <a:rPr lang="ru-RU" sz="3200" dirty="0" smtClean="0"/>
              <a:t> порядки закреплял ислам?                                                                     </a:t>
            </a:r>
            <a:endParaRPr lang="ru-RU" sz="3200" dirty="0"/>
          </a:p>
        </p:txBody>
      </p:sp>
      <p:pic>
        <p:nvPicPr>
          <p:cNvPr id="4" name="Picture 2" descr="http://im2-tub-ru.yandex.net/i?id=2977459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570" r="3223" b="25155"/>
          <a:stretch>
            <a:fillRect/>
          </a:stretch>
        </p:blipFill>
        <p:spPr bwMode="auto">
          <a:xfrm rot="10800000">
            <a:off x="0" y="0"/>
            <a:ext cx="5508104" cy="1632546"/>
          </a:xfrm>
          <a:prstGeom prst="rect">
            <a:avLst/>
          </a:prstGeom>
          <a:noFill/>
        </p:spPr>
      </p:pic>
      <p:pic>
        <p:nvPicPr>
          <p:cNvPr id="5" name="Picture 2" descr="http://im2-tub-ru.yandex.net/i?id=2977459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6081" b="25155"/>
          <a:stretch>
            <a:fillRect/>
          </a:stretch>
        </p:blipFill>
        <p:spPr bwMode="auto">
          <a:xfrm rot="10800000">
            <a:off x="5004048" y="0"/>
            <a:ext cx="4139952" cy="1632546"/>
          </a:xfrm>
          <a:prstGeom prst="rect">
            <a:avLst/>
          </a:prstGeom>
          <a:noFill/>
        </p:spPr>
      </p:pic>
      <p:pic>
        <p:nvPicPr>
          <p:cNvPr id="6" name="Picture 8" descr="http://www.photographers.it/articoli/foto1/maometto/nascita_maomet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5575" y="2971799"/>
            <a:ext cx="263842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7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4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7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arin.ru/ai/article.43126/pics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7007054" cy="51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844824"/>
            <a:ext cx="3117032" cy="4320480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В </a:t>
            </a:r>
            <a:r>
              <a:rPr lang="ru-RU" sz="4400" b="1" u="sng" dirty="0" smtClean="0"/>
              <a:t>1055</a:t>
            </a:r>
            <a:r>
              <a:rPr lang="ru-RU" b="1" u="sng" dirty="0" smtClean="0"/>
              <a:t> г. </a:t>
            </a:r>
            <a:r>
              <a:rPr lang="ru-RU" b="1" dirty="0" smtClean="0"/>
              <a:t>турки – сельджуки захватили Багдад.</a:t>
            </a:r>
            <a:endParaRPr lang="ru-RU" b="1" dirty="0"/>
          </a:p>
        </p:txBody>
      </p:sp>
      <p:pic>
        <p:nvPicPr>
          <p:cNvPr id="4" name="Picture 2" descr="http://im2-tub-ru.yandex.net/i?id=29774596-5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570" r="3223" b="25155"/>
          <a:stretch>
            <a:fillRect/>
          </a:stretch>
        </p:blipFill>
        <p:spPr bwMode="auto">
          <a:xfrm rot="10800000">
            <a:off x="0" y="0"/>
            <a:ext cx="5508104" cy="1632546"/>
          </a:xfrm>
          <a:prstGeom prst="rect">
            <a:avLst/>
          </a:prstGeom>
          <a:noFill/>
        </p:spPr>
      </p:pic>
      <p:pic>
        <p:nvPicPr>
          <p:cNvPr id="5" name="Picture 2" descr="http://im2-tub-ru.yandex.net/i?id=29774596-5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6081" b="25155"/>
          <a:stretch>
            <a:fillRect/>
          </a:stretch>
        </p:blipFill>
        <p:spPr bwMode="auto">
          <a:xfrm rot="10800000">
            <a:off x="5004048" y="0"/>
            <a:ext cx="4139952" cy="1632546"/>
          </a:xfrm>
          <a:prstGeom prst="rect">
            <a:avLst/>
          </a:prstGeom>
          <a:noFill/>
        </p:spPr>
      </p:pic>
      <p:pic>
        <p:nvPicPr>
          <p:cNvPr id="8" name="Picture 4" descr="ag00029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1628800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066800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3789040"/>
            <a:ext cx="4896544" cy="1921400"/>
          </a:xfrm>
        </p:spPr>
        <p:txBody>
          <a:bodyPr/>
          <a:lstStyle/>
          <a:p>
            <a:r>
              <a:rPr lang="ru-RU" dirty="0" smtClean="0"/>
              <a:t>§9 п.6-9 </a:t>
            </a:r>
          </a:p>
          <a:p>
            <a:r>
              <a:rPr lang="ru-RU" dirty="0" smtClean="0"/>
              <a:t>вопросы 7-8</a:t>
            </a:r>
          </a:p>
          <a:p>
            <a:r>
              <a:rPr lang="ru-RU" dirty="0" smtClean="0"/>
              <a:t>к/</a:t>
            </a:r>
            <a:r>
              <a:rPr lang="ru-RU" dirty="0" err="1" smtClean="0"/>
              <a:t>к</a:t>
            </a:r>
            <a:r>
              <a:rPr lang="ru-RU" dirty="0" smtClean="0"/>
              <a:t> «</a:t>
            </a:r>
            <a:r>
              <a:rPr lang="ru-RU" dirty="0" smtClean="0"/>
              <a:t>Арабский халифат»</a:t>
            </a:r>
            <a:endParaRPr lang="ru-RU" dirty="0"/>
          </a:p>
        </p:txBody>
      </p:sp>
      <p:pic>
        <p:nvPicPr>
          <p:cNvPr id="4" name="Picture 2" descr="http://im2-tub-ru.yandex.net/i?id=2977459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570" r="3223" b="25155"/>
          <a:stretch>
            <a:fillRect/>
          </a:stretch>
        </p:blipFill>
        <p:spPr bwMode="auto">
          <a:xfrm rot="10800000">
            <a:off x="0" y="0"/>
            <a:ext cx="5508104" cy="1632546"/>
          </a:xfrm>
          <a:prstGeom prst="rect">
            <a:avLst/>
          </a:prstGeom>
          <a:noFill/>
        </p:spPr>
      </p:pic>
      <p:pic>
        <p:nvPicPr>
          <p:cNvPr id="5" name="Picture 2" descr="http://im2-tub-ru.yandex.net/i?id=2977459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6081" b="25155"/>
          <a:stretch>
            <a:fillRect/>
          </a:stretch>
        </p:blipFill>
        <p:spPr bwMode="auto">
          <a:xfrm rot="10800000">
            <a:off x="5004048" y="0"/>
            <a:ext cx="4139952" cy="1632546"/>
          </a:xfrm>
          <a:prstGeom prst="rect">
            <a:avLst/>
          </a:prstGeom>
          <a:noFill/>
        </p:spPr>
      </p:pic>
      <p:pic>
        <p:nvPicPr>
          <p:cNvPr id="6" name="Picture 6" descr="http://img0.liveinternet.ru/images/foto/b/1/apps/1/287/1287192_1_2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64904"/>
            <a:ext cx="8964488" cy="4032448"/>
          </a:xfrm>
          <a:prstGeom prst="rect">
            <a:avLst/>
          </a:prstGeom>
          <a:noFill/>
        </p:spPr>
      </p:pic>
      <p:pic>
        <p:nvPicPr>
          <p:cNvPr id="7" name="Picture 4" descr="ag00029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628800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066800"/>
          </a:xfrm>
        </p:spPr>
        <p:txBody>
          <a:bodyPr/>
          <a:lstStyle/>
          <a:p>
            <a:r>
              <a:rPr lang="ru-RU" dirty="0" smtClean="0"/>
              <a:t>Вспомним: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4968552" cy="4325112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Шариат –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«правильный путь» – правила поведения мусульман.</a:t>
            </a:r>
          </a:p>
          <a:p>
            <a:pPr>
              <a:buNone/>
            </a:pPr>
            <a:r>
              <a:rPr lang="ru-RU" b="1" u="sng" dirty="0" smtClean="0"/>
              <a:t>Эмир – </a:t>
            </a:r>
          </a:p>
          <a:p>
            <a:pPr>
              <a:buNone/>
            </a:pPr>
            <a:r>
              <a:rPr lang="ru-RU" dirty="0" smtClean="0"/>
              <a:t>наместник провинции, назначаемый халифом.</a:t>
            </a:r>
          </a:p>
          <a:p>
            <a:pPr>
              <a:buNone/>
            </a:pPr>
            <a:r>
              <a:rPr lang="ru-RU" b="1" u="sng" dirty="0" smtClean="0"/>
              <a:t>Визирь</a:t>
            </a:r>
            <a:r>
              <a:rPr lang="ru-RU" dirty="0" smtClean="0"/>
              <a:t> – </a:t>
            </a:r>
          </a:p>
          <a:p>
            <a:pPr>
              <a:buNone/>
            </a:pPr>
            <a:r>
              <a:rPr lang="ru-RU" dirty="0" smtClean="0"/>
              <a:t>советник халифа.</a:t>
            </a:r>
            <a:endParaRPr lang="ru-RU" dirty="0"/>
          </a:p>
        </p:txBody>
      </p:sp>
      <p:pic>
        <p:nvPicPr>
          <p:cNvPr id="4" name="Picture 2" descr="http://im2-tub-ru.yandex.net/i?id=2977459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570" r="3223" b="25155"/>
          <a:stretch>
            <a:fillRect/>
          </a:stretch>
        </p:blipFill>
        <p:spPr bwMode="auto">
          <a:xfrm rot="10800000">
            <a:off x="0" y="0"/>
            <a:ext cx="5508104" cy="1632546"/>
          </a:xfrm>
          <a:prstGeom prst="rect">
            <a:avLst/>
          </a:prstGeom>
          <a:noFill/>
        </p:spPr>
      </p:pic>
      <p:pic>
        <p:nvPicPr>
          <p:cNvPr id="5" name="Picture 2" descr="http://im2-tub-ru.yandex.net/i?id=2977459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6081" b="25155"/>
          <a:stretch>
            <a:fillRect/>
          </a:stretch>
        </p:blipFill>
        <p:spPr bwMode="auto">
          <a:xfrm rot="10800000">
            <a:off x="5004048" y="0"/>
            <a:ext cx="4139952" cy="1632546"/>
          </a:xfrm>
          <a:prstGeom prst="rect">
            <a:avLst/>
          </a:prstGeom>
          <a:noFill/>
        </p:spPr>
      </p:pic>
      <p:pic>
        <p:nvPicPr>
          <p:cNvPr id="7" name="Picture 2" descr="http://www.bochkavpechatleniy.com/data/photo/133903/61d53c84008f8a03e465257fd6410e52_origin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700808"/>
            <a:ext cx="3715824" cy="4752528"/>
          </a:xfrm>
          <a:prstGeom prst="rect">
            <a:avLst/>
          </a:prstGeom>
          <a:noFill/>
        </p:spPr>
      </p:pic>
      <p:pic>
        <p:nvPicPr>
          <p:cNvPr id="8" name="Picture 4" descr="ag00029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517232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6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820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Раскройте значение понятий: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041648" cy="457200"/>
          </a:xfrm>
        </p:spPr>
        <p:txBody>
          <a:bodyPr/>
          <a:lstStyle/>
          <a:p>
            <a:r>
              <a:rPr lang="ru-RU" dirty="0" smtClean="0"/>
              <a:t>1 вариант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88024" y="1268760"/>
            <a:ext cx="4041775" cy="457200"/>
          </a:xfrm>
        </p:spPr>
        <p:txBody>
          <a:bodyPr/>
          <a:lstStyle/>
          <a:p>
            <a:r>
              <a:rPr lang="ru-RU" dirty="0" smtClean="0"/>
              <a:t>2 вариант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23528" y="1700808"/>
            <a:ext cx="4041648" cy="44618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Бедуины</a:t>
            </a:r>
          </a:p>
          <a:p>
            <a:r>
              <a:rPr lang="ru-RU" sz="3600" b="1" dirty="0" smtClean="0"/>
              <a:t>Кааб</a:t>
            </a:r>
          </a:p>
          <a:p>
            <a:r>
              <a:rPr lang="ru-RU" sz="3600" b="1" dirty="0" smtClean="0"/>
              <a:t>Мусульманин </a:t>
            </a:r>
          </a:p>
          <a:p>
            <a:r>
              <a:rPr lang="ru-RU" sz="3600" b="1" dirty="0" smtClean="0"/>
              <a:t>Хиджра</a:t>
            </a:r>
          </a:p>
          <a:p>
            <a:r>
              <a:rPr lang="ru-RU" sz="3600" b="1" dirty="0" smtClean="0"/>
              <a:t>Кади</a:t>
            </a:r>
          </a:p>
          <a:p>
            <a:r>
              <a:rPr lang="ru-RU" sz="3600" b="1" dirty="0" smtClean="0"/>
              <a:t>Сура</a:t>
            </a:r>
          </a:p>
          <a:p>
            <a:r>
              <a:rPr lang="ru-RU" sz="3600" b="1" dirty="0" smtClean="0"/>
              <a:t>Пророк</a:t>
            </a:r>
          </a:p>
          <a:p>
            <a:endParaRPr lang="ru-RU" sz="3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88024" y="1772816"/>
            <a:ext cx="4041775" cy="44618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Арабы</a:t>
            </a:r>
          </a:p>
          <a:p>
            <a:r>
              <a:rPr lang="ru-RU" sz="3600" b="1" dirty="0" smtClean="0"/>
              <a:t>Ярмарка</a:t>
            </a:r>
          </a:p>
          <a:p>
            <a:r>
              <a:rPr lang="ru-RU" sz="3600" b="1" dirty="0" smtClean="0"/>
              <a:t>Ислам </a:t>
            </a:r>
          </a:p>
          <a:p>
            <a:r>
              <a:rPr lang="ru-RU" sz="3600" b="1" dirty="0" smtClean="0"/>
              <a:t>Аллах</a:t>
            </a:r>
          </a:p>
          <a:p>
            <a:r>
              <a:rPr lang="ru-RU" sz="3600" b="1" dirty="0" smtClean="0"/>
              <a:t>Коран</a:t>
            </a:r>
          </a:p>
          <a:p>
            <a:r>
              <a:rPr lang="ru-RU" sz="3600" b="1" dirty="0" smtClean="0"/>
              <a:t>Шариат</a:t>
            </a:r>
          </a:p>
          <a:p>
            <a:r>
              <a:rPr lang="ru-RU" sz="3600" b="1" dirty="0" smtClean="0"/>
              <a:t>Калым</a:t>
            </a:r>
          </a:p>
          <a:p>
            <a:endParaRPr lang="ru-RU" sz="36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123728" y="5877272"/>
            <a:ext cx="5328592" cy="9807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 из 7 обязательно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96753"/>
            <a:ext cx="6192688" cy="1296144"/>
          </a:xfrm>
        </p:spPr>
        <p:txBody>
          <a:bodyPr/>
          <a:lstStyle/>
          <a:p>
            <a:r>
              <a:rPr lang="ru-RU" dirty="0" smtClean="0"/>
              <a:t>Арабский халифат.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6165304"/>
            <a:ext cx="4953000" cy="35133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/>
              <a:t>6 класс.</a:t>
            </a:r>
            <a:endParaRPr lang="ru-RU" b="1" dirty="0"/>
          </a:p>
        </p:txBody>
      </p:sp>
      <p:pic>
        <p:nvPicPr>
          <p:cNvPr id="4" name="Picture 8" descr="http://img1.liveinternet.ru/images/foto/b/1/apps/1/287/1287195_1_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869032"/>
          </a:xfrm>
        </p:spPr>
        <p:txBody>
          <a:bodyPr/>
          <a:lstStyle/>
          <a:p>
            <a:r>
              <a:rPr lang="ru-RU" b="1" dirty="0" smtClean="0"/>
              <a:t>План урока: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8229600" cy="4325112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3200" b="1" dirty="0" smtClean="0"/>
              <a:t>Завоевания арабов.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/>
              <a:t>Правление </a:t>
            </a:r>
            <a:r>
              <a:rPr lang="ru-RU" sz="3200" b="1" dirty="0" err="1" smtClean="0"/>
              <a:t>Аббасидов</a:t>
            </a:r>
            <a:r>
              <a:rPr lang="ru-RU" sz="3200" b="1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/>
              <a:t>Халиф </a:t>
            </a:r>
            <a:r>
              <a:rPr lang="ru-RU" sz="3200" b="1" dirty="0" err="1" smtClean="0"/>
              <a:t>Харун</a:t>
            </a:r>
            <a:r>
              <a:rPr lang="ru-RU" sz="3200" b="1" dirty="0" smtClean="0"/>
              <a:t> ар- </a:t>
            </a:r>
            <a:r>
              <a:rPr lang="ru-RU" sz="3200" b="1" dirty="0" err="1" smtClean="0"/>
              <a:t>Рашид</a:t>
            </a:r>
            <a:r>
              <a:rPr lang="ru-RU" sz="3200" b="1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/>
              <a:t>Распад Халифата.</a:t>
            </a:r>
            <a:endParaRPr lang="ru-RU" sz="3200" b="1" dirty="0"/>
          </a:p>
        </p:txBody>
      </p:sp>
      <p:pic>
        <p:nvPicPr>
          <p:cNvPr id="4" name="Picture 2" descr="http://im2-tub-ru.yandex.net/i?id=2977459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570" r="3223" b="25155"/>
          <a:stretch>
            <a:fillRect/>
          </a:stretch>
        </p:blipFill>
        <p:spPr bwMode="auto">
          <a:xfrm rot="10800000">
            <a:off x="0" y="0"/>
            <a:ext cx="5508104" cy="1632546"/>
          </a:xfrm>
          <a:prstGeom prst="rect">
            <a:avLst/>
          </a:prstGeom>
          <a:noFill/>
        </p:spPr>
      </p:pic>
      <p:pic>
        <p:nvPicPr>
          <p:cNvPr id="5" name="Picture 2" descr="http://im2-tub-ru.yandex.net/i?id=2977459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6081" b="25155"/>
          <a:stretch>
            <a:fillRect/>
          </a:stretch>
        </p:blipFill>
        <p:spPr bwMode="auto">
          <a:xfrm rot="10800000">
            <a:off x="5004048" y="0"/>
            <a:ext cx="4139952" cy="1632546"/>
          </a:xfrm>
          <a:prstGeom prst="rect">
            <a:avLst/>
          </a:prstGeom>
          <a:noFill/>
        </p:spPr>
      </p:pic>
      <p:pic>
        <p:nvPicPr>
          <p:cNvPr id="4098" name="Picture 2" descr="http://www.worldaffairsboard.com/attachments/ancient-medieval-early-modern-ages/9962d1204613189-samurai-against-knight-kwarazmian-warrior-13th-c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5550" y="2971799"/>
            <a:ext cx="2838450" cy="3886201"/>
          </a:xfrm>
          <a:prstGeom prst="rect">
            <a:avLst/>
          </a:prstGeom>
          <a:noFill/>
        </p:spPr>
      </p:pic>
      <p:pic>
        <p:nvPicPr>
          <p:cNvPr id="8" name="Picture 4" descr="ag00029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772816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http://arabyi.narod.ru/file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04448" cy="6930706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6300192" y="5877272"/>
            <a:ext cx="2376264" cy="9807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Стр. 79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Аббасиды</a:t>
            </a:r>
            <a:r>
              <a:rPr lang="ru-RU" dirty="0" smtClean="0"/>
              <a:t> – потомки дяди пророка.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2-tub-ru.yandex.net/i?id=2977459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570" r="3223" b="25155"/>
          <a:stretch>
            <a:fillRect/>
          </a:stretch>
        </p:blipFill>
        <p:spPr bwMode="auto">
          <a:xfrm rot="10800000">
            <a:off x="0" y="0"/>
            <a:ext cx="5508104" cy="1632546"/>
          </a:xfrm>
          <a:prstGeom prst="rect">
            <a:avLst/>
          </a:prstGeom>
          <a:noFill/>
        </p:spPr>
      </p:pic>
      <p:pic>
        <p:nvPicPr>
          <p:cNvPr id="5" name="Picture 2" descr="http://im2-tub-ru.yandex.net/i?id=2977459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6081" b="25155"/>
          <a:stretch>
            <a:fillRect/>
          </a:stretch>
        </p:blipFill>
        <p:spPr bwMode="auto">
          <a:xfrm rot="10800000">
            <a:off x="5004048" y="0"/>
            <a:ext cx="4139952" cy="1632546"/>
          </a:xfrm>
          <a:prstGeom prst="rect">
            <a:avLst/>
          </a:prstGeom>
          <a:noFill/>
        </p:spPr>
      </p:pic>
      <p:pic>
        <p:nvPicPr>
          <p:cNvPr id="2050" name="Picture 2" descr="http://history-moments.ru/uploads/posts/2012-07/1342119403_d593f0167ba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1035"/>
          <a:stretch>
            <a:fillRect/>
          </a:stretch>
        </p:blipFill>
        <p:spPr bwMode="auto">
          <a:xfrm>
            <a:off x="827584" y="2132856"/>
            <a:ext cx="6648450" cy="4423370"/>
          </a:xfrm>
          <a:prstGeom prst="rect">
            <a:avLst/>
          </a:prstGeom>
          <a:noFill/>
        </p:spPr>
      </p:pic>
      <p:pic>
        <p:nvPicPr>
          <p:cNvPr id="7" name="Picture 4" descr="ag00029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1844824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Багдад – столица Арабского халифата.</a:t>
            </a:r>
            <a:endParaRPr lang="ru-RU" dirty="0"/>
          </a:p>
        </p:txBody>
      </p:sp>
      <p:pic>
        <p:nvPicPr>
          <p:cNvPr id="4" name="Picture 2" descr="http://im2-tub-ru.yandex.net/i?id=2977459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570" r="3223" b="25155"/>
          <a:stretch>
            <a:fillRect/>
          </a:stretch>
        </p:blipFill>
        <p:spPr bwMode="auto">
          <a:xfrm rot="10800000">
            <a:off x="0" y="0"/>
            <a:ext cx="5508104" cy="1632546"/>
          </a:xfrm>
          <a:prstGeom prst="rect">
            <a:avLst/>
          </a:prstGeom>
          <a:noFill/>
        </p:spPr>
      </p:pic>
      <p:pic>
        <p:nvPicPr>
          <p:cNvPr id="5" name="Picture 2" descr="http://im2-tub-ru.yandex.net/i?id=2977459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6081" b="25155"/>
          <a:stretch>
            <a:fillRect/>
          </a:stretch>
        </p:blipFill>
        <p:spPr bwMode="auto">
          <a:xfrm rot="10800000">
            <a:off x="5004048" y="0"/>
            <a:ext cx="4139952" cy="1632546"/>
          </a:xfrm>
          <a:prstGeom prst="rect">
            <a:avLst/>
          </a:prstGeom>
          <a:noFill/>
        </p:spPr>
      </p:pic>
      <p:pic>
        <p:nvPicPr>
          <p:cNvPr id="20484" name="Picture 4" descr="http://turistua.com/pictures/gallery/2806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4923219" cy="3717032"/>
          </a:xfrm>
          <a:prstGeom prst="rect">
            <a:avLst/>
          </a:prstGeom>
          <a:noFill/>
        </p:spPr>
      </p:pic>
      <p:pic>
        <p:nvPicPr>
          <p:cNvPr id="20482" name="Picture 2" descr="http://www.x-team.ru/upload/blog/04a/04ae995f0106549c49bb1fbf016febb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1950" y="2204864"/>
            <a:ext cx="4972050" cy="3886201"/>
          </a:xfrm>
          <a:prstGeom prst="rect">
            <a:avLst/>
          </a:prstGeom>
          <a:noFill/>
        </p:spPr>
      </p:pic>
      <p:pic>
        <p:nvPicPr>
          <p:cNvPr id="8" name="Picture 4" descr="ag00029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1484784"/>
            <a:ext cx="1008112" cy="7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066800"/>
          </a:xfrm>
        </p:spPr>
        <p:txBody>
          <a:bodyPr/>
          <a:lstStyle/>
          <a:p>
            <a:r>
              <a:rPr lang="ru-RU" b="1" dirty="0" err="1" smtClean="0"/>
              <a:t>Харун</a:t>
            </a:r>
            <a:r>
              <a:rPr lang="ru-RU" b="1" dirty="0" smtClean="0"/>
              <a:t> ар- </a:t>
            </a:r>
            <a:r>
              <a:rPr lang="ru-RU" b="1" dirty="0" err="1" smtClean="0"/>
              <a:t>Рашид</a:t>
            </a:r>
            <a:r>
              <a:rPr lang="ru-RU" b="1" dirty="0" smtClean="0"/>
              <a:t>  (768 – 809 </a:t>
            </a:r>
            <a:r>
              <a:rPr lang="ru-RU" b="1" dirty="0" err="1" smtClean="0"/>
              <a:t>гг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2-tub-ru.yandex.net/i?id=2977459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570" r="3223" b="25155"/>
          <a:stretch>
            <a:fillRect/>
          </a:stretch>
        </p:blipFill>
        <p:spPr bwMode="auto">
          <a:xfrm rot="10800000">
            <a:off x="0" y="0"/>
            <a:ext cx="5508104" cy="1632546"/>
          </a:xfrm>
          <a:prstGeom prst="rect">
            <a:avLst/>
          </a:prstGeom>
          <a:noFill/>
        </p:spPr>
      </p:pic>
      <p:pic>
        <p:nvPicPr>
          <p:cNvPr id="5" name="Picture 2" descr="http://im2-tub-ru.yandex.net/i?id=2977459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26081" b="25155"/>
          <a:stretch>
            <a:fillRect/>
          </a:stretch>
        </p:blipFill>
        <p:spPr bwMode="auto">
          <a:xfrm rot="10800000">
            <a:off x="5004048" y="0"/>
            <a:ext cx="4139952" cy="1632546"/>
          </a:xfrm>
          <a:prstGeom prst="rect">
            <a:avLst/>
          </a:prstGeom>
          <a:noFill/>
        </p:spPr>
      </p:pic>
      <p:pic>
        <p:nvPicPr>
          <p:cNvPr id="1030" name="Picture 6" descr="http://www.rpgworld.ru/wp-content/gallery/civilization/civilization-1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6108169" cy="4581128"/>
          </a:xfrm>
          <a:prstGeom prst="rect">
            <a:avLst/>
          </a:prstGeom>
          <a:noFill/>
        </p:spPr>
      </p:pic>
      <p:pic>
        <p:nvPicPr>
          <p:cNvPr id="1034" name="Picture 10" descr="http://www.zlatoriza.ru/uploads/items/big/01-1295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564904"/>
            <a:ext cx="24003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4" name="Picture 4" descr="http://pwpt.ru/uploads/presentation_screenshots/6d386a8ba509c7bf25072b412d1d8e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538" t="55250" r="55512"/>
          <a:stretch>
            <a:fillRect/>
          </a:stretch>
        </p:blipFill>
        <p:spPr bwMode="auto">
          <a:xfrm>
            <a:off x="0" y="247932"/>
            <a:ext cx="8064896" cy="6610068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6300192" y="5877272"/>
            <a:ext cx="2376264" cy="9807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Стр. 82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</TotalTime>
  <Words>158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   Давайте вспомним:</vt:lpstr>
      <vt:lpstr>Раскройте значение понятий:</vt:lpstr>
      <vt:lpstr>Арабский халифат.</vt:lpstr>
      <vt:lpstr>План урока:</vt:lpstr>
      <vt:lpstr>Слайд 5</vt:lpstr>
      <vt:lpstr>Аббасиды – потомки дяди пророка. </vt:lpstr>
      <vt:lpstr>Багдад – столица Арабского халифата.</vt:lpstr>
      <vt:lpstr>Харун ар- Рашид  (768 – 809 гг)</vt:lpstr>
      <vt:lpstr>Слайд 9</vt:lpstr>
      <vt:lpstr>В 1055 г. турки – сельджуки захватили Багдад.</vt:lpstr>
      <vt:lpstr>Домашнее задание:</vt:lpstr>
      <vt:lpstr>Вспомним: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12</cp:revision>
  <dcterms:created xsi:type="dcterms:W3CDTF">2013-11-06T15:54:00Z</dcterms:created>
  <dcterms:modified xsi:type="dcterms:W3CDTF">2013-11-18T20:25:12Z</dcterms:modified>
</cp:coreProperties>
</file>