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8" r:id="rId2"/>
    <p:sldId id="256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2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67F3F-C52C-48BB-80FC-516CBCA155B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C18B-9723-453F-9BE9-0BFD9B2C29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C18B-9723-453F-9BE9-0BFD9B2C2941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A7808A5-16A4-4867-BCD3-FA62C2BAD7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4AD09E7-5B65-4F67-BDA1-197C3A5B8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08A5-16A4-4867-BCD3-FA62C2BAD7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09E7-5B65-4F67-BDA1-197C3A5B8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08A5-16A4-4867-BCD3-FA62C2BAD7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09E7-5B65-4F67-BDA1-197C3A5B8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08A5-16A4-4867-BCD3-FA62C2BAD7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09E7-5B65-4F67-BDA1-197C3A5B8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08A5-16A4-4867-BCD3-FA62C2BAD7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09E7-5B65-4F67-BDA1-197C3A5B8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08A5-16A4-4867-BCD3-FA62C2BAD7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09E7-5B65-4F67-BDA1-197C3A5B8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7808A5-16A4-4867-BCD3-FA62C2BAD7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AD09E7-5B65-4F67-BDA1-197C3A5B8DCF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A7808A5-16A4-4867-BCD3-FA62C2BAD7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4AD09E7-5B65-4F67-BDA1-197C3A5B8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08A5-16A4-4867-BCD3-FA62C2BAD7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09E7-5B65-4F67-BDA1-197C3A5B8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08A5-16A4-4867-BCD3-FA62C2BAD7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09E7-5B65-4F67-BDA1-197C3A5B8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08A5-16A4-4867-BCD3-FA62C2BAD7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09E7-5B65-4F67-BDA1-197C3A5B8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A7808A5-16A4-4867-BCD3-FA62C2BAD7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4AD09E7-5B65-4F67-BDA1-197C3A5B8D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2&amp;text=%D0%B0%D1%80%D0%B0%D0%B1%D0%B5%D1%81%D0%BA%D0%B8%20%D0%BE%D1%80%D0%BD%D0%B0%D0%BC%D0%B5%D0%BD%D1%82&amp;fp=2&amp;pos=64&amp;uinfo=ww-1173-wh-541-fw-948-fh-448-pd-1&amp;rpt=simage&amp;img_url=http://img1.liveinternet.ru/images/foto/c/9/apps/2/190/2190013_058-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9.jpeg"/><Relationship Id="rId4" Type="http://schemas.openxmlformats.org/officeDocument/2006/relationships/hyperlink" Target="http://images.yandex.ru/yandsearch?text=%D1%80%D0%BE%D0%B6%D0%B4%D0%B5%D0%BD%D0%B8%D0%B5%20%D0%BC%D1%83%D1%85%D0%B0%D0%BC%D0%B5%D0%B4%D0%B0&amp;fp=0&amp;pos=0&amp;rpt=simage&amp;uinfo=ww-1173-wh-541-fw-948-fh-448-pd-1&amp;img_url=http://pravdiva.com.ua/data/images/image_preview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2&amp;text=%D0%B0%D1%80%D0%B0%D0%B1%D0%B5%D1%81%D0%BA%D0%B8%20%D0%BE%D1%80%D0%BD%D0%B0%D0%BC%D0%B5%D0%BD%D1%82&amp;fp=2&amp;pos=64&amp;uinfo=ww-1173-wh-541-fw-948-fh-448-pd-1&amp;rpt=simage&amp;img_url=http://img1.liveinternet.ru/images/foto/c/9/apps/2/190/2190013_058-c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yandsearch?text=%D1%80%D0%BE%D0%B6%D0%B4%D0%B5%D0%BD%D0%B8%D0%B5%20%D0%BC%D1%83%D1%85%D0%B0%D0%BC%D0%BC%D0%B5%D0%B4%D0%B0%20%D0%BC%D0%B8%D0%BD%D0%B8%D0%B0%D1%82%D1%8E%D1%80%D1%8B&amp;fp=0&amp;pos=3&amp;uinfo=ww-1173-wh-541-fw-948-fh-448-pd-1&amp;rpt=simage&amp;img_url=http://www.segodnya.ua/img/article/984/53_tn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2&amp;text=%D0%B0%D1%80%D0%B0%D0%B1%D0%B5%D1%81%D0%BA%D0%B8%20%D0%BE%D1%80%D0%BD%D0%B0%D0%BC%D0%B5%D0%BD%D1%82&amp;fp=2&amp;pos=64&amp;uinfo=ww-1173-wh-541-fw-948-fh-448-pd-1&amp;rpt=simage&amp;img_url=http://img1.liveinternet.ru/images/foto/c/9/apps/2/190/2190013_058-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images.yandex.ru/yandsearch?text=%D0%AE%D0%BD%D1%8B%D0%B9%20%D0%9C%D1%83%D1%85%D0%B0%D0%BC%D0%BC%D0%B0%D0%B4%20%D0%B2%D1%81%D1%82%D1%80%D0%B5%D1%87%D0%B0%D0%B5%D1%82%20%D0%BC%D0%BE%D0%BD%D0%B0%D1%85%D0%B0%20%D0%91%D0%B0%D1%85%D0%B8%D1%80%D1%83.%D0%BC%D0%B8%D0%BD%D0%B8%D0%B0%D1%82%D1%8E%D1%80%D1%8B&amp;fp=0&amp;pos=2&amp;uinfo=ww-1173-wh-541-fw-948-fh-448-pd-1&amp;rpt=simage&amp;img_url=http://s1.whyislam.ru/2013/06/1.jpg" TargetMode="Externa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text=%D0%B0%D1%80%D0%B0%D0%B1%D0%B5%D1%81%D0%BA%D0%B8%20%D0%BE%D1%80%D0%BD%D0%B0%D0%BC%D0%B5%D0%BD%D1%82&amp;fp=2&amp;pos=64&amp;uinfo=ww-1173-wh-541-fw-948-fh-448-pd-1&amp;rpt=simage&amp;img_url=http://img1.liveinternet.ru/images/foto/c/9/apps/2/190/2190013_058-c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images.yandex.ru/yandsearch?text=%D0%AF%D0%B2%D0%BB%D0%B5%D0%BD%D0%B8%D1%8F%20%D0%9C%D1%83%D1%85%D0%B0%D0%BC%D0%BC%D0%B0%D0%B4%D1%83%20%D0%B0%D0%BD%D0%B3%D0%B5%D0%BB%D0%B0%20%D0%94%D0%B6%D0%B0%D0%B1%D1%80%D0%B0%D0%B8%D0%BB%D0%B0%20%D0%BC%D0%B8%D0%BD%D0%B8%D0%B0%D1%82%D1%8E%D1%80%D1%8B&amp;fp=0&amp;pos=5&amp;uinfo=ww-1173-wh-541-fw-948-fh-448-pd-1&amp;rpt=simage&amp;img_url=http://artscalendar.yale.edu/uploads/event_image/image/14729/week_muhammadgabriel.jpg?1365430103" TargetMode="Externa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2&amp;text=%D0%B0%D1%80%D0%B0%D0%B1%D0%B5%D1%81%D0%BA%D0%B8%20%D0%BE%D1%80%D0%BD%D0%B0%D0%BC%D0%B5%D0%BD%D1%82&amp;fp=2&amp;pos=64&amp;uinfo=ww-1173-wh-541-fw-948-fh-448-pd-1&amp;rpt=simage&amp;img_url=http://img1.liveinternet.ru/images/foto/c/9/apps/2/190/2190013_058-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4.jpeg"/><Relationship Id="rId4" Type="http://schemas.openxmlformats.org/officeDocument/2006/relationships/hyperlink" Target="http://images.yandex.ru/yandsearch?text=%D1%80%D0%BE%D0%B6%D0%B4%D0%B5%D0%BD%D0%B8%D0%B5%20%D0%BC%D1%83%D1%85%D0%B0%D0%BC%D0%BC%D0%B5%D0%B4%D0%B0&amp;fp=0&amp;pos=8&amp;uinfo=ww-1173-wh-541-fw-948-fh-448-pd-1&amp;rpt=simage&amp;img_url=http://www.infomix.ru/img/obzor/235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2&amp;text=%D0%B0%D1%80%D0%B0%D0%B1%D0%B5%D1%81%D0%BA%D0%B8%20%D0%BE%D1%80%D0%BD%D0%B0%D0%BC%D0%B5%D0%BD%D1%82&amp;fp=2&amp;pos=64&amp;uinfo=ww-1173-wh-541-fw-948-fh-448-pd-1&amp;rpt=simage&amp;img_url=http://img1.liveinternet.ru/images/foto/c/9/apps/2/190/2190013_058-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5.jpeg"/><Relationship Id="rId4" Type="http://schemas.openxmlformats.org/officeDocument/2006/relationships/hyperlink" Target="http://uadream.com/tourism/Africa/Tunis/element.php?ID=4938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2&amp;text=%D0%B0%D1%80%D0%B0%D0%B1%D0%B5%D1%81%D0%BA%D0%B8%20%D0%BE%D1%80%D0%BD%D0%B0%D0%BC%D0%B5%D0%BD%D1%82&amp;fp=2&amp;pos=64&amp;uinfo=ww-1173-wh-541-fw-948-fh-448-pd-1&amp;rpt=simage&amp;img_url=http://img1.liveinternet.ru/images/foto/c/9/apps/2/190/2190013_058-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6.jpeg"/><Relationship Id="rId4" Type="http://schemas.openxmlformats.org/officeDocument/2006/relationships/hyperlink" Target="http://images.yandex.ru/yandsearch?text=%D1%81%D1%80%D0%B5%D0%B4%D0%BD%D0%B5%D0%B2%D0%B5%D0%BA%D0%BE%D0%B2%D0%B0%D1%8F%20%D0%BC%D0%B5%D0%BA%D0%BA%D0%B0&amp;fp=0&amp;pos=2&amp;uinfo=ww-1173-wh-541-fw-948-fh-448-pd-1&amp;rpt=simage&amp;img_url=http://upload.wikimedia.org/wikipedia/commons/thumb/9/97/Mecca-1850.jpg/150px-Mecca-1850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2&amp;text=%D0%B0%D1%80%D0%B0%D0%B1%D0%B5%D1%81%D0%BA%D0%B8%20%D0%BE%D1%80%D0%BD%D0%B0%D0%BC%D0%B5%D0%BD%D1%82&amp;fp=2&amp;pos=64&amp;uinfo=ww-1173-wh-541-fw-948-fh-448-pd-1&amp;rpt=simage&amp;img_url=http://img1.liveinternet.ru/images/foto/c/9/apps/2/190/2190013_058-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7.jpeg"/><Relationship Id="rId4" Type="http://schemas.openxmlformats.org/officeDocument/2006/relationships/hyperlink" Target="http://images.yandex.ru/yandsearch?text=%D1%80%D0%BE%D0%B6%D0%B4%D0%B5%D0%BD%D0%B8%D0%B5%20%D0%BC%D1%83%D1%85%D0%B0%D0%BC%D0%BC%D0%B5%D0%B4%D0%B0&amp;fp=0&amp;pos=5&amp;uinfo=ww-1173-wh-541-fw-948-fh-448-pd-1&amp;rpt=simage&amp;img_url=http://www.flexmedia.co.id/wp-content/uploads/2013/02/quran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2&amp;text=%D0%B0%D1%80%D0%B0%D0%B1%D0%B5%D1%81%D0%BA%D0%B8%20%D0%BE%D1%80%D0%BD%D0%B0%D0%BC%D0%B5%D0%BD%D1%82&amp;fp=2&amp;pos=64&amp;uinfo=ww-1173-wh-541-fw-948-fh-448-pd-1&amp;rpt=simage&amp;img_url=http://img1.liveinternet.ru/images/foto/c/9/apps/2/190/2190013_058-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8.jpeg"/><Relationship Id="rId4" Type="http://schemas.openxmlformats.org/officeDocument/2006/relationships/hyperlink" Target="http://www.liveinternet.ru/app/fotograf/index.php?s=photo_viewer&amp;ev=photo_view&amp;uid=3383678&amp;bid=3383678&amp;pid=426320&amp;id=1287191&amp;mode=thi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liveinternet.ru/app/fotograf/index.php?s=photo_viewer&amp;ev=photo_view&amp;uid=3383678&amp;bid=3383678&amp;pid=426320&amp;id=1287188&amp;mode=thi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liveinternet.ru/app/fotograf/index.php?s=photo_viewer&amp;ev=photo_view&amp;uid=3383678&amp;bid=3383678&amp;pid=426320&amp;id=1287195&amp;mode=thi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p=2&amp;text=%D0%B0%D1%80%D0%B0%D0%B1%D0%B5%D1%81%D0%BA%D0%B8%20%D0%BE%D1%80%D0%BD%D0%B0%D0%BC%D0%B5%D0%BD%D1%82&amp;fp=2&amp;pos=64&amp;uinfo=ww-1173-wh-541-fw-948-fh-448-pd-1&amp;rpt=simage&amp;img_url=http://img1.liveinternet.ru/images/foto/c/9/apps/2/190/2190013_058-c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s.yandex.ru/yandsearch?text=%D0%B1%D0%B5%D0%B4%D1%83%D0%B8%D0%BD%D1%8B%20%D0%90%D1%80%D0%B0%D0%B2%D0%B8%D0%B9%D1%81%D0%BA%D0%BE%D0%B3%D0%BE%20%D0%BF%D0%BE%D0%BB%D1%83%D0%BE%D1%81%D1%82%D1%80%D0%BE%D0%B2%D0%B0&amp;fp=0&amp;pos=4&amp;uinfo=ww-1173-wh-541-fw-948-fh-448-pd-1&amp;rpt=simage&amp;img_url=http://album.foto.ru/photos/sm/141148/2149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E%D0%B0%D0%B7%D0%B8%D1%81%D1%8B%20%D0%90%D1%80%D0%B0%D0%B2%D0%B8%D0%B9%D1%81%D0%BA%D0%BE%D0%B3%D0%BE%20%D0%BF%D0%BE%D0%BB%D1%83%D0%BE%D1%81%D1%82%D1%80%D0%BE%D0%B2%D0%B0&amp;fp=1&amp;pos=57&amp;uinfo=ww-1173-wh-541-fw-948-fh-448-pd-1&amp;rpt=simage&amp;img_url=http://suricat.com.ua/wp-content/uploads/2013/06/%D0%9E%D0%B0%D0%B7%D0%B8%D1%81-Oman-Desert-1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p=5&amp;text=%D0%B1%D0%B5%D0%B4%D1%83%D0%B8%D0%BD%D1%8B%20%D0%90%D1%80%D0%B0%D0%B2%D0%B8%D0%B9%D1%81%D0%BA%D0%BE%D0%B3%D0%BE%20%D0%BF%D0%BE%D0%BB%D1%83%D0%BE%D1%81%D1%82%D1%80%D0%BE%D0%B2%D0%B0&amp;fp=5&amp;pos=167&amp;uinfo=ww-1173-wh-541-fw-948-fh-448-pd-1&amp;rpt=simage&amp;img_url=http://www.seemorgh.com/images/iContent/1389-14/sahara4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hyperlink" Target="http://images.yandex.ru/yandsearch?p=2&amp;text=%D0%B1%D0%B5%D0%B4%D1%83%D0%B8%D0%BD%D1%8B%20%D0%90%D1%80%D0%B0%D0%B2%D0%B8%D0%B9%D1%81%D0%BA%D0%BE%D0%B3%D0%BE%20%D0%BF%D0%BE%D0%BB%D1%83%D0%BE%D1%81%D1%82%D1%80%D0%BE%D0%B2%D0%B0&amp;fp=2&amp;pos=63&amp;uinfo=ww-1173-wh-541-fw-948-fh-448-pd-1&amp;rpt=simage&amp;img_url=http://litcult.ru/u/dd/lyrics/10387/fot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2&amp;text=%D0%B0%D1%80%D0%B0%D0%B1%D0%B5%D1%81%D0%BA%D0%B8%20%D0%BE%D1%80%D0%BD%D0%B0%D0%BC%D0%B5%D0%BD%D1%82&amp;fp=2&amp;pos=64&amp;uinfo=ww-1173-wh-541-fw-948-fh-448-pd-1&amp;rpt=simage&amp;img_url=http://img1.liveinternet.ru/images/foto/c/9/apps/2/190/2190013_058-c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p=1&amp;text=%D0%B1%D0%B5%D0%B4%D1%83%D0%B8%D0%BD%D1%8B%20%D0%90%D1%80%D0%B0%D0%B2%D0%B8%D0%B9%D1%81%D0%BA%D0%BE%D0%B3%D0%BE%20%D0%BF%D0%BE%D0%BB%D1%83%D0%BE%D1%81%D1%82%D1%80%D0%BE%D0%B2%D0%B0&amp;fp=1&amp;pos=57&amp;uinfo=ww-1173-wh-541-fw-948-fh-448-pd-1&amp;rpt=simage&amp;img_url=http://i.t30p.ru/1cW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runivers.ru/doc/isl/index.php?IBLOCK_ID=43&amp;SECTION_ID=27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text=%D0%B0%D1%80%D0%B0%D0%B1%D0%B5%D1%81%D0%BA%D0%B8%20%D0%BE%D1%80%D0%BD%D0%B0%D0%BC%D0%B5%D0%BD%D1%82&amp;fp=0&amp;pos=26&amp;uinfo=ww-1173-wh-541-fw-948-fh-448-pd-1&amp;rpt=simage&amp;img_url=http://img1.liveinternet.ru/images/foto/c/9/apps/2/190/2190015_060-c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p=14&amp;text=%D0%B0%D1%80%D0%B0%D0%B1%D1%81%D0%BA%D0%B8%D0%B5%20%D0%BC%D0%BE%D1%82%D0%B8%D0%B2%D1%8B%20%D0%BA%D0%B0%D1%80%D1%82%D0%B8%D0%BD%D0%BA%D0%B8&amp;fp=14&amp;pos=435&amp;uinfo=ww-1173-wh-541-fw-948-fh-448-pd-1&amp;rpt=simage&amp;img_url=http://img0.liveinternet.ru/images/attach/c/1/59/653/59653780_80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p=2&amp;text=%D0%B0%D1%80%D0%B0%D0%B1%D0%B5%D1%81%D0%BA%D0%B8%20%D0%BE%D1%80%D0%BD%D0%B0%D0%BC%D0%B5%D0%BD%D1%82&amp;fp=2&amp;pos=64&amp;uinfo=ww-1173-wh-541-fw-948-fh-448-pd-1&amp;rpt=simage&amp;img_url=http://img1.liveinternet.ru/images/foto/c/9/apps/2/190/2190013_058-c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0%BA%D0%B0%D0%B0%D0%B1%D0%B0&amp;fp=0&amp;pos=1&amp;rpt=simage&amp;uinfo=ww-1173-wh-541-fw-948-fh-448-pd-1&amp;img_url=http://siteua.org/content/images/280x210/54278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p=2&amp;text=%D0%B0%D1%80%D0%B0%D0%B1%D0%B5%D1%81%D0%BA%D0%B8%20%D0%BE%D1%80%D0%BD%D0%B0%D0%BC%D0%B5%D0%BD%D1%82&amp;fp=2&amp;pos=64&amp;uinfo=ww-1173-wh-541-fw-948-fh-448-pd-1&amp;rpt=simage&amp;img_url=http://img1.liveinternet.ru/images/foto/c/9/apps/2/190/2190013_058-c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2&amp;text=%D0%B0%D1%80%D0%B0%D0%B1%D0%B5%D1%81%D0%BA%D0%B8%20%D0%BE%D1%80%D0%BD%D0%B0%D0%BC%D0%B5%D0%BD%D1%82&amp;fp=2&amp;pos=64&amp;uinfo=ww-1173-wh-541-fw-948-fh-448-pd-1&amp;rpt=simage&amp;img_url=http://img1.liveinternet.ru/images/foto/c/9/apps/2/190/2190013_058-c.jpg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images.yandex.ru/yandsearch?p=2&amp;text=%D1%81%D1%80%D0%B5%D0%B4%D0%BD%D0%B5%D0%B2%D0%B5%D0%BA%D0%BE%D0%B2%D0%B0%D1%8F%20%D0%BC%D0%B5%D0%BA%D0%BA%D0%B0&amp;fp=2&amp;pos=66&amp;uinfo=ww-1173-wh-541-fw-948-fh-448-pd-1&amp;rpt=simage&amp;img_url=http://upload.wikimedia.org/wikipedia/commons/thumb/5/5a/IbnBattuta.jpg/220px-IbnBattut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veinternet.ru/app/fotograf/index.php?s=photo_viewer&amp;ev=photo_view&amp;uid=3383678&amp;bid=3383678&amp;pid=426320&amp;id=1287204&amp;mode=this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p=1&amp;text=%D0%B1%D0%B5%D0%B4%D1%83%D0%B8%D0%BD%D1%8B&amp;fp=1&amp;pos=35&amp;uinfo=ww-1173-wh-541-fw-948-fh-448-pd-1&amp;rpt=simage&amp;img_url=http://berkovich-zametki.com/2008/Zametki/Nomer3/Efimov_A_bedouin_of_the_Hauran.jpg" TargetMode="Externa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http://arabyi.narod.ru/file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04448" cy="6930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367240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Мухаммед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b="1" dirty="0" smtClean="0"/>
              <a:t>(571 – 632 </a:t>
            </a:r>
            <a:r>
              <a:rPr lang="ru-RU" b="1" dirty="0" err="1" smtClean="0"/>
              <a:t>гг</a:t>
            </a:r>
            <a:r>
              <a:rPr lang="ru-RU" b="1" dirty="0" smtClean="0"/>
              <a:t>).</a:t>
            </a:r>
            <a:endParaRPr lang="ru-RU" b="1" dirty="0"/>
          </a:p>
        </p:txBody>
      </p:sp>
      <p:pic>
        <p:nvPicPr>
          <p:cNvPr id="4" name="Picture 8" descr="http://im8-tub-ru.yandex.net/i?id=25149785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5103"/>
          <a:stretch>
            <a:fillRect/>
          </a:stretch>
        </p:blipFill>
        <p:spPr bwMode="auto">
          <a:xfrm rot="10800000">
            <a:off x="0" y="0"/>
            <a:ext cx="5600700" cy="930747"/>
          </a:xfrm>
          <a:prstGeom prst="rect">
            <a:avLst/>
          </a:prstGeom>
          <a:noFill/>
        </p:spPr>
      </p:pic>
      <p:pic>
        <p:nvPicPr>
          <p:cNvPr id="5" name="Picture 8" descr="http://im8-tub-ru.yandex.net/i?id=25149785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9653" b="45103"/>
          <a:stretch>
            <a:fillRect/>
          </a:stretch>
        </p:blipFill>
        <p:spPr bwMode="auto">
          <a:xfrm rot="10800000">
            <a:off x="4644008" y="0"/>
            <a:ext cx="4499992" cy="930747"/>
          </a:xfrm>
          <a:prstGeom prst="rect">
            <a:avLst/>
          </a:prstGeom>
          <a:noFill/>
        </p:spPr>
      </p:pic>
      <p:pic>
        <p:nvPicPr>
          <p:cNvPr id="6" name="Picture 2" descr="http://journalufa.com/uploads/posts/2013-01/1357185094_mukhamme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124744"/>
            <a:ext cx="4104456" cy="5457737"/>
          </a:xfrm>
          <a:prstGeom prst="rect">
            <a:avLst/>
          </a:prstGeom>
          <a:noFill/>
        </p:spPr>
      </p:pic>
      <p:pic>
        <p:nvPicPr>
          <p:cNvPr id="7" name="Picture 4" descr="ag00029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124744"/>
            <a:ext cx="1008112" cy="7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6298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Рождение Мухаммеда.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http://im8-tub-ru.yandex.net/i?id=25149785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5103"/>
          <a:stretch>
            <a:fillRect/>
          </a:stretch>
        </p:blipFill>
        <p:spPr bwMode="auto">
          <a:xfrm rot="10800000">
            <a:off x="0" y="0"/>
            <a:ext cx="5600700" cy="930747"/>
          </a:xfrm>
          <a:prstGeom prst="rect">
            <a:avLst/>
          </a:prstGeom>
          <a:noFill/>
        </p:spPr>
      </p:pic>
      <p:pic>
        <p:nvPicPr>
          <p:cNvPr id="5" name="Picture 8" descr="http://im8-tub-ru.yandex.net/i?id=25149785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9653" b="45103"/>
          <a:stretch>
            <a:fillRect/>
          </a:stretch>
        </p:blipFill>
        <p:spPr bwMode="auto">
          <a:xfrm rot="10800000">
            <a:off x="4644008" y="0"/>
            <a:ext cx="4499992" cy="930747"/>
          </a:xfrm>
          <a:prstGeom prst="rect">
            <a:avLst/>
          </a:prstGeom>
          <a:noFill/>
        </p:spPr>
      </p:pic>
      <p:pic>
        <p:nvPicPr>
          <p:cNvPr id="6" name="Picture 6" descr="http://factsanddetails.com/media/2/20120509-Birthofmuhamme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988840"/>
            <a:ext cx="8477775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6408712" cy="1066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Юный </a:t>
            </a:r>
            <a:r>
              <a:rPr lang="ru-RU" b="1" i="1" dirty="0" smtClean="0"/>
              <a:t>Мухаммед </a:t>
            </a:r>
            <a:r>
              <a:rPr lang="ru-RU" b="1" i="1" dirty="0" smtClean="0"/>
              <a:t>встречает монаха </a:t>
            </a:r>
            <a:r>
              <a:rPr lang="ru-RU" b="1" i="1" dirty="0" err="1" smtClean="0"/>
              <a:t>Бахиру</a:t>
            </a:r>
            <a:r>
              <a:rPr lang="ru-RU" i="1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im8-tub-ru.yandex.net/i?id=25149785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5103"/>
          <a:stretch>
            <a:fillRect/>
          </a:stretch>
        </p:blipFill>
        <p:spPr bwMode="auto">
          <a:xfrm rot="10800000">
            <a:off x="0" y="0"/>
            <a:ext cx="5600700" cy="930747"/>
          </a:xfrm>
          <a:prstGeom prst="rect">
            <a:avLst/>
          </a:prstGeom>
          <a:noFill/>
        </p:spPr>
      </p:pic>
      <p:pic>
        <p:nvPicPr>
          <p:cNvPr id="6" name="Picture 2" descr="http://fictionbook.ru/static/bookimages/07/77/55/07775513.bin.dir/h/i_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81536"/>
            <a:ext cx="9013951" cy="4176464"/>
          </a:xfrm>
          <a:prstGeom prst="rect">
            <a:avLst/>
          </a:prstGeom>
          <a:noFill/>
        </p:spPr>
      </p:pic>
      <p:pic>
        <p:nvPicPr>
          <p:cNvPr id="7" name="Picture 8" descr="http://s1.whyislam.ru/2013/06/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1300" y="620688"/>
            <a:ext cx="2552700" cy="3886201"/>
          </a:xfrm>
          <a:prstGeom prst="rect">
            <a:avLst/>
          </a:prstGeom>
          <a:noFill/>
        </p:spPr>
      </p:pic>
      <p:pic>
        <p:nvPicPr>
          <p:cNvPr id="5" name="Picture 8" descr="http://im8-tub-ru.yandex.net/i?id=25149785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9653" b="45103"/>
          <a:stretch>
            <a:fillRect/>
          </a:stretch>
        </p:blipFill>
        <p:spPr bwMode="auto">
          <a:xfrm rot="10800000">
            <a:off x="4644008" y="0"/>
            <a:ext cx="4499992" cy="930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43000"/>
            <a:ext cx="8435280" cy="1066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Явления </a:t>
            </a:r>
            <a:r>
              <a:rPr lang="ru-RU" b="1" i="1" dirty="0" smtClean="0"/>
              <a:t>Мухаммеду </a:t>
            </a:r>
            <a:r>
              <a:rPr lang="ru-RU" b="1" i="1" dirty="0" smtClean="0"/>
              <a:t>ангела </a:t>
            </a:r>
            <a:r>
              <a:rPr lang="ru-RU" b="1" i="1" dirty="0" err="1" smtClean="0"/>
              <a:t>Джабраила</a:t>
            </a:r>
            <a:r>
              <a:rPr lang="ru-RU" b="1" i="1" dirty="0" smtClean="0"/>
              <a:t>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http://im8-tub-ru.yandex.net/i?id=25149785-16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5103"/>
          <a:stretch>
            <a:fillRect/>
          </a:stretch>
        </p:blipFill>
        <p:spPr bwMode="auto">
          <a:xfrm rot="10800000">
            <a:off x="0" y="0"/>
            <a:ext cx="5600700" cy="930747"/>
          </a:xfrm>
          <a:prstGeom prst="rect">
            <a:avLst/>
          </a:prstGeom>
          <a:noFill/>
        </p:spPr>
      </p:pic>
      <p:pic>
        <p:nvPicPr>
          <p:cNvPr id="5" name="Picture 8" descr="http://im8-tub-ru.yandex.net/i?id=25149785-16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9653" b="45103"/>
          <a:stretch>
            <a:fillRect/>
          </a:stretch>
        </p:blipFill>
        <p:spPr bwMode="auto">
          <a:xfrm rot="10800000">
            <a:off x="4644008" y="0"/>
            <a:ext cx="4499992" cy="930747"/>
          </a:xfrm>
          <a:prstGeom prst="rect">
            <a:avLst/>
          </a:prstGeom>
          <a:noFill/>
        </p:spPr>
      </p:pic>
      <p:pic>
        <p:nvPicPr>
          <p:cNvPr id="6" name="Picture 6" descr="http://web-local.rudn.ru/web-local/prep/rj/files.php?f=prep_a99b92776c2ac451a0855c12fb11a21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9319" y="2249488"/>
            <a:ext cx="6144681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610 г.- Мухаммед выступил с проповедью новой религии.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im8-tub-ru.yandex.net/i?id=25149785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5103"/>
          <a:stretch>
            <a:fillRect/>
          </a:stretch>
        </p:blipFill>
        <p:spPr bwMode="auto">
          <a:xfrm rot="10800000">
            <a:off x="0" y="0"/>
            <a:ext cx="5600700" cy="930747"/>
          </a:xfrm>
          <a:prstGeom prst="rect">
            <a:avLst/>
          </a:prstGeom>
          <a:noFill/>
        </p:spPr>
      </p:pic>
      <p:pic>
        <p:nvPicPr>
          <p:cNvPr id="5" name="Picture 8" descr="http://im8-tub-ru.yandex.net/i?id=25149785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9653" b="45103"/>
          <a:stretch>
            <a:fillRect/>
          </a:stretch>
        </p:blipFill>
        <p:spPr bwMode="auto">
          <a:xfrm rot="10800000">
            <a:off x="4644008" y="0"/>
            <a:ext cx="4499992" cy="930747"/>
          </a:xfrm>
          <a:prstGeom prst="rect">
            <a:avLst/>
          </a:prstGeom>
          <a:noFill/>
        </p:spPr>
      </p:pic>
      <p:pic>
        <p:nvPicPr>
          <p:cNvPr id="6" name="Picture 6" descr="http://img36.imageshack.us/img36/5319/9662042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249488"/>
            <a:ext cx="7676499" cy="4608512"/>
          </a:xfrm>
          <a:prstGeom prst="rect">
            <a:avLst/>
          </a:prstGeom>
          <a:noFill/>
        </p:spPr>
      </p:pic>
      <p:pic>
        <p:nvPicPr>
          <p:cNvPr id="7" name="Picture 4" descr="ag00029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196752"/>
            <a:ext cx="1008112" cy="7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2776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622 г.</a:t>
            </a:r>
            <a:r>
              <a:rPr lang="ru-RU" dirty="0" smtClean="0"/>
              <a:t> – Мухаммед переселился в                     г. Медину (совершил хиджру).</a:t>
            </a:r>
            <a:br>
              <a:rPr lang="ru-RU" dirty="0" smtClean="0"/>
            </a:br>
            <a:r>
              <a:rPr lang="ru-RU" dirty="0" smtClean="0"/>
              <a:t>Хиджра – начало мусульманского летоисчисления.</a:t>
            </a:r>
            <a:endParaRPr lang="ru-RU" dirty="0"/>
          </a:p>
        </p:txBody>
      </p:sp>
      <p:pic>
        <p:nvPicPr>
          <p:cNvPr id="4" name="Picture 8" descr="http://im8-tub-ru.yandex.net/i?id=25149785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5103"/>
          <a:stretch>
            <a:fillRect/>
          </a:stretch>
        </p:blipFill>
        <p:spPr bwMode="auto">
          <a:xfrm rot="10800000">
            <a:off x="0" y="0"/>
            <a:ext cx="5600700" cy="930747"/>
          </a:xfrm>
          <a:prstGeom prst="rect">
            <a:avLst/>
          </a:prstGeom>
          <a:noFill/>
        </p:spPr>
      </p:pic>
      <p:pic>
        <p:nvPicPr>
          <p:cNvPr id="5" name="Picture 8" descr="http://im8-tub-ru.yandex.net/i?id=25149785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9653" b="45103"/>
          <a:stretch>
            <a:fillRect/>
          </a:stretch>
        </p:blipFill>
        <p:spPr bwMode="auto">
          <a:xfrm rot="10800000">
            <a:off x="4644008" y="0"/>
            <a:ext cx="4499992" cy="930747"/>
          </a:xfrm>
          <a:prstGeom prst="rect">
            <a:avLst/>
          </a:prstGeom>
          <a:noFill/>
        </p:spPr>
      </p:pic>
      <p:pic>
        <p:nvPicPr>
          <p:cNvPr id="17410" name="Picture 2" descr="http://uadream.com/upload/iblock/b4c/b4c15e940aed64f8c0fd2b1e4bfddee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0492"/>
          <a:stretch>
            <a:fillRect/>
          </a:stretch>
        </p:blipFill>
        <p:spPr bwMode="auto">
          <a:xfrm>
            <a:off x="2555776" y="3083946"/>
            <a:ext cx="6588224" cy="3774053"/>
          </a:xfrm>
          <a:prstGeom prst="rect">
            <a:avLst/>
          </a:prstGeom>
          <a:noFill/>
        </p:spPr>
      </p:pic>
      <p:pic>
        <p:nvPicPr>
          <p:cNvPr id="7" name="Picture 4" descr="ag00029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1412776"/>
            <a:ext cx="1008112" cy="7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630 г. </a:t>
            </a:r>
            <a:r>
              <a:rPr lang="ru-RU" dirty="0" smtClean="0"/>
              <a:t>– Мухаммед стал главой Арабского государства.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im8-tub-ru.yandex.net/i?id=25149785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5103"/>
          <a:stretch>
            <a:fillRect/>
          </a:stretch>
        </p:blipFill>
        <p:spPr bwMode="auto">
          <a:xfrm rot="10800000">
            <a:off x="0" y="0"/>
            <a:ext cx="5600700" cy="930747"/>
          </a:xfrm>
          <a:prstGeom prst="rect">
            <a:avLst/>
          </a:prstGeom>
          <a:noFill/>
        </p:spPr>
      </p:pic>
      <p:pic>
        <p:nvPicPr>
          <p:cNvPr id="5" name="Picture 8" descr="http://im8-tub-ru.yandex.net/i?id=25149785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9653" b="45103"/>
          <a:stretch>
            <a:fillRect/>
          </a:stretch>
        </p:blipFill>
        <p:spPr bwMode="auto">
          <a:xfrm rot="10800000">
            <a:off x="4644008" y="0"/>
            <a:ext cx="4499992" cy="930747"/>
          </a:xfrm>
          <a:prstGeom prst="rect">
            <a:avLst/>
          </a:prstGeom>
          <a:noFill/>
        </p:spPr>
      </p:pic>
      <p:pic>
        <p:nvPicPr>
          <p:cNvPr id="6" name="Picture 8" descr="http://www.thefridaytimes.com/15042011/images/big_p20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151427"/>
            <a:ext cx="8208912" cy="4706573"/>
          </a:xfrm>
          <a:prstGeom prst="rect">
            <a:avLst/>
          </a:prstGeom>
          <a:noFill/>
        </p:spPr>
      </p:pic>
      <p:pic>
        <p:nvPicPr>
          <p:cNvPr id="8" name="Picture 4" descr="ag00029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1052736"/>
            <a:ext cx="1008112" cy="7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892480" cy="5544616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Ислам</a:t>
            </a:r>
            <a:r>
              <a:rPr lang="ru-RU" dirty="0" smtClean="0"/>
              <a:t> – религия арабов.</a:t>
            </a:r>
            <a:br>
              <a:rPr lang="ru-RU" dirty="0" smtClean="0"/>
            </a:br>
            <a:r>
              <a:rPr lang="ru-RU" b="1" u="sng" dirty="0" smtClean="0"/>
              <a:t>Мусульмане</a:t>
            </a:r>
            <a:r>
              <a:rPr lang="ru-RU" dirty="0" smtClean="0"/>
              <a:t> – сторонники ислама.</a:t>
            </a:r>
            <a:br>
              <a:rPr lang="ru-RU" dirty="0" smtClean="0"/>
            </a:br>
            <a:r>
              <a:rPr lang="ru-RU" b="1" u="sng" dirty="0" smtClean="0"/>
              <a:t>Аллах</a:t>
            </a:r>
            <a:r>
              <a:rPr lang="ru-RU" dirty="0" smtClean="0"/>
              <a:t> – единый Бог.</a:t>
            </a:r>
            <a:br>
              <a:rPr lang="ru-RU" dirty="0" smtClean="0"/>
            </a:br>
            <a:r>
              <a:rPr lang="ru-RU" b="1" u="sng" dirty="0" smtClean="0"/>
              <a:t>Коран</a:t>
            </a:r>
            <a:r>
              <a:rPr lang="ru-RU" dirty="0" smtClean="0"/>
              <a:t> – священная книга мусульман (состоит из 114 сур).</a:t>
            </a:r>
            <a:br>
              <a:rPr lang="ru-RU" dirty="0" smtClean="0"/>
            </a:br>
            <a:r>
              <a:rPr lang="ru-RU" b="1" u="sng" dirty="0" smtClean="0"/>
              <a:t>Суры</a:t>
            </a:r>
            <a:r>
              <a:rPr lang="ru-RU" dirty="0" smtClean="0"/>
              <a:t> – главы Корана.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8" descr="http://im8-tub-ru.yandex.net/i?id=25149785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5103"/>
          <a:stretch>
            <a:fillRect/>
          </a:stretch>
        </p:blipFill>
        <p:spPr bwMode="auto">
          <a:xfrm rot="10800000">
            <a:off x="0" y="0"/>
            <a:ext cx="5600700" cy="930747"/>
          </a:xfrm>
          <a:prstGeom prst="rect">
            <a:avLst/>
          </a:prstGeom>
          <a:noFill/>
        </p:spPr>
      </p:pic>
      <p:pic>
        <p:nvPicPr>
          <p:cNvPr id="5" name="Picture 8" descr="http://im8-tub-ru.yandex.net/i?id=25149785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9653" b="45103"/>
          <a:stretch>
            <a:fillRect/>
          </a:stretch>
        </p:blipFill>
        <p:spPr bwMode="auto">
          <a:xfrm rot="10800000">
            <a:off x="4644008" y="0"/>
            <a:ext cx="4499992" cy="930747"/>
          </a:xfrm>
          <a:prstGeom prst="rect">
            <a:avLst/>
          </a:prstGeom>
          <a:noFill/>
        </p:spPr>
      </p:pic>
      <p:pic>
        <p:nvPicPr>
          <p:cNvPr id="6" name="Picture 6" descr="http://i.vsekommentarii.com/pic/2011/08/27/news.am/big-90-703-7211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365104"/>
            <a:ext cx="3240358" cy="2160240"/>
          </a:xfrm>
          <a:prstGeom prst="rect">
            <a:avLst/>
          </a:prstGeom>
          <a:noFill/>
        </p:spPr>
      </p:pic>
      <p:pic>
        <p:nvPicPr>
          <p:cNvPr id="7" name="Picture 4" descr="ag00029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1052736"/>
            <a:ext cx="1008112" cy="7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6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4302224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Шариат</a:t>
            </a:r>
            <a:r>
              <a:rPr lang="ru-RU" dirty="0" smtClean="0"/>
              <a:t> – правила поведения.</a:t>
            </a:r>
            <a:br>
              <a:rPr lang="ru-RU" dirty="0" smtClean="0"/>
            </a:br>
            <a:r>
              <a:rPr lang="ru-RU" b="1" u="sng" dirty="0" smtClean="0"/>
              <a:t>Кади </a:t>
            </a:r>
            <a:r>
              <a:rPr lang="ru-RU" dirty="0" smtClean="0"/>
              <a:t>– духовные судьи.</a:t>
            </a:r>
            <a:br>
              <a:rPr lang="ru-RU" dirty="0" smtClean="0"/>
            </a:br>
            <a:r>
              <a:rPr lang="ru-RU" b="1" u="sng" dirty="0" smtClean="0"/>
              <a:t>Хадж</a:t>
            </a:r>
            <a:r>
              <a:rPr lang="ru-RU" dirty="0" smtClean="0"/>
              <a:t> – паломничество в святые места.</a:t>
            </a:r>
            <a:br>
              <a:rPr lang="ru-RU" dirty="0" smtClean="0"/>
            </a:br>
            <a:r>
              <a:rPr lang="ru-RU" b="1" u="sng" dirty="0" smtClean="0"/>
              <a:t>Калым </a:t>
            </a:r>
            <a:r>
              <a:rPr lang="ru-RU" dirty="0" smtClean="0"/>
              <a:t>– плата за невесту.</a:t>
            </a:r>
            <a:endParaRPr lang="ru-RU" dirty="0"/>
          </a:p>
        </p:txBody>
      </p:sp>
      <p:pic>
        <p:nvPicPr>
          <p:cNvPr id="4" name="Picture 8" descr="http://im8-tub-ru.yandex.net/i?id=25149785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5103"/>
          <a:stretch>
            <a:fillRect/>
          </a:stretch>
        </p:blipFill>
        <p:spPr bwMode="auto">
          <a:xfrm rot="10800000">
            <a:off x="0" y="0"/>
            <a:ext cx="5600700" cy="930747"/>
          </a:xfrm>
          <a:prstGeom prst="rect">
            <a:avLst/>
          </a:prstGeom>
          <a:noFill/>
        </p:spPr>
      </p:pic>
      <p:pic>
        <p:nvPicPr>
          <p:cNvPr id="5" name="Picture 8" descr="http://im8-tub-ru.yandex.net/i?id=25149785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9653" b="45103"/>
          <a:stretch>
            <a:fillRect/>
          </a:stretch>
        </p:blipFill>
        <p:spPr bwMode="auto">
          <a:xfrm rot="10800000">
            <a:off x="4644008" y="0"/>
            <a:ext cx="4499992" cy="930747"/>
          </a:xfrm>
          <a:prstGeom prst="rect">
            <a:avLst/>
          </a:prstGeom>
          <a:noFill/>
        </p:spPr>
      </p:pic>
      <p:pic>
        <p:nvPicPr>
          <p:cNvPr id="6" name="Picture 4" descr="http://img1.liveinternet.ru/images/foto/b/1/apps/1/287/1287191_1_2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653136"/>
            <a:ext cx="3810000" cy="1988840"/>
          </a:xfrm>
          <a:prstGeom prst="rect">
            <a:avLst/>
          </a:prstGeom>
          <a:noFill/>
        </p:spPr>
      </p:pic>
      <p:pic>
        <p:nvPicPr>
          <p:cNvPr id="7" name="Picture 4" descr="ag00029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1340768"/>
            <a:ext cx="1008112" cy="7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204864"/>
            <a:ext cx="3816424" cy="244827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Домашнее задание:</a:t>
            </a:r>
            <a:br>
              <a:rPr lang="ru-RU" b="1" dirty="0" smtClean="0"/>
            </a:br>
            <a:r>
              <a:rPr lang="ru-RU" b="1" dirty="0" smtClean="0"/>
              <a:t>§9 п.1-5 вопросы 1-6</a:t>
            </a:r>
            <a:endParaRPr lang="ru-RU" b="1" dirty="0"/>
          </a:p>
        </p:txBody>
      </p:sp>
      <p:pic>
        <p:nvPicPr>
          <p:cNvPr id="4" name="Picture 4" descr="http://img0.liveinternet.ru/images/foto/b/1/apps/1/287/1287188_1_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750"/>
            <a:ext cx="9144000" cy="680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340768"/>
            <a:ext cx="7378080" cy="1470025"/>
          </a:xfrm>
        </p:spPr>
        <p:txBody>
          <a:bodyPr/>
          <a:lstStyle/>
          <a:p>
            <a:r>
              <a:rPr lang="ru-RU" dirty="0" smtClean="0"/>
              <a:t>Возникновение ислама               и объединение арабов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2280" y="6165304"/>
            <a:ext cx="1450504" cy="3600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6 класс</a:t>
            </a:r>
            <a:endParaRPr lang="ru-RU" dirty="0"/>
          </a:p>
        </p:txBody>
      </p:sp>
      <p:pic>
        <p:nvPicPr>
          <p:cNvPr id="4" name="Picture 8" descr="http://img1.liveinternet.ru/images/foto/b/1/apps/1/287/1287195_1_3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9144000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474024" cy="1066800"/>
          </a:xfrm>
        </p:spPr>
        <p:txBody>
          <a:bodyPr/>
          <a:lstStyle/>
          <a:p>
            <a:r>
              <a:rPr lang="ru-RU" b="1" dirty="0" smtClean="0"/>
              <a:t>План урока: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25112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sz="3200" b="1" dirty="0" smtClean="0"/>
              <a:t>Природа  Аравийского </a:t>
            </a:r>
            <a:r>
              <a:rPr lang="ru-RU" sz="3200" b="1" dirty="0" err="1" smtClean="0"/>
              <a:t>полуо-ва</a:t>
            </a:r>
            <a:r>
              <a:rPr lang="ru-RU" sz="3200" b="1" dirty="0" smtClean="0"/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/>
              <a:t>Племена бедуинов.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/>
              <a:t>Мухаммед – основатель ислама.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/>
              <a:t>Ислам.</a:t>
            </a:r>
            <a:endParaRPr lang="ru-RU" sz="3200" b="1" dirty="0"/>
          </a:p>
        </p:txBody>
      </p:sp>
      <p:pic>
        <p:nvPicPr>
          <p:cNvPr id="4" name="Picture 4" descr="http://risu.org.ua/php_uploads/images/articles/ArticleImages_46607_Maul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56992"/>
            <a:ext cx="4860540" cy="3240360"/>
          </a:xfrm>
          <a:prstGeom prst="rect">
            <a:avLst/>
          </a:prstGeom>
          <a:noFill/>
        </p:spPr>
      </p:pic>
      <p:pic>
        <p:nvPicPr>
          <p:cNvPr id="5" name="Picture 4" descr="ag00029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1008112" cy="7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im8-tub-ru.yandex.net/i?id=25149785-1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5103"/>
          <a:stretch>
            <a:fillRect/>
          </a:stretch>
        </p:blipFill>
        <p:spPr bwMode="auto">
          <a:xfrm rot="10800000">
            <a:off x="0" y="0"/>
            <a:ext cx="5600700" cy="930747"/>
          </a:xfrm>
          <a:prstGeom prst="rect">
            <a:avLst/>
          </a:prstGeom>
          <a:noFill/>
        </p:spPr>
      </p:pic>
      <p:pic>
        <p:nvPicPr>
          <p:cNvPr id="7" name="Picture 8" descr="http://im8-tub-ru.yandex.net/i?id=25149785-1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9653" b="45103"/>
          <a:stretch>
            <a:fillRect/>
          </a:stretch>
        </p:blipFill>
        <p:spPr bwMode="auto">
          <a:xfrm rot="10800000">
            <a:off x="4644008" y="0"/>
            <a:ext cx="4499992" cy="930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0668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www.tldm.org/News11/midea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2045"/>
            <a:ext cx="4968552" cy="6455955"/>
          </a:xfrm>
          <a:prstGeom prst="rect">
            <a:avLst/>
          </a:prstGeom>
          <a:noFill/>
        </p:spPr>
      </p:pic>
      <p:pic>
        <p:nvPicPr>
          <p:cNvPr id="5" name="Picture 4" descr="http://www.irannaz.com/user_files/image/image9/0.951468001294622963_irannaz_co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3300" y="0"/>
            <a:ext cx="5600700" cy="3724276"/>
          </a:xfrm>
          <a:prstGeom prst="rect">
            <a:avLst/>
          </a:prstGeom>
          <a:noFill/>
        </p:spPr>
      </p:pic>
      <p:pic>
        <p:nvPicPr>
          <p:cNvPr id="6" name="Picture 8" descr="http://suricat.com.ua/wp-content/uploads/2013/06/%D0%9E%D0%B0%D0%B7%D0%B8%D1%81-Oman-Desert-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243180"/>
            <a:ext cx="5580112" cy="3614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978080" cy="1066800"/>
          </a:xfrm>
        </p:spPr>
        <p:txBody>
          <a:bodyPr/>
          <a:lstStyle/>
          <a:p>
            <a:r>
              <a:rPr lang="ru-RU" b="1" u="sng" dirty="0" smtClean="0"/>
              <a:t>Бедуины</a:t>
            </a:r>
            <a:r>
              <a:rPr lang="ru-RU" dirty="0" smtClean="0"/>
              <a:t> -  </a:t>
            </a:r>
            <a:r>
              <a:rPr lang="ru-RU" b="1" dirty="0" smtClean="0"/>
              <a:t>кочевые арабы.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0" descr="http://www.proza.ru/pics/2011/07/11/2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628800"/>
            <a:ext cx="9144001" cy="5229200"/>
          </a:xfrm>
          <a:prstGeom prst="rect">
            <a:avLst/>
          </a:prstGeom>
          <a:noFill/>
        </p:spPr>
      </p:pic>
      <p:pic>
        <p:nvPicPr>
          <p:cNvPr id="6" name="Picture 8" descr="http://i.t30p.ru/1cW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0602" t="13755" b="15176"/>
          <a:stretch>
            <a:fillRect/>
          </a:stretch>
        </p:blipFill>
        <p:spPr bwMode="auto">
          <a:xfrm>
            <a:off x="4932040" y="1412776"/>
            <a:ext cx="4211960" cy="2232248"/>
          </a:xfrm>
          <a:prstGeom prst="rect">
            <a:avLst/>
          </a:prstGeom>
          <a:noFill/>
        </p:spPr>
      </p:pic>
      <p:pic>
        <p:nvPicPr>
          <p:cNvPr id="7" name="Picture 8" descr="http://im8-tub-ru.yandex.net/i?id=25149785-1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5103"/>
          <a:stretch>
            <a:fillRect/>
          </a:stretch>
        </p:blipFill>
        <p:spPr bwMode="auto">
          <a:xfrm rot="10800000">
            <a:off x="0" y="0"/>
            <a:ext cx="5600700" cy="930747"/>
          </a:xfrm>
          <a:prstGeom prst="rect">
            <a:avLst/>
          </a:prstGeom>
          <a:noFill/>
        </p:spPr>
      </p:pic>
      <p:pic>
        <p:nvPicPr>
          <p:cNvPr id="8" name="Picture 8" descr="http://im8-tub-ru.yandex.net/i?id=25149785-1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9653" b="45103"/>
          <a:stretch>
            <a:fillRect/>
          </a:stretch>
        </p:blipFill>
        <p:spPr bwMode="auto">
          <a:xfrm rot="10800000">
            <a:off x="4644008" y="0"/>
            <a:ext cx="4499992" cy="930747"/>
          </a:xfrm>
          <a:prstGeom prst="rect">
            <a:avLst/>
          </a:prstGeom>
          <a:noFill/>
        </p:spPr>
      </p:pic>
      <p:pic>
        <p:nvPicPr>
          <p:cNvPr id="4" name="Picture 4" descr="ag00029_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556792"/>
            <a:ext cx="1008112" cy="7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runivers.ru/images/spec_project/polit_ist_ils_mira/Arabic_poluostrov_vii_vek_42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6737" y="0"/>
            <a:ext cx="7827263" cy="6858000"/>
          </a:xfrm>
          <a:prstGeom prst="rect">
            <a:avLst/>
          </a:prstGeom>
          <a:noFill/>
        </p:spPr>
      </p:pic>
      <p:pic>
        <p:nvPicPr>
          <p:cNvPr id="6" name="Picture 2" descr="http://im2-tub-ru.yandex.net/i?id=29774596-5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1484"/>
          <a:stretch>
            <a:fillRect/>
          </a:stretch>
        </p:blipFill>
        <p:spPr bwMode="auto">
          <a:xfrm rot="5400000">
            <a:off x="-2463639" y="2463639"/>
            <a:ext cx="6858000" cy="1930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1872208" cy="1066800"/>
          </a:xfrm>
        </p:spPr>
        <p:txBody>
          <a:bodyPr/>
          <a:lstStyle/>
          <a:p>
            <a:r>
              <a:rPr lang="ru-RU" dirty="0" smtClean="0"/>
              <a:t>Мекка.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ol54.ru/uploads/posts/2012-01/1327985911_02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8280920" cy="5517232"/>
          </a:xfrm>
          <a:prstGeom prst="rect">
            <a:avLst/>
          </a:prstGeom>
          <a:noFill/>
        </p:spPr>
      </p:pic>
      <p:pic>
        <p:nvPicPr>
          <p:cNvPr id="5" name="Picture 8" descr="http://im8-tub-ru.yandex.net/i?id=25149785-1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5103"/>
          <a:stretch>
            <a:fillRect/>
          </a:stretch>
        </p:blipFill>
        <p:spPr bwMode="auto">
          <a:xfrm rot="10800000">
            <a:off x="0" y="0"/>
            <a:ext cx="5600700" cy="930747"/>
          </a:xfrm>
          <a:prstGeom prst="rect">
            <a:avLst/>
          </a:prstGeom>
          <a:noFill/>
        </p:spPr>
      </p:pic>
      <p:pic>
        <p:nvPicPr>
          <p:cNvPr id="6" name="Picture 8" descr="http://im8-tub-ru.yandex.net/i?id=25149785-1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9653" b="45103"/>
          <a:stretch>
            <a:fillRect/>
          </a:stretch>
        </p:blipFill>
        <p:spPr bwMode="auto">
          <a:xfrm rot="10800000">
            <a:off x="4644008" y="0"/>
            <a:ext cx="4499992" cy="930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1512168" cy="1066800"/>
          </a:xfrm>
        </p:spPr>
        <p:txBody>
          <a:bodyPr/>
          <a:lstStyle/>
          <a:p>
            <a:r>
              <a:rPr lang="ru-RU" dirty="0" smtClean="0"/>
              <a:t>Кааб.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://navedz.files.wordpress.com/2009/03/kaaba-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5618"/>
          <a:stretch>
            <a:fillRect/>
          </a:stretch>
        </p:blipFill>
        <p:spPr bwMode="auto">
          <a:xfrm>
            <a:off x="1115616" y="1412775"/>
            <a:ext cx="6984776" cy="5336683"/>
          </a:xfrm>
          <a:prstGeom prst="rect">
            <a:avLst/>
          </a:prstGeom>
          <a:noFill/>
        </p:spPr>
      </p:pic>
      <p:pic>
        <p:nvPicPr>
          <p:cNvPr id="6" name="Picture 8" descr="http://im8-tub-ru.yandex.net/i?id=25149785-1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5103"/>
          <a:stretch>
            <a:fillRect/>
          </a:stretch>
        </p:blipFill>
        <p:spPr bwMode="auto">
          <a:xfrm rot="10800000">
            <a:off x="0" y="0"/>
            <a:ext cx="5600700" cy="930747"/>
          </a:xfrm>
          <a:prstGeom prst="rect">
            <a:avLst/>
          </a:prstGeom>
          <a:noFill/>
        </p:spPr>
      </p:pic>
      <p:pic>
        <p:nvPicPr>
          <p:cNvPr id="7" name="Picture 8" descr="http://im8-tub-ru.yandex.net/i?id=25149785-1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9653" b="45103"/>
          <a:stretch>
            <a:fillRect/>
          </a:stretch>
        </p:blipFill>
        <p:spPr bwMode="auto">
          <a:xfrm rot="10800000">
            <a:off x="4644008" y="0"/>
            <a:ext cx="4499992" cy="930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r>
              <a:rPr lang="ru-RU" b="1" dirty="0" smtClean="0"/>
              <a:t>Бедуины.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g1.liveinternet.ru/images/attach/c/1/60/324/60324238_IbnBattu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20688"/>
            <a:ext cx="3707904" cy="4012799"/>
          </a:xfrm>
          <a:prstGeom prst="rect">
            <a:avLst/>
          </a:prstGeom>
          <a:noFill/>
        </p:spPr>
      </p:pic>
      <p:pic>
        <p:nvPicPr>
          <p:cNvPr id="5" name="Picture 4" descr="http://berkovich-zametki.com/2008/Zametki/Nomer3/Efimov_A_bedouin_of_the_Haura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72816"/>
            <a:ext cx="4680520" cy="5012212"/>
          </a:xfrm>
          <a:prstGeom prst="rect">
            <a:avLst/>
          </a:prstGeom>
          <a:noFill/>
        </p:spPr>
      </p:pic>
      <p:pic>
        <p:nvPicPr>
          <p:cNvPr id="6" name="Picture 10" descr="http://img0.liveinternet.ru/images/foto/b/1/apps/1/287/1287204_1_5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156176" y="4614018"/>
            <a:ext cx="1621277" cy="2243982"/>
          </a:xfrm>
          <a:prstGeom prst="rect">
            <a:avLst/>
          </a:prstGeom>
          <a:noFill/>
        </p:spPr>
      </p:pic>
      <p:pic>
        <p:nvPicPr>
          <p:cNvPr id="8" name="Picture 8" descr="http://im8-tub-ru.yandex.net/i?id=25149785-16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5103"/>
          <a:stretch>
            <a:fillRect/>
          </a:stretch>
        </p:blipFill>
        <p:spPr bwMode="auto">
          <a:xfrm rot="10800000">
            <a:off x="0" y="0"/>
            <a:ext cx="5600700" cy="930747"/>
          </a:xfrm>
          <a:prstGeom prst="rect">
            <a:avLst/>
          </a:prstGeom>
          <a:noFill/>
        </p:spPr>
      </p:pic>
      <p:pic>
        <p:nvPicPr>
          <p:cNvPr id="7" name="Picture 8" descr="http://im8-tub-ru.yandex.net/i?id=25149785-16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9653" b="45103"/>
          <a:stretch>
            <a:fillRect/>
          </a:stretch>
        </p:blipFill>
        <p:spPr bwMode="auto">
          <a:xfrm rot="10800000">
            <a:off x="4644008" y="0"/>
            <a:ext cx="4499992" cy="930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70</TotalTime>
  <Words>104</Words>
  <Application>Microsoft Office PowerPoint</Application>
  <PresentationFormat>Экран (4:3)</PresentationFormat>
  <Paragraphs>22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Слайд 1</vt:lpstr>
      <vt:lpstr>Возникновение ислама               и объединение арабов</vt:lpstr>
      <vt:lpstr>План урока:</vt:lpstr>
      <vt:lpstr>Слайд 4</vt:lpstr>
      <vt:lpstr>Бедуины -  кочевые арабы.</vt:lpstr>
      <vt:lpstr>Слайд 6</vt:lpstr>
      <vt:lpstr>Мекка.</vt:lpstr>
      <vt:lpstr>Кааб.</vt:lpstr>
      <vt:lpstr>Бедуины.</vt:lpstr>
      <vt:lpstr>Мухаммед  (571 – 632 гг).</vt:lpstr>
      <vt:lpstr>Рождение Мухаммеда.</vt:lpstr>
      <vt:lpstr>Юный Мухаммед встречает монаха Бахиру.  </vt:lpstr>
      <vt:lpstr>Явления Мухаммеду ангела Джабраила.</vt:lpstr>
      <vt:lpstr>610 г.- Мухаммед выступил с проповедью новой религии.</vt:lpstr>
      <vt:lpstr>622 г. – Мухаммед переселился в                     г. Медину (совершил хиджру). Хиджра – начало мусульманского летоисчисления.</vt:lpstr>
      <vt:lpstr>630 г. – Мухаммед стал главой Арабского государства.</vt:lpstr>
      <vt:lpstr>Ислам – религия арабов. Мусульмане – сторонники ислама. Аллах – единый Бог. Коран – священная книга мусульман (состоит из 114 сур). Суры – главы Корана. </vt:lpstr>
      <vt:lpstr>Шариат – правила поведения. Кади – духовные судьи. Хадж – паломничество в святые места. Калым – плата за невесту.</vt:lpstr>
      <vt:lpstr>Домашнее задание: §9 п.1-5 вопросы 1-6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ислама               и объединение арабов</dc:title>
  <dc:creator>Татьяна</dc:creator>
  <cp:lastModifiedBy>Татьяна</cp:lastModifiedBy>
  <cp:revision>9</cp:revision>
  <dcterms:created xsi:type="dcterms:W3CDTF">2013-11-06T14:41:54Z</dcterms:created>
  <dcterms:modified xsi:type="dcterms:W3CDTF">2013-11-06T15:52:52Z</dcterms:modified>
</cp:coreProperties>
</file>