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25"/>
  </p:notesMasterIdLst>
  <p:handoutMasterIdLst>
    <p:handoutMasterId r:id="rId26"/>
  </p:handoutMasterIdLst>
  <p:sldIdLst>
    <p:sldId id="256" r:id="rId2"/>
    <p:sldId id="289" r:id="rId3"/>
    <p:sldId id="300" r:id="rId4"/>
    <p:sldId id="315" r:id="rId5"/>
    <p:sldId id="316" r:id="rId6"/>
    <p:sldId id="291" r:id="rId7"/>
    <p:sldId id="317" r:id="rId8"/>
    <p:sldId id="301" r:id="rId9"/>
    <p:sldId id="318" r:id="rId10"/>
    <p:sldId id="299" r:id="rId11"/>
    <p:sldId id="319" r:id="rId12"/>
    <p:sldId id="287" r:id="rId13"/>
    <p:sldId id="321" r:id="rId14"/>
    <p:sldId id="309" r:id="rId15"/>
    <p:sldId id="322" r:id="rId16"/>
    <p:sldId id="307" r:id="rId17"/>
    <p:sldId id="314" r:id="rId18"/>
    <p:sldId id="310" r:id="rId19"/>
    <p:sldId id="311" r:id="rId20"/>
    <p:sldId id="312" r:id="rId21"/>
    <p:sldId id="313" r:id="rId22"/>
    <p:sldId id="303" r:id="rId23"/>
    <p:sldId id="304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46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1776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BE1682-0C4E-44F7-A2BC-FB50A7B6F60A}" type="datetimeFigureOut">
              <a:rPr lang="ru-RU" smtClean="0"/>
              <a:pPr/>
              <a:t>17.03.2012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4B4785-E470-4D51-9D15-FF5F25F84FA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7C6E6C-07F7-47A7-AE79-27B4CD90EABD}" type="datetimeFigureOut">
              <a:rPr lang="ru-RU" smtClean="0"/>
              <a:pPr/>
              <a:t>17.03.2012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8D4225-D77B-41F4-A2B1-4658AF2A01B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F5511-AF1F-47C6-BC29-9B9354478C1B}" type="datetimeFigureOut">
              <a:rPr lang="ru-RU" smtClean="0"/>
              <a:pPr/>
              <a:t>17.03.2012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D2D1D-B1F8-4097-BB7C-35AFE5463D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F5511-AF1F-47C6-BC29-9B9354478C1B}" type="datetimeFigureOut">
              <a:rPr lang="ru-RU" smtClean="0"/>
              <a:pPr/>
              <a:t>17.03.2012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D2D1D-B1F8-4097-BB7C-35AFE5463D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F5511-AF1F-47C6-BC29-9B9354478C1B}" type="datetimeFigureOut">
              <a:rPr lang="ru-RU" smtClean="0"/>
              <a:pPr/>
              <a:t>17.03.2012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D2D1D-B1F8-4097-BB7C-35AFE5463D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F5511-AF1F-47C6-BC29-9B9354478C1B}" type="datetimeFigureOut">
              <a:rPr lang="ru-RU" smtClean="0"/>
              <a:pPr/>
              <a:t>17.03.2012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D2D1D-B1F8-4097-BB7C-35AFE5463D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F5511-AF1F-47C6-BC29-9B9354478C1B}" type="datetimeFigureOut">
              <a:rPr lang="ru-RU" smtClean="0"/>
              <a:pPr/>
              <a:t>17.03.2012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D2D1D-B1F8-4097-BB7C-35AFE5463D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F5511-AF1F-47C6-BC29-9B9354478C1B}" type="datetimeFigureOut">
              <a:rPr lang="ru-RU" smtClean="0"/>
              <a:pPr/>
              <a:t>17.03.2012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D2D1D-B1F8-4097-BB7C-35AFE5463D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F5511-AF1F-47C6-BC29-9B9354478C1B}" type="datetimeFigureOut">
              <a:rPr lang="ru-RU" smtClean="0"/>
              <a:pPr/>
              <a:t>17.03.2012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D2D1D-B1F8-4097-BB7C-35AFE5463D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F5511-AF1F-47C6-BC29-9B9354478C1B}" type="datetimeFigureOut">
              <a:rPr lang="ru-RU" smtClean="0"/>
              <a:pPr/>
              <a:t>17.03.2012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D2D1D-B1F8-4097-BB7C-35AFE5463D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F5511-AF1F-47C6-BC29-9B9354478C1B}" type="datetimeFigureOut">
              <a:rPr lang="ru-RU" smtClean="0"/>
              <a:pPr/>
              <a:t>17.03.2012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D2D1D-B1F8-4097-BB7C-35AFE5463D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F5511-AF1F-47C6-BC29-9B9354478C1B}" type="datetimeFigureOut">
              <a:rPr lang="ru-RU" smtClean="0"/>
              <a:pPr/>
              <a:t>17.03.2012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D2D1D-B1F8-4097-BB7C-35AFE5463D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F5511-AF1F-47C6-BC29-9B9354478C1B}" type="datetimeFigureOut">
              <a:rPr lang="ru-RU" smtClean="0"/>
              <a:pPr/>
              <a:t>17.03.2012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D2D1D-B1F8-4097-BB7C-35AFE5463D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AF5511-AF1F-47C6-BC29-9B9354478C1B}" type="datetimeFigureOut">
              <a:rPr lang="ru-RU" smtClean="0"/>
              <a:pPr/>
              <a:t>17.03.2012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0D2D1D-B1F8-4097-BB7C-35AFE5463DB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rgbClr val="002060"/>
                </a:solidFill>
                <a:latin typeface="Arial Black" pitchFamily="34" charset="0"/>
              </a:rPr>
              <a:t>Площади.</a:t>
            </a:r>
            <a:br>
              <a:rPr lang="ru-RU" dirty="0" smtClean="0">
                <a:solidFill>
                  <a:srgbClr val="002060"/>
                </a:solidFill>
                <a:latin typeface="Arial Black" pitchFamily="34" charset="0"/>
              </a:rPr>
            </a:br>
            <a:r>
              <a:rPr lang="ru-RU" dirty="0" smtClean="0">
                <a:solidFill>
                  <a:srgbClr val="002060"/>
                </a:solidFill>
                <a:latin typeface="Arial Black" pitchFamily="34" charset="0"/>
              </a:rPr>
              <a:t>Подготовка к ЕГЭ.</a:t>
            </a:r>
            <a:endParaRPr lang="ru-RU" dirty="0">
              <a:solidFill>
                <a:srgbClr val="002060"/>
              </a:solidFill>
              <a:latin typeface="Arial Black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Найти площадь фигуры</a:t>
            </a:r>
            <a:endParaRPr lang="ru-RU" dirty="0"/>
          </a:p>
        </p:txBody>
      </p:sp>
      <p:pic>
        <p:nvPicPr>
          <p:cNvPr id="296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2387433" y="1475638"/>
            <a:ext cx="3705324" cy="32392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Найти площадь фигуры</a:t>
            </a:r>
            <a:endParaRPr lang="ru-RU" dirty="0"/>
          </a:p>
        </p:txBody>
      </p:sp>
      <p:pic>
        <p:nvPicPr>
          <p:cNvPr id="296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2387433" y="1475638"/>
            <a:ext cx="3705324" cy="32392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4" name="Group 115"/>
          <p:cNvGrpSpPr>
            <a:grpSpLocks/>
          </p:cNvGrpSpPr>
          <p:nvPr/>
        </p:nvGrpSpPr>
        <p:grpSpPr bwMode="auto">
          <a:xfrm>
            <a:off x="2643174" y="5143512"/>
            <a:ext cx="3643338" cy="857256"/>
            <a:chOff x="3024" y="1408"/>
            <a:chExt cx="2313" cy="444"/>
          </a:xfrm>
        </p:grpSpPr>
        <p:grpSp>
          <p:nvGrpSpPr>
            <p:cNvPr id="5" name="Group 116"/>
            <p:cNvGrpSpPr>
              <a:grpSpLocks/>
            </p:cNvGrpSpPr>
            <p:nvPr/>
          </p:nvGrpSpPr>
          <p:grpSpPr bwMode="auto">
            <a:xfrm>
              <a:off x="4387" y="1500"/>
              <a:ext cx="578" cy="352"/>
              <a:chOff x="1849" y="2481"/>
              <a:chExt cx="657" cy="563"/>
            </a:xfrm>
          </p:grpSpPr>
          <p:sp>
            <p:nvSpPr>
              <p:cNvPr id="22" name="Text Box 117"/>
              <p:cNvSpPr txBox="1">
                <a:spLocks noChangeArrowheads="1"/>
              </p:cNvSpPr>
              <p:nvPr/>
            </p:nvSpPr>
            <p:spPr bwMode="auto">
              <a:xfrm>
                <a:off x="1858" y="2491"/>
                <a:ext cx="274" cy="4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sz="2800" b="1">
                    <a:cs typeface="Arial" charset="0"/>
                  </a:rPr>
                  <a:t>3</a:t>
                </a:r>
              </a:p>
            </p:txBody>
          </p:sp>
          <p:sp>
            <p:nvSpPr>
              <p:cNvPr id="23" name="Text Box 118"/>
              <p:cNvSpPr txBox="1">
                <a:spLocks noChangeArrowheads="1"/>
              </p:cNvSpPr>
              <p:nvPr/>
            </p:nvSpPr>
            <p:spPr bwMode="auto">
              <a:xfrm>
                <a:off x="2323" y="2481"/>
                <a:ext cx="183" cy="4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sz="2800" b="1">
                    <a:cs typeface="Arial" charset="0"/>
                  </a:rPr>
                  <a:t>х</a:t>
                </a:r>
              </a:p>
            </p:txBody>
          </p:sp>
          <p:sp>
            <p:nvSpPr>
              <p:cNvPr id="24" name="Text Box 119"/>
              <p:cNvSpPr txBox="1">
                <a:spLocks noChangeArrowheads="1"/>
              </p:cNvSpPr>
              <p:nvPr/>
            </p:nvSpPr>
            <p:spPr bwMode="auto">
              <a:xfrm>
                <a:off x="1849" y="2611"/>
                <a:ext cx="272" cy="4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sz="2800" b="1">
                    <a:cs typeface="Arial" charset="0"/>
                  </a:rPr>
                  <a:t>1</a:t>
                </a:r>
              </a:p>
            </p:txBody>
          </p:sp>
          <p:sp>
            <p:nvSpPr>
              <p:cNvPr id="25" name="Text Box 120"/>
              <p:cNvSpPr txBox="1">
                <a:spLocks noChangeArrowheads="1"/>
              </p:cNvSpPr>
              <p:nvPr/>
            </p:nvSpPr>
            <p:spPr bwMode="auto">
              <a:xfrm>
                <a:off x="1928" y="2609"/>
                <a:ext cx="175" cy="4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sz="2800" b="1">
                    <a:cs typeface="Arial" charset="0"/>
                  </a:rPr>
                  <a:t>0</a:t>
                </a:r>
              </a:p>
            </p:txBody>
          </p:sp>
          <p:sp>
            <p:nvSpPr>
              <p:cNvPr id="26" name="Text Box 121"/>
              <p:cNvSpPr txBox="1">
                <a:spLocks noChangeArrowheads="1"/>
              </p:cNvSpPr>
              <p:nvPr/>
            </p:nvSpPr>
            <p:spPr bwMode="auto">
              <a:xfrm>
                <a:off x="2024" y="2593"/>
                <a:ext cx="182" cy="4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sz="2800" b="1" dirty="0" err="1">
                    <a:cs typeface="Arial" charset="0"/>
                  </a:rPr>
                  <a:t>х</a:t>
                </a:r>
                <a:endParaRPr lang="ru-RU" sz="2800" b="1" dirty="0">
                  <a:cs typeface="Arial" charset="0"/>
                </a:endParaRPr>
              </a:p>
            </p:txBody>
          </p:sp>
        </p:grpSp>
        <p:sp>
          <p:nvSpPr>
            <p:cNvPr id="6" name="Rectangle 122"/>
            <p:cNvSpPr>
              <a:spLocks noChangeArrowheads="1"/>
            </p:cNvSpPr>
            <p:nvPr/>
          </p:nvSpPr>
          <p:spPr bwMode="auto">
            <a:xfrm>
              <a:off x="3024" y="1455"/>
              <a:ext cx="2313" cy="342"/>
            </a:xfrm>
            <a:prstGeom prst="rect">
              <a:avLst/>
            </a:prstGeom>
            <a:solidFill>
              <a:srgbClr val="FFCCCC"/>
            </a:solidFill>
            <a:ln w="28575">
              <a:solidFill>
                <a:srgbClr val="FF9999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 sz="2800"/>
            </a:p>
          </p:txBody>
        </p:sp>
        <p:sp>
          <p:nvSpPr>
            <p:cNvPr id="8" name="AutoShape 123"/>
            <p:cNvSpPr>
              <a:spLocks noChangeArrowheads="1"/>
            </p:cNvSpPr>
            <p:nvPr/>
          </p:nvSpPr>
          <p:spPr bwMode="auto">
            <a:xfrm>
              <a:off x="3064" y="1483"/>
              <a:ext cx="519" cy="287"/>
            </a:xfrm>
            <a:prstGeom prst="bevel">
              <a:avLst>
                <a:gd name="adj" fmla="val 12500"/>
              </a:avLst>
            </a:prstGeom>
            <a:solidFill>
              <a:srgbClr val="FF9999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 sz="2800"/>
            </a:p>
          </p:txBody>
        </p:sp>
        <p:sp>
          <p:nvSpPr>
            <p:cNvPr id="9" name="Text Box 124"/>
            <p:cNvSpPr txBox="1">
              <a:spLocks noChangeArrowheads="1"/>
            </p:cNvSpPr>
            <p:nvPr/>
          </p:nvSpPr>
          <p:spPr bwMode="auto">
            <a:xfrm>
              <a:off x="3144" y="1499"/>
              <a:ext cx="439" cy="2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800" b="1" dirty="0" smtClean="0">
                  <a:cs typeface="Arial" charset="0"/>
                </a:rPr>
                <a:t>В 3</a:t>
              </a:r>
              <a:endParaRPr lang="ru-RU" sz="2800" b="1" dirty="0">
                <a:cs typeface="Arial" charset="0"/>
              </a:endParaRPr>
            </a:p>
          </p:txBody>
        </p:sp>
        <p:sp>
          <p:nvSpPr>
            <p:cNvPr id="10" name="Rectangle 125"/>
            <p:cNvSpPr>
              <a:spLocks noChangeArrowheads="1"/>
            </p:cNvSpPr>
            <p:nvPr/>
          </p:nvSpPr>
          <p:spPr bwMode="auto">
            <a:xfrm>
              <a:off x="3662" y="1483"/>
              <a:ext cx="269" cy="287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ru-RU" sz="2800" b="1" dirty="0" smtClean="0"/>
                <a:t> 1</a:t>
              </a:r>
              <a:endParaRPr lang="ru-RU" sz="2800" b="1" dirty="0"/>
            </a:p>
          </p:txBody>
        </p:sp>
        <p:sp>
          <p:nvSpPr>
            <p:cNvPr id="11" name="Rectangle 126"/>
            <p:cNvSpPr>
              <a:spLocks noChangeArrowheads="1"/>
            </p:cNvSpPr>
            <p:nvPr/>
          </p:nvSpPr>
          <p:spPr bwMode="auto">
            <a:xfrm>
              <a:off x="3972" y="1476"/>
              <a:ext cx="231" cy="287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ru-RU" sz="2800" b="1" dirty="0" smtClean="0"/>
                <a:t> 4</a:t>
              </a:r>
              <a:endParaRPr lang="ru-RU" sz="2800" b="1" dirty="0"/>
            </a:p>
          </p:txBody>
        </p:sp>
        <p:sp>
          <p:nvSpPr>
            <p:cNvPr id="12" name="Rectangle 127"/>
            <p:cNvSpPr>
              <a:spLocks noChangeArrowheads="1"/>
            </p:cNvSpPr>
            <p:nvPr/>
          </p:nvSpPr>
          <p:spPr bwMode="auto">
            <a:xfrm>
              <a:off x="4220" y="1483"/>
              <a:ext cx="239" cy="287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2800" b="1" dirty="0">
                <a:cs typeface="Arial" charset="0"/>
              </a:endParaRPr>
            </a:p>
          </p:txBody>
        </p:sp>
        <p:sp>
          <p:nvSpPr>
            <p:cNvPr id="13" name="Rectangle 128"/>
            <p:cNvSpPr>
              <a:spLocks noChangeArrowheads="1"/>
            </p:cNvSpPr>
            <p:nvPr/>
          </p:nvSpPr>
          <p:spPr bwMode="auto">
            <a:xfrm>
              <a:off x="4500" y="1483"/>
              <a:ext cx="239" cy="287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 sz="2800"/>
            </a:p>
          </p:txBody>
        </p:sp>
        <p:sp>
          <p:nvSpPr>
            <p:cNvPr id="14" name="Rectangle 129"/>
            <p:cNvSpPr>
              <a:spLocks noChangeArrowheads="1"/>
            </p:cNvSpPr>
            <p:nvPr/>
          </p:nvSpPr>
          <p:spPr bwMode="auto">
            <a:xfrm>
              <a:off x="4778" y="1483"/>
              <a:ext cx="240" cy="287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 sz="2800"/>
            </a:p>
          </p:txBody>
        </p:sp>
        <p:sp>
          <p:nvSpPr>
            <p:cNvPr id="15" name="Rectangle 130"/>
            <p:cNvSpPr>
              <a:spLocks noChangeArrowheads="1"/>
            </p:cNvSpPr>
            <p:nvPr/>
          </p:nvSpPr>
          <p:spPr bwMode="auto">
            <a:xfrm>
              <a:off x="5058" y="1483"/>
              <a:ext cx="239" cy="287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 sz="2800"/>
            </a:p>
          </p:txBody>
        </p:sp>
        <p:sp>
          <p:nvSpPr>
            <p:cNvPr id="16" name="Text Box 131"/>
            <p:cNvSpPr txBox="1">
              <a:spLocks noChangeArrowheads="1"/>
            </p:cNvSpPr>
            <p:nvPr/>
          </p:nvSpPr>
          <p:spPr bwMode="auto">
            <a:xfrm>
              <a:off x="3923" y="1436"/>
              <a:ext cx="300" cy="2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ru-RU" sz="2800" b="1">
                <a:cs typeface="Arial" charset="0"/>
              </a:endParaRPr>
            </a:p>
          </p:txBody>
        </p:sp>
        <p:sp>
          <p:nvSpPr>
            <p:cNvPr id="17" name="Text Box 132"/>
            <p:cNvSpPr txBox="1">
              <a:spLocks noChangeArrowheads="1"/>
            </p:cNvSpPr>
            <p:nvPr/>
          </p:nvSpPr>
          <p:spPr bwMode="auto">
            <a:xfrm>
              <a:off x="4470" y="1439"/>
              <a:ext cx="300" cy="2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ru-RU" sz="2800" b="1">
                <a:cs typeface="Arial" charset="0"/>
              </a:endParaRPr>
            </a:p>
          </p:txBody>
        </p:sp>
        <p:sp>
          <p:nvSpPr>
            <p:cNvPr id="18" name="Text Box 133"/>
            <p:cNvSpPr txBox="1">
              <a:spLocks noChangeArrowheads="1"/>
            </p:cNvSpPr>
            <p:nvPr/>
          </p:nvSpPr>
          <p:spPr bwMode="auto">
            <a:xfrm>
              <a:off x="3642" y="1408"/>
              <a:ext cx="300" cy="2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ru-RU" sz="2800" b="1" dirty="0">
                <a:cs typeface="Arial" charset="0"/>
              </a:endParaRPr>
            </a:p>
          </p:txBody>
        </p:sp>
        <p:sp>
          <p:nvSpPr>
            <p:cNvPr id="19" name="Text Box 134"/>
            <p:cNvSpPr txBox="1">
              <a:spLocks noChangeArrowheads="1"/>
            </p:cNvSpPr>
            <p:nvPr/>
          </p:nvSpPr>
          <p:spPr bwMode="auto">
            <a:xfrm>
              <a:off x="3925" y="1411"/>
              <a:ext cx="300" cy="2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ru-RU" sz="2800" b="1" dirty="0">
                <a:cs typeface="Arial" charset="0"/>
              </a:endParaRPr>
            </a:p>
          </p:txBody>
        </p:sp>
        <p:sp>
          <p:nvSpPr>
            <p:cNvPr id="20" name="Text Box 135"/>
            <p:cNvSpPr txBox="1">
              <a:spLocks noChangeArrowheads="1"/>
            </p:cNvSpPr>
            <p:nvPr/>
          </p:nvSpPr>
          <p:spPr bwMode="auto">
            <a:xfrm>
              <a:off x="4239" y="1410"/>
              <a:ext cx="300" cy="2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ru-RU" sz="2800" b="1">
                <a:cs typeface="Arial" charset="0"/>
              </a:endParaRPr>
            </a:p>
          </p:txBody>
        </p:sp>
        <p:sp>
          <p:nvSpPr>
            <p:cNvPr id="21" name="Text Box 124"/>
            <p:cNvSpPr txBox="1">
              <a:spLocks noChangeArrowheads="1"/>
            </p:cNvSpPr>
            <p:nvPr/>
          </p:nvSpPr>
          <p:spPr bwMode="auto">
            <a:xfrm>
              <a:off x="3159" y="1498"/>
              <a:ext cx="439" cy="2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ru-RU" sz="2800" b="1" dirty="0">
                <a:cs typeface="Arial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Найти площадь фигуры</a:t>
            </a:r>
            <a:endParaRPr lang="ru-RU" dirty="0"/>
          </a:p>
        </p:txBody>
      </p:sp>
      <p:pic>
        <p:nvPicPr>
          <p:cNvPr id="37889" name="Picture 1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2279326" y="1453658"/>
            <a:ext cx="4078624" cy="36953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Найти площадь фигуры</a:t>
            </a:r>
            <a:endParaRPr lang="ru-RU" dirty="0"/>
          </a:p>
        </p:txBody>
      </p:sp>
      <p:pic>
        <p:nvPicPr>
          <p:cNvPr id="37889" name="Picture 1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2279326" y="1453658"/>
            <a:ext cx="4078624" cy="36953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4" name="Group 115"/>
          <p:cNvGrpSpPr>
            <a:grpSpLocks/>
          </p:cNvGrpSpPr>
          <p:nvPr/>
        </p:nvGrpSpPr>
        <p:grpSpPr bwMode="auto">
          <a:xfrm>
            <a:off x="2357422" y="5500702"/>
            <a:ext cx="3643338" cy="785818"/>
            <a:chOff x="3024" y="1410"/>
            <a:chExt cx="2313" cy="404"/>
          </a:xfrm>
        </p:grpSpPr>
        <p:grpSp>
          <p:nvGrpSpPr>
            <p:cNvPr id="5" name="Group 116"/>
            <p:cNvGrpSpPr>
              <a:grpSpLocks/>
            </p:cNvGrpSpPr>
            <p:nvPr/>
          </p:nvGrpSpPr>
          <p:grpSpPr bwMode="auto">
            <a:xfrm>
              <a:off x="4387" y="1499"/>
              <a:ext cx="578" cy="234"/>
              <a:chOff x="1849" y="2478"/>
              <a:chExt cx="657" cy="374"/>
            </a:xfrm>
          </p:grpSpPr>
          <p:sp>
            <p:nvSpPr>
              <p:cNvPr id="22" name="Text Box 117"/>
              <p:cNvSpPr txBox="1">
                <a:spLocks noChangeArrowheads="1"/>
              </p:cNvSpPr>
              <p:nvPr/>
            </p:nvSpPr>
            <p:spPr bwMode="auto">
              <a:xfrm>
                <a:off x="1858" y="2491"/>
                <a:ext cx="274" cy="2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sz="1000" b="1">
                    <a:cs typeface="Arial" charset="0"/>
                  </a:rPr>
                  <a:t>3</a:t>
                </a:r>
              </a:p>
            </p:txBody>
          </p:sp>
          <p:sp>
            <p:nvSpPr>
              <p:cNvPr id="23" name="Text Box 118"/>
              <p:cNvSpPr txBox="1">
                <a:spLocks noChangeArrowheads="1"/>
              </p:cNvSpPr>
              <p:nvPr/>
            </p:nvSpPr>
            <p:spPr bwMode="auto">
              <a:xfrm>
                <a:off x="2323" y="2478"/>
                <a:ext cx="183" cy="2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sz="1000" b="1">
                    <a:cs typeface="Arial" charset="0"/>
                  </a:rPr>
                  <a:t>х</a:t>
                </a:r>
              </a:p>
            </p:txBody>
          </p:sp>
          <p:sp>
            <p:nvSpPr>
              <p:cNvPr id="24" name="Text Box 119"/>
              <p:cNvSpPr txBox="1">
                <a:spLocks noChangeArrowheads="1"/>
              </p:cNvSpPr>
              <p:nvPr/>
            </p:nvSpPr>
            <p:spPr bwMode="auto">
              <a:xfrm>
                <a:off x="1849" y="2606"/>
                <a:ext cx="272" cy="2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sz="1000" b="1">
                    <a:cs typeface="Arial" charset="0"/>
                  </a:rPr>
                  <a:t>1</a:t>
                </a:r>
              </a:p>
            </p:txBody>
          </p:sp>
          <p:sp>
            <p:nvSpPr>
              <p:cNvPr id="25" name="Text Box 120"/>
              <p:cNvSpPr txBox="1">
                <a:spLocks noChangeArrowheads="1"/>
              </p:cNvSpPr>
              <p:nvPr/>
            </p:nvSpPr>
            <p:spPr bwMode="auto">
              <a:xfrm>
                <a:off x="1928" y="2608"/>
                <a:ext cx="175" cy="2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sz="1000" b="1">
                    <a:cs typeface="Arial" charset="0"/>
                  </a:rPr>
                  <a:t>0</a:t>
                </a:r>
              </a:p>
            </p:txBody>
          </p:sp>
          <p:sp>
            <p:nvSpPr>
              <p:cNvPr id="26" name="Text Box 121"/>
              <p:cNvSpPr txBox="1">
                <a:spLocks noChangeArrowheads="1"/>
              </p:cNvSpPr>
              <p:nvPr/>
            </p:nvSpPr>
            <p:spPr bwMode="auto">
              <a:xfrm>
                <a:off x="2024" y="2592"/>
                <a:ext cx="182" cy="24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sz="1000" b="1">
                    <a:cs typeface="Arial" charset="0"/>
                  </a:rPr>
                  <a:t>х</a:t>
                </a:r>
              </a:p>
            </p:txBody>
          </p:sp>
        </p:grpSp>
        <p:sp>
          <p:nvSpPr>
            <p:cNvPr id="6" name="Rectangle 122"/>
            <p:cNvSpPr>
              <a:spLocks noChangeArrowheads="1"/>
            </p:cNvSpPr>
            <p:nvPr/>
          </p:nvSpPr>
          <p:spPr bwMode="auto">
            <a:xfrm>
              <a:off x="3024" y="1455"/>
              <a:ext cx="2313" cy="342"/>
            </a:xfrm>
            <a:prstGeom prst="rect">
              <a:avLst/>
            </a:prstGeom>
            <a:solidFill>
              <a:srgbClr val="FFCCCC"/>
            </a:solidFill>
            <a:ln w="28575">
              <a:solidFill>
                <a:srgbClr val="FF9999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" name="AutoShape 123"/>
            <p:cNvSpPr>
              <a:spLocks noChangeArrowheads="1"/>
            </p:cNvSpPr>
            <p:nvPr/>
          </p:nvSpPr>
          <p:spPr bwMode="auto">
            <a:xfrm>
              <a:off x="3064" y="1483"/>
              <a:ext cx="519" cy="287"/>
            </a:xfrm>
            <a:prstGeom prst="bevel">
              <a:avLst>
                <a:gd name="adj" fmla="val 12500"/>
              </a:avLst>
            </a:prstGeom>
            <a:solidFill>
              <a:srgbClr val="FF9999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ru-RU" sz="2800" b="1" dirty="0" smtClean="0"/>
                <a:t>В 3</a:t>
              </a:r>
              <a:endParaRPr lang="ru-RU" sz="2800" b="1" dirty="0"/>
            </a:p>
          </p:txBody>
        </p:sp>
        <p:sp>
          <p:nvSpPr>
            <p:cNvPr id="9" name="Text Box 124"/>
            <p:cNvSpPr txBox="1">
              <a:spLocks noChangeArrowheads="1"/>
            </p:cNvSpPr>
            <p:nvPr/>
          </p:nvSpPr>
          <p:spPr bwMode="auto">
            <a:xfrm>
              <a:off x="3144" y="1499"/>
              <a:ext cx="439" cy="2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ru-RU" sz="2800" b="1" dirty="0">
                <a:cs typeface="Arial" charset="0"/>
              </a:endParaRPr>
            </a:p>
          </p:txBody>
        </p:sp>
        <p:sp>
          <p:nvSpPr>
            <p:cNvPr id="10" name="Rectangle 125"/>
            <p:cNvSpPr>
              <a:spLocks noChangeArrowheads="1"/>
            </p:cNvSpPr>
            <p:nvPr/>
          </p:nvSpPr>
          <p:spPr bwMode="auto">
            <a:xfrm>
              <a:off x="3662" y="1483"/>
              <a:ext cx="239" cy="287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" name="Rectangle 126"/>
            <p:cNvSpPr>
              <a:spLocks noChangeArrowheads="1"/>
            </p:cNvSpPr>
            <p:nvPr/>
          </p:nvSpPr>
          <p:spPr bwMode="auto">
            <a:xfrm>
              <a:off x="3942" y="1483"/>
              <a:ext cx="239" cy="287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sz="2800" b="1" dirty="0" smtClean="0"/>
                <a:t>4</a:t>
              </a:r>
              <a:endParaRPr lang="ru-RU" sz="2800" b="1" dirty="0"/>
            </a:p>
          </p:txBody>
        </p:sp>
        <p:sp>
          <p:nvSpPr>
            <p:cNvPr id="12" name="Rectangle 127"/>
            <p:cNvSpPr>
              <a:spLocks noChangeArrowheads="1"/>
            </p:cNvSpPr>
            <p:nvPr/>
          </p:nvSpPr>
          <p:spPr bwMode="auto">
            <a:xfrm>
              <a:off x="4220" y="1483"/>
              <a:ext cx="239" cy="287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>
                <a:cs typeface="Arial" charset="0"/>
              </a:endParaRPr>
            </a:p>
          </p:txBody>
        </p:sp>
        <p:sp>
          <p:nvSpPr>
            <p:cNvPr id="13" name="Rectangle 128"/>
            <p:cNvSpPr>
              <a:spLocks noChangeArrowheads="1"/>
            </p:cNvSpPr>
            <p:nvPr/>
          </p:nvSpPr>
          <p:spPr bwMode="auto">
            <a:xfrm>
              <a:off x="4500" y="1483"/>
              <a:ext cx="239" cy="287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4" name="Rectangle 129"/>
            <p:cNvSpPr>
              <a:spLocks noChangeArrowheads="1"/>
            </p:cNvSpPr>
            <p:nvPr/>
          </p:nvSpPr>
          <p:spPr bwMode="auto">
            <a:xfrm>
              <a:off x="4778" y="1483"/>
              <a:ext cx="240" cy="287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5" name="Rectangle 130"/>
            <p:cNvSpPr>
              <a:spLocks noChangeArrowheads="1"/>
            </p:cNvSpPr>
            <p:nvPr/>
          </p:nvSpPr>
          <p:spPr bwMode="auto">
            <a:xfrm>
              <a:off x="5058" y="1483"/>
              <a:ext cx="239" cy="287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6" name="Text Box 131"/>
            <p:cNvSpPr txBox="1">
              <a:spLocks noChangeArrowheads="1"/>
            </p:cNvSpPr>
            <p:nvPr/>
          </p:nvSpPr>
          <p:spPr bwMode="auto">
            <a:xfrm>
              <a:off x="3923" y="1436"/>
              <a:ext cx="300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ru-RU" sz="3200" b="1">
                <a:cs typeface="Arial" charset="0"/>
              </a:endParaRPr>
            </a:p>
          </p:txBody>
        </p:sp>
        <p:sp>
          <p:nvSpPr>
            <p:cNvPr id="17" name="Text Box 132"/>
            <p:cNvSpPr txBox="1">
              <a:spLocks noChangeArrowheads="1"/>
            </p:cNvSpPr>
            <p:nvPr/>
          </p:nvSpPr>
          <p:spPr bwMode="auto">
            <a:xfrm>
              <a:off x="4470" y="1439"/>
              <a:ext cx="300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ru-RU" sz="3200" b="1">
                <a:cs typeface="Arial" charset="0"/>
              </a:endParaRPr>
            </a:p>
          </p:txBody>
        </p:sp>
        <p:sp>
          <p:nvSpPr>
            <p:cNvPr id="18" name="Text Box 133"/>
            <p:cNvSpPr txBox="1">
              <a:spLocks noChangeArrowheads="1"/>
            </p:cNvSpPr>
            <p:nvPr/>
          </p:nvSpPr>
          <p:spPr bwMode="auto">
            <a:xfrm>
              <a:off x="3655" y="1482"/>
              <a:ext cx="223" cy="2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 dirty="0" smtClean="0">
                  <a:cs typeface="Arial" charset="0"/>
                </a:rPr>
                <a:t>2</a:t>
              </a:r>
              <a:endParaRPr lang="ru-RU" sz="2800" b="1" dirty="0">
                <a:cs typeface="Arial" charset="0"/>
              </a:endParaRPr>
            </a:p>
          </p:txBody>
        </p:sp>
        <p:sp>
          <p:nvSpPr>
            <p:cNvPr id="19" name="Text Box 134"/>
            <p:cNvSpPr txBox="1">
              <a:spLocks noChangeArrowheads="1"/>
            </p:cNvSpPr>
            <p:nvPr/>
          </p:nvSpPr>
          <p:spPr bwMode="auto">
            <a:xfrm>
              <a:off x="3925" y="1411"/>
              <a:ext cx="300" cy="3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ru-RU" sz="3600" b="1" dirty="0">
                <a:cs typeface="Arial" charset="0"/>
              </a:endParaRPr>
            </a:p>
          </p:txBody>
        </p:sp>
        <p:sp>
          <p:nvSpPr>
            <p:cNvPr id="20" name="Text Box 135"/>
            <p:cNvSpPr txBox="1">
              <a:spLocks noChangeArrowheads="1"/>
            </p:cNvSpPr>
            <p:nvPr/>
          </p:nvSpPr>
          <p:spPr bwMode="auto">
            <a:xfrm>
              <a:off x="4239" y="1410"/>
              <a:ext cx="300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ru-RU" sz="3600" b="1">
                <a:cs typeface="Arial" charset="0"/>
              </a:endParaRPr>
            </a:p>
          </p:txBody>
        </p:sp>
        <p:sp>
          <p:nvSpPr>
            <p:cNvPr id="21" name="Text Box 124"/>
            <p:cNvSpPr txBox="1">
              <a:spLocks noChangeArrowheads="1"/>
            </p:cNvSpPr>
            <p:nvPr/>
          </p:nvSpPr>
          <p:spPr bwMode="auto">
            <a:xfrm>
              <a:off x="3159" y="1498"/>
              <a:ext cx="439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ru-RU" b="1" dirty="0">
                <a:cs typeface="Arial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ОТВЕТЫ К ЗАДАНИЯМ САМОСТОЯТЕЛЬНОЙ РАБОТЫ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algn="ctr"/>
            <a:r>
              <a:rPr lang="ru-RU" b="1" u="sng" dirty="0" smtClean="0"/>
              <a:t>Вариант 1.</a:t>
            </a:r>
          </a:p>
          <a:p>
            <a:pPr algn="ctr"/>
            <a:endParaRPr lang="ru-RU" b="1" u="sng" dirty="0" smtClean="0"/>
          </a:p>
          <a:p>
            <a:r>
              <a:rPr lang="ru-RU" b="1" dirty="0" smtClean="0"/>
              <a:t>1.</a:t>
            </a:r>
            <a:r>
              <a:rPr lang="ru-RU" dirty="0" smtClean="0"/>
              <a:t>    </a:t>
            </a:r>
            <a:r>
              <a:rPr lang="ru-RU" sz="3200" b="1" dirty="0" smtClean="0">
                <a:solidFill>
                  <a:srgbClr val="FF0000"/>
                </a:solidFill>
              </a:rPr>
              <a:t>7,5</a:t>
            </a:r>
          </a:p>
          <a:p>
            <a:r>
              <a:rPr lang="ru-RU" b="1" dirty="0" smtClean="0"/>
              <a:t>2.</a:t>
            </a:r>
            <a:r>
              <a:rPr lang="ru-RU" dirty="0" smtClean="0"/>
              <a:t>   </a:t>
            </a:r>
            <a:r>
              <a:rPr lang="ru-RU" sz="3200" b="1" dirty="0" smtClean="0">
                <a:solidFill>
                  <a:srgbClr val="FF0000"/>
                </a:solidFill>
              </a:rPr>
              <a:t>10</a:t>
            </a:r>
          </a:p>
          <a:p>
            <a:r>
              <a:rPr lang="ru-RU" b="1" dirty="0" smtClean="0"/>
              <a:t>3.</a:t>
            </a:r>
            <a:r>
              <a:rPr lang="ru-RU" dirty="0" smtClean="0"/>
              <a:t>   </a:t>
            </a:r>
            <a:r>
              <a:rPr lang="ru-RU" sz="3200" b="1" dirty="0" smtClean="0">
                <a:solidFill>
                  <a:srgbClr val="FF0000"/>
                </a:solidFill>
              </a:rPr>
              <a:t>28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algn="ctr"/>
            <a:r>
              <a:rPr lang="ru-RU" b="1" u="sng" dirty="0" smtClean="0"/>
              <a:t>Вариант 2.</a:t>
            </a:r>
          </a:p>
          <a:p>
            <a:pPr algn="ctr"/>
            <a:endParaRPr lang="ru-RU" b="1" u="sng" dirty="0" smtClean="0"/>
          </a:p>
          <a:p>
            <a:r>
              <a:rPr lang="ru-RU" b="1" dirty="0" smtClean="0"/>
              <a:t>1</a:t>
            </a:r>
            <a:r>
              <a:rPr lang="ru-RU" dirty="0" smtClean="0"/>
              <a:t>.   </a:t>
            </a:r>
            <a:r>
              <a:rPr lang="ru-RU" sz="3200" b="1" dirty="0" smtClean="0">
                <a:solidFill>
                  <a:srgbClr val="FF0000"/>
                </a:solidFill>
              </a:rPr>
              <a:t>12</a:t>
            </a:r>
          </a:p>
          <a:p>
            <a:r>
              <a:rPr lang="ru-RU" b="1" dirty="0" smtClean="0"/>
              <a:t>2.   </a:t>
            </a:r>
            <a:r>
              <a:rPr lang="ru-RU" sz="3200" b="1" dirty="0" smtClean="0">
                <a:solidFill>
                  <a:srgbClr val="FF0000"/>
                </a:solidFill>
              </a:rPr>
              <a:t>10</a:t>
            </a:r>
          </a:p>
          <a:p>
            <a:r>
              <a:rPr lang="ru-RU" b="1" dirty="0" smtClean="0"/>
              <a:t>3.</a:t>
            </a:r>
            <a:r>
              <a:rPr lang="ru-RU" dirty="0" smtClean="0"/>
              <a:t>   </a:t>
            </a:r>
            <a:r>
              <a:rPr lang="ru-RU" b="1" dirty="0" smtClean="0">
                <a:solidFill>
                  <a:srgbClr val="FF0000"/>
                </a:solidFill>
              </a:rPr>
              <a:t>17</a:t>
            </a:r>
            <a:endParaRPr lang="ru-RU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ru-RU" dirty="0" smtClean="0"/>
              <a:t>Пакеты для молока 0,2 литра</a:t>
            </a:r>
            <a:br>
              <a:rPr lang="ru-RU" dirty="0" smtClean="0"/>
            </a:br>
            <a:r>
              <a:rPr lang="ru-RU" sz="2800" dirty="0" smtClean="0"/>
              <a:t>           Таблица 1                                                    Таблица 2</a:t>
            </a:r>
            <a:endParaRPr lang="ru-RU" sz="2800" dirty="0"/>
          </a:p>
        </p:txBody>
      </p:sp>
      <p:pic>
        <p:nvPicPr>
          <p:cNvPr id="4102" name="Picture 6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1058" y="1785926"/>
            <a:ext cx="2232199" cy="30718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3" name="Picture 7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6314" y="1843881"/>
            <a:ext cx="3900486" cy="39004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" name="Таблица 21"/>
          <p:cNvGraphicFramePr>
            <a:graphicFrameLocks noGrp="1"/>
          </p:cNvGraphicFramePr>
          <p:nvPr/>
        </p:nvGraphicFramePr>
        <p:xfrm>
          <a:off x="428596" y="1500174"/>
          <a:ext cx="8429684" cy="1604986"/>
        </p:xfrm>
        <a:graphic>
          <a:graphicData uri="http://schemas.openxmlformats.org/drawingml/2006/table">
            <a:tbl>
              <a:tblPr/>
              <a:tblGrid>
                <a:gridCol w="1805743"/>
                <a:gridCol w="1130692"/>
                <a:gridCol w="992570"/>
                <a:gridCol w="985308"/>
                <a:gridCol w="1009996"/>
                <a:gridCol w="1163817"/>
                <a:gridCol w="1341558"/>
              </a:tblGrid>
              <a:tr h="92869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Calibri"/>
                          <a:ea typeface="Calibri"/>
                          <a:cs typeface="Times New Roman"/>
                        </a:rPr>
                        <a:t>Кол-во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Calibri"/>
                          <a:ea typeface="Calibri"/>
                          <a:cs typeface="Times New Roman"/>
                        </a:rPr>
                        <a:t>пакетов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12" marR="6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Calibri"/>
                          <a:ea typeface="Calibri"/>
                          <a:cs typeface="Times New Roman"/>
                        </a:rPr>
                        <a:t>Длина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Calibri"/>
                          <a:ea typeface="Calibri"/>
                          <a:cs typeface="Times New Roman"/>
                        </a:rPr>
                        <a:t>(а)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12" marR="6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Calibri"/>
                          <a:ea typeface="Calibri"/>
                          <a:cs typeface="Times New Roman"/>
                        </a:rPr>
                        <a:t>Ширина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Calibri"/>
                          <a:ea typeface="Calibri"/>
                          <a:cs typeface="Times New Roman"/>
                        </a:rPr>
                        <a:t>(b)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12" marR="6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Calibri"/>
                          <a:ea typeface="Calibri"/>
                          <a:cs typeface="Times New Roman"/>
                        </a:rPr>
                        <a:t>Высота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Calibri"/>
                          <a:ea typeface="Calibri"/>
                          <a:cs typeface="Times New Roman"/>
                        </a:rPr>
                        <a:t>(с)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12" marR="6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Calibri"/>
                          <a:ea typeface="Calibri"/>
                          <a:cs typeface="Times New Roman"/>
                        </a:rPr>
                        <a:t>Площадь основания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12" marR="6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Calibri"/>
                          <a:ea typeface="Calibri"/>
                          <a:cs typeface="Times New Roman"/>
                        </a:rPr>
                        <a:t>Площадь боковой поверхности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12" marR="6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Calibri"/>
                          <a:ea typeface="Calibri"/>
                          <a:cs typeface="Times New Roman"/>
                        </a:rPr>
                        <a:t>Площадь полной поверхности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12" marR="6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81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12" marR="6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12" marR="6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12" marR="6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Calibri"/>
                          <a:ea typeface="Calibri"/>
                          <a:cs typeface="Times New Roman"/>
                        </a:rPr>
                        <a:t>8,5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12" marR="6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12" marR="6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12" marR="6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12" marR="6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9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Calibri"/>
                          <a:ea typeface="Calibri"/>
                          <a:cs typeface="Times New Roman"/>
                        </a:rPr>
                        <a:t>3000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12" marR="6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12" marR="6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12" marR="6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12" marR="6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12" marR="6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12" marR="6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12" marR="6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9397" name="Rectangle 5"/>
          <p:cNvSpPr>
            <a:spLocks noChangeArrowheads="1"/>
          </p:cNvSpPr>
          <p:nvPr/>
        </p:nvSpPr>
        <p:spPr bwMode="auto">
          <a:xfrm>
            <a:off x="0" y="43934"/>
            <a:ext cx="24237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24" name="Таблица 23"/>
          <p:cNvGraphicFramePr>
            <a:graphicFrameLocks noGrp="1"/>
          </p:cNvGraphicFramePr>
          <p:nvPr/>
        </p:nvGraphicFramePr>
        <p:xfrm>
          <a:off x="1428728" y="4572008"/>
          <a:ext cx="6686428" cy="1585124"/>
        </p:xfrm>
        <a:graphic>
          <a:graphicData uri="http://schemas.openxmlformats.org/drawingml/2006/table">
            <a:tbl>
              <a:tblPr/>
              <a:tblGrid>
                <a:gridCol w="1319734"/>
                <a:gridCol w="2023055"/>
                <a:gridCol w="1841813"/>
                <a:gridCol w="1501826"/>
              </a:tblGrid>
              <a:tr h="78581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Calibri"/>
                          <a:ea typeface="Calibri"/>
                          <a:cs typeface="Times New Roman"/>
                        </a:rPr>
                        <a:t>Кол-во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Calibri"/>
                          <a:ea typeface="Calibri"/>
                          <a:cs typeface="Times New Roman"/>
                        </a:rPr>
                        <a:t>пакетов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12" marR="6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Calibri"/>
                          <a:ea typeface="Calibri"/>
                          <a:cs typeface="Times New Roman"/>
                        </a:rPr>
                        <a:t>Стороны грани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Calibri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en-US" sz="1400" b="1" dirty="0">
                          <a:latin typeface="Calibri"/>
                          <a:ea typeface="Calibri"/>
                          <a:cs typeface="Times New Roman"/>
                        </a:rPr>
                        <a:t>a</a:t>
                      </a:r>
                      <a:r>
                        <a:rPr lang="ru-RU" sz="1400" b="1" dirty="0">
                          <a:latin typeface="Calibri"/>
                          <a:ea typeface="Calibri"/>
                          <a:cs typeface="Times New Roman"/>
                        </a:rPr>
                        <a:t>,</a:t>
                      </a:r>
                      <a:r>
                        <a:rPr lang="en-US" sz="1400" b="1" dirty="0">
                          <a:latin typeface="Calibri"/>
                          <a:ea typeface="Calibri"/>
                          <a:cs typeface="Times New Roman"/>
                        </a:rPr>
                        <a:t>b</a:t>
                      </a:r>
                      <a:r>
                        <a:rPr lang="ru-RU" sz="1400" b="1" dirty="0">
                          <a:latin typeface="Calibri"/>
                          <a:ea typeface="Calibri"/>
                          <a:cs typeface="Times New Roman"/>
                        </a:rPr>
                        <a:t>,</a:t>
                      </a:r>
                      <a:r>
                        <a:rPr lang="en-US" sz="1400" b="1" dirty="0">
                          <a:latin typeface="Calibri"/>
                          <a:ea typeface="Calibri"/>
                          <a:cs typeface="Times New Roman"/>
                        </a:rPr>
                        <a:t>c</a:t>
                      </a:r>
                      <a:r>
                        <a:rPr lang="ru-RU" sz="1400" b="1" dirty="0">
                          <a:latin typeface="Calibri"/>
                          <a:ea typeface="Calibri"/>
                          <a:cs typeface="Times New Roman"/>
                        </a:rPr>
                        <a:t>)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12" marR="6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Calibri"/>
                          <a:ea typeface="Calibri"/>
                          <a:cs typeface="Times New Roman"/>
                        </a:rPr>
                        <a:t>Площадь </a:t>
                      </a:r>
                      <a:r>
                        <a:rPr lang="ru-RU" sz="1400" b="1" dirty="0" smtClean="0">
                          <a:latin typeface="Calibri"/>
                          <a:ea typeface="Calibri"/>
                          <a:cs typeface="Times New Roman"/>
                        </a:rPr>
                        <a:t>грани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12" marR="6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Calibri"/>
                          <a:ea typeface="Calibri"/>
                          <a:cs typeface="Times New Roman"/>
                        </a:rPr>
                        <a:t>Площадь полной </a:t>
                      </a:r>
                      <a:r>
                        <a:rPr lang="ru-RU" sz="1400" b="1" dirty="0" smtClean="0">
                          <a:latin typeface="Calibri"/>
                          <a:ea typeface="Calibri"/>
                          <a:cs typeface="Times New Roman"/>
                        </a:rPr>
                        <a:t>поверхности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12" marR="6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862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12" marR="6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Calibri"/>
                          <a:ea typeface="Calibri"/>
                          <a:cs typeface="Times New Roman"/>
                        </a:rPr>
                        <a:t>10,13,13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12" marR="6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12" marR="6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12" marR="6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67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Calibri"/>
                          <a:ea typeface="Calibri"/>
                          <a:cs typeface="Times New Roman"/>
                        </a:rPr>
                        <a:t>3000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12" marR="6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12" marR="6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12" marR="6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12" marR="6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9398" name="Rectangle 6"/>
          <p:cNvSpPr>
            <a:spLocks noChangeArrowheads="1"/>
          </p:cNvSpPr>
          <p:nvPr/>
        </p:nvSpPr>
        <p:spPr bwMode="auto">
          <a:xfrm>
            <a:off x="0" y="-40704"/>
            <a:ext cx="219932" cy="5386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2428860" y="3429000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b="1" u="sng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Таблица 2</a:t>
            </a:r>
            <a:r>
              <a:rPr lang="ru-RU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. Определение площади поверхности </a:t>
            </a:r>
            <a:r>
              <a:rPr lang="ru-RU" b="1" dirty="0" err="1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тетрапакета</a:t>
            </a:r>
            <a:r>
              <a:rPr lang="ru-RU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, имеющего форму  тетраэдра(вместимость 0,2 литра)</a:t>
            </a:r>
            <a:r>
              <a:rPr lang="ru-RU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.</a:t>
            </a:r>
            <a:endParaRPr lang="ru-RU" dirty="0" smtClean="0">
              <a:latin typeface="Arial" pitchFamily="34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2357422" y="214290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b="1" u="sng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Таблица </a:t>
            </a:r>
            <a:r>
              <a:rPr lang="ru-RU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1. Определение площади поверхности </a:t>
            </a:r>
            <a:r>
              <a:rPr lang="ru-RU" b="1" dirty="0" err="1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тетрапакета</a:t>
            </a:r>
            <a:r>
              <a:rPr lang="ru-RU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, имеющего форму прямоугольного параллелепипеда (вместимость 0,2 литра).</a:t>
            </a:r>
            <a:endParaRPr lang="ru-RU" b="1" dirty="0" smtClean="0"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600" b="1" dirty="0" smtClean="0"/>
              <a:t>Экономия на одном пакете составляет</a:t>
            </a:r>
            <a:r>
              <a:rPr lang="en-US" sz="2600" b="1" dirty="0" smtClean="0"/>
              <a:t>  </a:t>
            </a:r>
            <a:r>
              <a:rPr lang="ru-RU" sz="2600" b="1" dirty="0" smtClean="0"/>
              <a:t>по 0,2 литра     </a:t>
            </a:r>
            <a:endParaRPr lang="en-US" sz="2600" b="1" dirty="0" smtClean="0"/>
          </a:p>
          <a:p>
            <a:pPr>
              <a:buNone/>
            </a:pPr>
            <a:r>
              <a:rPr lang="en-US" sz="2600" b="1" dirty="0" smtClean="0"/>
              <a:t>     </a:t>
            </a:r>
            <a:r>
              <a:rPr lang="ru-RU" sz="2600" b="1" dirty="0" smtClean="0"/>
              <a:t>22</a:t>
            </a:r>
            <a:r>
              <a:rPr lang="en-US" sz="2600" b="1" dirty="0" smtClean="0"/>
              <a:t> </a:t>
            </a:r>
            <a:r>
              <a:rPr lang="ru-RU" sz="2600" b="1" dirty="0" smtClean="0"/>
              <a:t>(см2)</a:t>
            </a:r>
            <a:endParaRPr lang="ru-RU" sz="2600" dirty="0" smtClean="0"/>
          </a:p>
          <a:p>
            <a:r>
              <a:rPr lang="ru-RU" sz="2600" b="1" dirty="0" smtClean="0"/>
              <a:t> Экономия на выпуске 3000 пакетов по 0,2 литра:       </a:t>
            </a:r>
            <a:r>
              <a:rPr lang="en-US" sz="2600" b="1" dirty="0" smtClean="0"/>
              <a:t>             </a:t>
            </a:r>
          </a:p>
          <a:p>
            <a:pPr>
              <a:buNone/>
            </a:pPr>
            <a:r>
              <a:rPr lang="en-US" sz="2600" b="1" dirty="0" smtClean="0"/>
              <a:t>      </a:t>
            </a:r>
            <a:r>
              <a:rPr lang="ru-RU" sz="2600" b="1" dirty="0" smtClean="0"/>
              <a:t>66000(см2)</a:t>
            </a:r>
            <a:endParaRPr lang="ru-RU" sz="2600" dirty="0" smtClean="0"/>
          </a:p>
          <a:p>
            <a:r>
              <a:rPr lang="ru-RU" sz="2600" b="1" dirty="0" smtClean="0"/>
              <a:t>Для сравнения: площадь одного листа картона </a:t>
            </a:r>
          </a:p>
          <a:p>
            <a:pPr>
              <a:buNone/>
            </a:pPr>
            <a:r>
              <a:rPr lang="ru-RU" sz="2600" b="1" dirty="0" smtClean="0"/>
              <a:t>      5246 см2</a:t>
            </a:r>
            <a:endParaRPr lang="ru-RU" sz="2600" dirty="0" smtClean="0"/>
          </a:p>
          <a:p>
            <a:r>
              <a:rPr lang="ru-RU" sz="2600" b="1" dirty="0" smtClean="0"/>
              <a:t> Вывод:  </a:t>
            </a:r>
            <a:r>
              <a:rPr lang="ru-RU" sz="2600" b="1" u="sng" dirty="0" smtClean="0"/>
              <a:t>экономически более выгоден пакет, имеющий форму прямоугольного параллелепипеда</a:t>
            </a:r>
            <a:endParaRPr lang="ru-RU" sz="2600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3050"/>
            <a:ext cx="3900486" cy="1162050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FF0000"/>
                </a:solidFill>
              </a:rPr>
              <a:t>Задача 1.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11" name="Текст 10"/>
          <p:cNvSpPr>
            <a:spLocks noGrp="1"/>
          </p:cNvSpPr>
          <p:nvPr>
            <p:ph type="body" sz="half" idx="2"/>
          </p:nvPr>
        </p:nvSpPr>
        <p:spPr>
          <a:xfrm>
            <a:off x="428596" y="1428736"/>
            <a:ext cx="4857784" cy="4691063"/>
          </a:xfrm>
        </p:spPr>
        <p:txBody>
          <a:bodyPr>
            <a:normAutofit/>
          </a:bodyPr>
          <a:lstStyle/>
          <a:p>
            <a:r>
              <a:rPr lang="ru-RU" sz="2000" b="1" dirty="0" smtClean="0"/>
              <a:t>    Правильная четырехугольная призма описана около цилиндра, радиус основания и высота которого равны 1. Найдите площадь боковой поверхности призмы.</a:t>
            </a:r>
            <a:endParaRPr lang="ru-RU" sz="2000" b="1" dirty="0"/>
          </a:p>
        </p:txBody>
      </p:sp>
      <p:pic>
        <p:nvPicPr>
          <p:cNvPr id="12" name="Содержимое 11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41181" y="1142984"/>
            <a:ext cx="2476500" cy="31607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3050"/>
            <a:ext cx="3900486" cy="1162050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FF0000"/>
                </a:solidFill>
              </a:rPr>
              <a:t>Задача 1.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11" name="Текст 10"/>
          <p:cNvSpPr>
            <a:spLocks noGrp="1"/>
          </p:cNvSpPr>
          <p:nvPr>
            <p:ph type="body" sz="half" idx="2"/>
          </p:nvPr>
        </p:nvSpPr>
        <p:spPr>
          <a:xfrm>
            <a:off x="428596" y="1428736"/>
            <a:ext cx="4857784" cy="4691063"/>
          </a:xfrm>
        </p:spPr>
        <p:txBody>
          <a:bodyPr>
            <a:normAutofit/>
          </a:bodyPr>
          <a:lstStyle/>
          <a:p>
            <a:r>
              <a:rPr lang="ru-RU" sz="2000" b="1" dirty="0" smtClean="0"/>
              <a:t>    Правильная четырехугольная призма описана около цилиндра, радиус основания и высота которого равны 1. Найдите площадь боковой поверхности призмы.</a:t>
            </a:r>
            <a:endParaRPr lang="ru-RU" sz="2000" b="1" dirty="0"/>
          </a:p>
        </p:txBody>
      </p:sp>
      <p:pic>
        <p:nvPicPr>
          <p:cNvPr id="12" name="Содержимое 11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41181" y="1142984"/>
            <a:ext cx="2476500" cy="31607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0" name="Group 115"/>
          <p:cNvGrpSpPr>
            <a:grpSpLocks/>
          </p:cNvGrpSpPr>
          <p:nvPr/>
        </p:nvGrpSpPr>
        <p:grpSpPr bwMode="auto">
          <a:xfrm>
            <a:off x="642910" y="5572140"/>
            <a:ext cx="3643338" cy="857256"/>
            <a:chOff x="3024" y="1408"/>
            <a:chExt cx="2313" cy="444"/>
          </a:xfrm>
        </p:grpSpPr>
        <p:grpSp>
          <p:nvGrpSpPr>
            <p:cNvPr id="31" name="Group 116"/>
            <p:cNvGrpSpPr>
              <a:grpSpLocks/>
            </p:cNvGrpSpPr>
            <p:nvPr/>
          </p:nvGrpSpPr>
          <p:grpSpPr bwMode="auto">
            <a:xfrm>
              <a:off x="4387" y="1500"/>
              <a:ext cx="578" cy="352"/>
              <a:chOff x="1849" y="2481"/>
              <a:chExt cx="657" cy="563"/>
            </a:xfrm>
          </p:grpSpPr>
          <p:sp>
            <p:nvSpPr>
              <p:cNvPr id="47" name="Text Box 117"/>
              <p:cNvSpPr txBox="1">
                <a:spLocks noChangeArrowheads="1"/>
              </p:cNvSpPr>
              <p:nvPr/>
            </p:nvSpPr>
            <p:spPr bwMode="auto">
              <a:xfrm>
                <a:off x="1858" y="2491"/>
                <a:ext cx="274" cy="4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sz="2800" b="1">
                    <a:cs typeface="Arial" charset="0"/>
                  </a:rPr>
                  <a:t>3</a:t>
                </a:r>
              </a:p>
            </p:txBody>
          </p:sp>
          <p:sp>
            <p:nvSpPr>
              <p:cNvPr id="48" name="Text Box 118"/>
              <p:cNvSpPr txBox="1">
                <a:spLocks noChangeArrowheads="1"/>
              </p:cNvSpPr>
              <p:nvPr/>
            </p:nvSpPr>
            <p:spPr bwMode="auto">
              <a:xfrm>
                <a:off x="2323" y="2481"/>
                <a:ext cx="183" cy="4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sz="2800" b="1">
                    <a:cs typeface="Arial" charset="0"/>
                  </a:rPr>
                  <a:t>х</a:t>
                </a:r>
              </a:p>
            </p:txBody>
          </p:sp>
          <p:sp>
            <p:nvSpPr>
              <p:cNvPr id="49" name="Text Box 119"/>
              <p:cNvSpPr txBox="1">
                <a:spLocks noChangeArrowheads="1"/>
              </p:cNvSpPr>
              <p:nvPr/>
            </p:nvSpPr>
            <p:spPr bwMode="auto">
              <a:xfrm>
                <a:off x="1849" y="2611"/>
                <a:ext cx="272" cy="4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sz="2800" b="1">
                    <a:cs typeface="Arial" charset="0"/>
                  </a:rPr>
                  <a:t>1</a:t>
                </a:r>
              </a:p>
            </p:txBody>
          </p:sp>
          <p:sp>
            <p:nvSpPr>
              <p:cNvPr id="50" name="Text Box 120"/>
              <p:cNvSpPr txBox="1">
                <a:spLocks noChangeArrowheads="1"/>
              </p:cNvSpPr>
              <p:nvPr/>
            </p:nvSpPr>
            <p:spPr bwMode="auto">
              <a:xfrm>
                <a:off x="1928" y="2609"/>
                <a:ext cx="175" cy="4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sz="2800" b="1">
                    <a:cs typeface="Arial" charset="0"/>
                  </a:rPr>
                  <a:t>0</a:t>
                </a:r>
              </a:p>
            </p:txBody>
          </p:sp>
          <p:sp>
            <p:nvSpPr>
              <p:cNvPr id="51" name="Text Box 121"/>
              <p:cNvSpPr txBox="1">
                <a:spLocks noChangeArrowheads="1"/>
              </p:cNvSpPr>
              <p:nvPr/>
            </p:nvSpPr>
            <p:spPr bwMode="auto">
              <a:xfrm>
                <a:off x="2024" y="2593"/>
                <a:ext cx="182" cy="4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sz="2800" b="1" dirty="0" err="1">
                    <a:cs typeface="Arial" charset="0"/>
                  </a:rPr>
                  <a:t>х</a:t>
                </a:r>
                <a:endParaRPr lang="ru-RU" sz="2800" b="1" dirty="0">
                  <a:cs typeface="Arial" charset="0"/>
                </a:endParaRPr>
              </a:p>
            </p:txBody>
          </p:sp>
        </p:grpSp>
        <p:sp>
          <p:nvSpPr>
            <p:cNvPr id="32" name="Rectangle 122"/>
            <p:cNvSpPr>
              <a:spLocks noChangeArrowheads="1"/>
            </p:cNvSpPr>
            <p:nvPr/>
          </p:nvSpPr>
          <p:spPr bwMode="auto">
            <a:xfrm>
              <a:off x="3024" y="1455"/>
              <a:ext cx="2313" cy="342"/>
            </a:xfrm>
            <a:prstGeom prst="rect">
              <a:avLst/>
            </a:prstGeom>
            <a:solidFill>
              <a:srgbClr val="FFCCCC"/>
            </a:solidFill>
            <a:ln w="28575">
              <a:solidFill>
                <a:srgbClr val="FF9999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 sz="2800"/>
            </a:p>
          </p:txBody>
        </p:sp>
        <p:sp>
          <p:nvSpPr>
            <p:cNvPr id="33" name="AutoShape 123"/>
            <p:cNvSpPr>
              <a:spLocks noChangeArrowheads="1"/>
            </p:cNvSpPr>
            <p:nvPr/>
          </p:nvSpPr>
          <p:spPr bwMode="auto">
            <a:xfrm>
              <a:off x="3064" y="1483"/>
              <a:ext cx="519" cy="287"/>
            </a:xfrm>
            <a:prstGeom prst="bevel">
              <a:avLst>
                <a:gd name="adj" fmla="val 12500"/>
              </a:avLst>
            </a:prstGeom>
            <a:solidFill>
              <a:srgbClr val="FF9999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 sz="2800"/>
            </a:p>
          </p:txBody>
        </p:sp>
        <p:sp>
          <p:nvSpPr>
            <p:cNvPr id="34" name="Text Box 124"/>
            <p:cNvSpPr txBox="1">
              <a:spLocks noChangeArrowheads="1"/>
            </p:cNvSpPr>
            <p:nvPr/>
          </p:nvSpPr>
          <p:spPr bwMode="auto">
            <a:xfrm>
              <a:off x="3144" y="1499"/>
              <a:ext cx="439" cy="2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000" b="1" dirty="0" smtClean="0">
                  <a:cs typeface="Arial" charset="0"/>
                </a:rPr>
                <a:t>В11</a:t>
              </a:r>
              <a:endParaRPr lang="ru-RU" sz="2000" b="1" dirty="0">
                <a:cs typeface="Arial" charset="0"/>
              </a:endParaRPr>
            </a:p>
          </p:txBody>
        </p:sp>
        <p:sp>
          <p:nvSpPr>
            <p:cNvPr id="35" name="Rectangle 125"/>
            <p:cNvSpPr>
              <a:spLocks noChangeArrowheads="1"/>
            </p:cNvSpPr>
            <p:nvPr/>
          </p:nvSpPr>
          <p:spPr bwMode="auto">
            <a:xfrm>
              <a:off x="3662" y="1483"/>
              <a:ext cx="269" cy="287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ru-RU" sz="2800" b="1" dirty="0" smtClean="0"/>
                <a:t> 8</a:t>
              </a:r>
              <a:endParaRPr lang="ru-RU" sz="2800" b="1" dirty="0"/>
            </a:p>
          </p:txBody>
        </p:sp>
        <p:sp>
          <p:nvSpPr>
            <p:cNvPr id="36" name="Rectangle 126"/>
            <p:cNvSpPr>
              <a:spLocks noChangeArrowheads="1"/>
            </p:cNvSpPr>
            <p:nvPr/>
          </p:nvSpPr>
          <p:spPr bwMode="auto">
            <a:xfrm>
              <a:off x="3972" y="1476"/>
              <a:ext cx="231" cy="287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ru-RU" sz="2800" b="1" dirty="0" smtClean="0"/>
                <a:t> </a:t>
              </a:r>
              <a:endParaRPr lang="ru-RU" sz="2800" b="1" dirty="0"/>
            </a:p>
          </p:txBody>
        </p:sp>
        <p:sp>
          <p:nvSpPr>
            <p:cNvPr id="37" name="Rectangle 127"/>
            <p:cNvSpPr>
              <a:spLocks noChangeArrowheads="1"/>
            </p:cNvSpPr>
            <p:nvPr/>
          </p:nvSpPr>
          <p:spPr bwMode="auto">
            <a:xfrm>
              <a:off x="4220" y="1483"/>
              <a:ext cx="239" cy="287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2800" b="1" dirty="0">
                <a:cs typeface="Arial" charset="0"/>
              </a:endParaRPr>
            </a:p>
          </p:txBody>
        </p:sp>
        <p:sp>
          <p:nvSpPr>
            <p:cNvPr id="38" name="Rectangle 128"/>
            <p:cNvSpPr>
              <a:spLocks noChangeArrowheads="1"/>
            </p:cNvSpPr>
            <p:nvPr/>
          </p:nvSpPr>
          <p:spPr bwMode="auto">
            <a:xfrm>
              <a:off x="4500" y="1483"/>
              <a:ext cx="239" cy="287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 sz="2800"/>
            </a:p>
          </p:txBody>
        </p:sp>
        <p:sp>
          <p:nvSpPr>
            <p:cNvPr id="39" name="Rectangle 129"/>
            <p:cNvSpPr>
              <a:spLocks noChangeArrowheads="1"/>
            </p:cNvSpPr>
            <p:nvPr/>
          </p:nvSpPr>
          <p:spPr bwMode="auto">
            <a:xfrm>
              <a:off x="4778" y="1483"/>
              <a:ext cx="240" cy="287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 sz="2800"/>
            </a:p>
          </p:txBody>
        </p:sp>
        <p:sp>
          <p:nvSpPr>
            <p:cNvPr id="40" name="Rectangle 130"/>
            <p:cNvSpPr>
              <a:spLocks noChangeArrowheads="1"/>
            </p:cNvSpPr>
            <p:nvPr/>
          </p:nvSpPr>
          <p:spPr bwMode="auto">
            <a:xfrm>
              <a:off x="5058" y="1483"/>
              <a:ext cx="239" cy="287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 sz="2800"/>
            </a:p>
          </p:txBody>
        </p:sp>
        <p:sp>
          <p:nvSpPr>
            <p:cNvPr id="41" name="Text Box 131"/>
            <p:cNvSpPr txBox="1">
              <a:spLocks noChangeArrowheads="1"/>
            </p:cNvSpPr>
            <p:nvPr/>
          </p:nvSpPr>
          <p:spPr bwMode="auto">
            <a:xfrm>
              <a:off x="3923" y="1436"/>
              <a:ext cx="300" cy="2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ru-RU" sz="2800" b="1">
                <a:cs typeface="Arial" charset="0"/>
              </a:endParaRPr>
            </a:p>
          </p:txBody>
        </p:sp>
        <p:sp>
          <p:nvSpPr>
            <p:cNvPr id="42" name="Text Box 132"/>
            <p:cNvSpPr txBox="1">
              <a:spLocks noChangeArrowheads="1"/>
            </p:cNvSpPr>
            <p:nvPr/>
          </p:nvSpPr>
          <p:spPr bwMode="auto">
            <a:xfrm>
              <a:off x="4470" y="1439"/>
              <a:ext cx="300" cy="2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ru-RU" sz="2800" b="1">
                <a:cs typeface="Arial" charset="0"/>
              </a:endParaRPr>
            </a:p>
          </p:txBody>
        </p:sp>
        <p:sp>
          <p:nvSpPr>
            <p:cNvPr id="43" name="Text Box 133"/>
            <p:cNvSpPr txBox="1">
              <a:spLocks noChangeArrowheads="1"/>
            </p:cNvSpPr>
            <p:nvPr/>
          </p:nvSpPr>
          <p:spPr bwMode="auto">
            <a:xfrm>
              <a:off x="3642" y="1408"/>
              <a:ext cx="300" cy="2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ru-RU" sz="2800" b="1" dirty="0">
                <a:cs typeface="Arial" charset="0"/>
              </a:endParaRPr>
            </a:p>
          </p:txBody>
        </p:sp>
        <p:sp>
          <p:nvSpPr>
            <p:cNvPr id="44" name="Text Box 134"/>
            <p:cNvSpPr txBox="1">
              <a:spLocks noChangeArrowheads="1"/>
            </p:cNvSpPr>
            <p:nvPr/>
          </p:nvSpPr>
          <p:spPr bwMode="auto">
            <a:xfrm>
              <a:off x="3925" y="1411"/>
              <a:ext cx="300" cy="2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ru-RU" sz="2800" b="1" dirty="0">
                <a:cs typeface="Arial" charset="0"/>
              </a:endParaRPr>
            </a:p>
          </p:txBody>
        </p:sp>
        <p:sp>
          <p:nvSpPr>
            <p:cNvPr id="45" name="Text Box 135"/>
            <p:cNvSpPr txBox="1">
              <a:spLocks noChangeArrowheads="1"/>
            </p:cNvSpPr>
            <p:nvPr/>
          </p:nvSpPr>
          <p:spPr bwMode="auto">
            <a:xfrm>
              <a:off x="4239" y="1410"/>
              <a:ext cx="300" cy="2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ru-RU" sz="2800" b="1">
                <a:cs typeface="Arial" charset="0"/>
              </a:endParaRPr>
            </a:p>
          </p:txBody>
        </p:sp>
        <p:sp>
          <p:nvSpPr>
            <p:cNvPr id="46" name="Text Box 124"/>
            <p:cNvSpPr txBox="1">
              <a:spLocks noChangeArrowheads="1"/>
            </p:cNvSpPr>
            <p:nvPr/>
          </p:nvSpPr>
          <p:spPr bwMode="auto">
            <a:xfrm>
              <a:off x="3159" y="1498"/>
              <a:ext cx="439" cy="2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ru-RU" sz="2800" b="1" dirty="0">
                <a:cs typeface="Arial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Найти площадь фигуры.</a:t>
            </a:r>
            <a:endParaRPr lang="ru-RU" dirty="0"/>
          </a:p>
        </p:txBody>
      </p:sp>
      <p:pic>
        <p:nvPicPr>
          <p:cNvPr id="53" name="Picture 1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1785918" y="1785926"/>
            <a:ext cx="5124006" cy="3579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Задача 2</a:t>
            </a:r>
            <a:r>
              <a:rPr lang="ru-RU" dirty="0" smtClean="0">
                <a:solidFill>
                  <a:srgbClr val="FF0000"/>
                </a:solidFill>
              </a:rPr>
              <a:t>.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Найдите площадь поверхности правильной четырехугольной пирамиды, стороны основания которой равны 6 и высота равна 4.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Задача 2</a:t>
            </a:r>
            <a:r>
              <a:rPr lang="ru-RU" dirty="0" smtClean="0">
                <a:solidFill>
                  <a:srgbClr val="FF0000"/>
                </a:solidFill>
              </a:rPr>
              <a:t>.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000" dirty="0" smtClean="0"/>
              <a:t>Найдите площадь поверхности правильной четырехугольной пирамиды, стороны основания которой равны 6 и высота равна 4.</a:t>
            </a:r>
          </a:p>
          <a:p>
            <a:endParaRPr lang="ru-RU" dirty="0"/>
          </a:p>
        </p:txBody>
      </p:sp>
      <p:grpSp>
        <p:nvGrpSpPr>
          <p:cNvPr id="4" name="Group 115"/>
          <p:cNvGrpSpPr>
            <a:grpSpLocks/>
          </p:cNvGrpSpPr>
          <p:nvPr/>
        </p:nvGrpSpPr>
        <p:grpSpPr bwMode="auto">
          <a:xfrm>
            <a:off x="642910" y="5572140"/>
            <a:ext cx="3643338" cy="857256"/>
            <a:chOff x="3024" y="1408"/>
            <a:chExt cx="2313" cy="444"/>
          </a:xfrm>
        </p:grpSpPr>
        <p:grpSp>
          <p:nvGrpSpPr>
            <p:cNvPr id="7" name="Group 116"/>
            <p:cNvGrpSpPr>
              <a:grpSpLocks/>
            </p:cNvGrpSpPr>
            <p:nvPr/>
          </p:nvGrpSpPr>
          <p:grpSpPr bwMode="auto">
            <a:xfrm>
              <a:off x="4387" y="1500"/>
              <a:ext cx="578" cy="352"/>
              <a:chOff x="1849" y="2481"/>
              <a:chExt cx="657" cy="563"/>
            </a:xfrm>
          </p:grpSpPr>
          <p:sp>
            <p:nvSpPr>
              <p:cNvPr id="23" name="Text Box 117"/>
              <p:cNvSpPr txBox="1">
                <a:spLocks noChangeArrowheads="1"/>
              </p:cNvSpPr>
              <p:nvPr/>
            </p:nvSpPr>
            <p:spPr bwMode="auto">
              <a:xfrm>
                <a:off x="1858" y="2491"/>
                <a:ext cx="274" cy="4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sz="2800" b="1">
                    <a:cs typeface="Arial" charset="0"/>
                  </a:rPr>
                  <a:t>3</a:t>
                </a:r>
              </a:p>
            </p:txBody>
          </p:sp>
          <p:sp>
            <p:nvSpPr>
              <p:cNvPr id="24" name="Text Box 118"/>
              <p:cNvSpPr txBox="1">
                <a:spLocks noChangeArrowheads="1"/>
              </p:cNvSpPr>
              <p:nvPr/>
            </p:nvSpPr>
            <p:spPr bwMode="auto">
              <a:xfrm>
                <a:off x="2323" y="2481"/>
                <a:ext cx="183" cy="4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sz="2800" b="1">
                    <a:cs typeface="Arial" charset="0"/>
                  </a:rPr>
                  <a:t>х</a:t>
                </a:r>
              </a:p>
            </p:txBody>
          </p:sp>
          <p:sp>
            <p:nvSpPr>
              <p:cNvPr id="25" name="Text Box 119"/>
              <p:cNvSpPr txBox="1">
                <a:spLocks noChangeArrowheads="1"/>
              </p:cNvSpPr>
              <p:nvPr/>
            </p:nvSpPr>
            <p:spPr bwMode="auto">
              <a:xfrm>
                <a:off x="1849" y="2611"/>
                <a:ext cx="272" cy="4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sz="2800" b="1">
                    <a:cs typeface="Arial" charset="0"/>
                  </a:rPr>
                  <a:t>1</a:t>
                </a:r>
              </a:p>
            </p:txBody>
          </p:sp>
          <p:sp>
            <p:nvSpPr>
              <p:cNvPr id="26" name="Text Box 120"/>
              <p:cNvSpPr txBox="1">
                <a:spLocks noChangeArrowheads="1"/>
              </p:cNvSpPr>
              <p:nvPr/>
            </p:nvSpPr>
            <p:spPr bwMode="auto">
              <a:xfrm>
                <a:off x="1928" y="2609"/>
                <a:ext cx="175" cy="4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sz="2800" b="1">
                    <a:cs typeface="Arial" charset="0"/>
                  </a:rPr>
                  <a:t>0</a:t>
                </a:r>
              </a:p>
            </p:txBody>
          </p:sp>
          <p:sp>
            <p:nvSpPr>
              <p:cNvPr id="27" name="Text Box 121"/>
              <p:cNvSpPr txBox="1">
                <a:spLocks noChangeArrowheads="1"/>
              </p:cNvSpPr>
              <p:nvPr/>
            </p:nvSpPr>
            <p:spPr bwMode="auto">
              <a:xfrm>
                <a:off x="2024" y="2593"/>
                <a:ext cx="182" cy="4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sz="2800" b="1" dirty="0" err="1">
                    <a:cs typeface="Arial" charset="0"/>
                  </a:rPr>
                  <a:t>х</a:t>
                </a:r>
                <a:endParaRPr lang="ru-RU" sz="2800" b="1" dirty="0">
                  <a:cs typeface="Arial" charset="0"/>
                </a:endParaRPr>
              </a:p>
            </p:txBody>
          </p:sp>
        </p:grpSp>
        <p:sp>
          <p:nvSpPr>
            <p:cNvPr id="8" name="Rectangle 122"/>
            <p:cNvSpPr>
              <a:spLocks noChangeArrowheads="1"/>
            </p:cNvSpPr>
            <p:nvPr/>
          </p:nvSpPr>
          <p:spPr bwMode="auto">
            <a:xfrm>
              <a:off x="3024" y="1455"/>
              <a:ext cx="2313" cy="342"/>
            </a:xfrm>
            <a:prstGeom prst="rect">
              <a:avLst/>
            </a:prstGeom>
            <a:solidFill>
              <a:srgbClr val="FFCCCC"/>
            </a:solidFill>
            <a:ln w="28575">
              <a:solidFill>
                <a:srgbClr val="FF9999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 sz="2800"/>
            </a:p>
          </p:txBody>
        </p:sp>
        <p:sp>
          <p:nvSpPr>
            <p:cNvPr id="9" name="AutoShape 123"/>
            <p:cNvSpPr>
              <a:spLocks noChangeArrowheads="1"/>
            </p:cNvSpPr>
            <p:nvPr/>
          </p:nvSpPr>
          <p:spPr bwMode="auto">
            <a:xfrm>
              <a:off x="3064" y="1483"/>
              <a:ext cx="519" cy="287"/>
            </a:xfrm>
            <a:prstGeom prst="bevel">
              <a:avLst>
                <a:gd name="adj" fmla="val 12500"/>
              </a:avLst>
            </a:prstGeom>
            <a:solidFill>
              <a:srgbClr val="FF9999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 sz="2800"/>
            </a:p>
          </p:txBody>
        </p:sp>
        <p:sp>
          <p:nvSpPr>
            <p:cNvPr id="10" name="Text Box 124"/>
            <p:cNvSpPr txBox="1">
              <a:spLocks noChangeArrowheads="1"/>
            </p:cNvSpPr>
            <p:nvPr/>
          </p:nvSpPr>
          <p:spPr bwMode="auto">
            <a:xfrm>
              <a:off x="3144" y="1499"/>
              <a:ext cx="439" cy="2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000" b="1" dirty="0" smtClean="0">
                  <a:cs typeface="Arial" charset="0"/>
                </a:rPr>
                <a:t>В11</a:t>
              </a:r>
              <a:endParaRPr lang="ru-RU" sz="2000" b="1" dirty="0">
                <a:cs typeface="Arial" charset="0"/>
              </a:endParaRPr>
            </a:p>
          </p:txBody>
        </p:sp>
        <p:sp>
          <p:nvSpPr>
            <p:cNvPr id="11" name="Rectangle 125"/>
            <p:cNvSpPr>
              <a:spLocks noChangeArrowheads="1"/>
            </p:cNvSpPr>
            <p:nvPr/>
          </p:nvSpPr>
          <p:spPr bwMode="auto">
            <a:xfrm>
              <a:off x="3662" y="1483"/>
              <a:ext cx="269" cy="287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ru-RU" sz="2800" b="1" dirty="0" smtClean="0"/>
                <a:t> 9</a:t>
              </a:r>
              <a:endParaRPr lang="ru-RU" sz="2800" b="1" dirty="0"/>
            </a:p>
          </p:txBody>
        </p:sp>
        <p:sp>
          <p:nvSpPr>
            <p:cNvPr id="12" name="Rectangle 126"/>
            <p:cNvSpPr>
              <a:spLocks noChangeArrowheads="1"/>
            </p:cNvSpPr>
            <p:nvPr/>
          </p:nvSpPr>
          <p:spPr bwMode="auto">
            <a:xfrm>
              <a:off x="3972" y="1476"/>
              <a:ext cx="231" cy="287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ru-RU" sz="2800" b="1" dirty="0" smtClean="0"/>
                <a:t> 6</a:t>
              </a:r>
              <a:endParaRPr lang="ru-RU" sz="2800" b="1" dirty="0"/>
            </a:p>
          </p:txBody>
        </p:sp>
        <p:sp>
          <p:nvSpPr>
            <p:cNvPr id="13" name="Rectangle 127"/>
            <p:cNvSpPr>
              <a:spLocks noChangeArrowheads="1"/>
            </p:cNvSpPr>
            <p:nvPr/>
          </p:nvSpPr>
          <p:spPr bwMode="auto">
            <a:xfrm>
              <a:off x="4220" y="1483"/>
              <a:ext cx="239" cy="287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2800" b="1" dirty="0">
                <a:cs typeface="Arial" charset="0"/>
              </a:endParaRPr>
            </a:p>
          </p:txBody>
        </p:sp>
        <p:sp>
          <p:nvSpPr>
            <p:cNvPr id="14" name="Rectangle 128"/>
            <p:cNvSpPr>
              <a:spLocks noChangeArrowheads="1"/>
            </p:cNvSpPr>
            <p:nvPr/>
          </p:nvSpPr>
          <p:spPr bwMode="auto">
            <a:xfrm>
              <a:off x="4500" y="1483"/>
              <a:ext cx="239" cy="287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 sz="2800"/>
            </a:p>
          </p:txBody>
        </p:sp>
        <p:sp>
          <p:nvSpPr>
            <p:cNvPr id="15" name="Rectangle 129"/>
            <p:cNvSpPr>
              <a:spLocks noChangeArrowheads="1"/>
            </p:cNvSpPr>
            <p:nvPr/>
          </p:nvSpPr>
          <p:spPr bwMode="auto">
            <a:xfrm>
              <a:off x="4778" y="1483"/>
              <a:ext cx="240" cy="287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 sz="2800"/>
            </a:p>
          </p:txBody>
        </p:sp>
        <p:sp>
          <p:nvSpPr>
            <p:cNvPr id="16" name="Rectangle 130"/>
            <p:cNvSpPr>
              <a:spLocks noChangeArrowheads="1"/>
            </p:cNvSpPr>
            <p:nvPr/>
          </p:nvSpPr>
          <p:spPr bwMode="auto">
            <a:xfrm>
              <a:off x="5058" y="1483"/>
              <a:ext cx="239" cy="287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 sz="2800"/>
            </a:p>
          </p:txBody>
        </p:sp>
        <p:sp>
          <p:nvSpPr>
            <p:cNvPr id="17" name="Text Box 131"/>
            <p:cNvSpPr txBox="1">
              <a:spLocks noChangeArrowheads="1"/>
            </p:cNvSpPr>
            <p:nvPr/>
          </p:nvSpPr>
          <p:spPr bwMode="auto">
            <a:xfrm>
              <a:off x="3923" y="1436"/>
              <a:ext cx="300" cy="2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ru-RU" sz="2800" b="1">
                <a:cs typeface="Arial" charset="0"/>
              </a:endParaRPr>
            </a:p>
          </p:txBody>
        </p:sp>
        <p:sp>
          <p:nvSpPr>
            <p:cNvPr id="18" name="Text Box 132"/>
            <p:cNvSpPr txBox="1">
              <a:spLocks noChangeArrowheads="1"/>
            </p:cNvSpPr>
            <p:nvPr/>
          </p:nvSpPr>
          <p:spPr bwMode="auto">
            <a:xfrm>
              <a:off x="4470" y="1439"/>
              <a:ext cx="300" cy="2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ru-RU" sz="2800" b="1">
                <a:cs typeface="Arial" charset="0"/>
              </a:endParaRPr>
            </a:p>
          </p:txBody>
        </p:sp>
        <p:sp>
          <p:nvSpPr>
            <p:cNvPr id="19" name="Text Box 133"/>
            <p:cNvSpPr txBox="1">
              <a:spLocks noChangeArrowheads="1"/>
            </p:cNvSpPr>
            <p:nvPr/>
          </p:nvSpPr>
          <p:spPr bwMode="auto">
            <a:xfrm>
              <a:off x="3642" y="1408"/>
              <a:ext cx="300" cy="2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ru-RU" sz="2800" b="1" dirty="0">
                <a:cs typeface="Arial" charset="0"/>
              </a:endParaRPr>
            </a:p>
          </p:txBody>
        </p:sp>
        <p:sp>
          <p:nvSpPr>
            <p:cNvPr id="20" name="Text Box 134"/>
            <p:cNvSpPr txBox="1">
              <a:spLocks noChangeArrowheads="1"/>
            </p:cNvSpPr>
            <p:nvPr/>
          </p:nvSpPr>
          <p:spPr bwMode="auto">
            <a:xfrm>
              <a:off x="3925" y="1411"/>
              <a:ext cx="300" cy="2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ru-RU" sz="2800" b="1" dirty="0">
                <a:cs typeface="Arial" charset="0"/>
              </a:endParaRPr>
            </a:p>
          </p:txBody>
        </p:sp>
        <p:sp>
          <p:nvSpPr>
            <p:cNvPr id="21" name="Text Box 135"/>
            <p:cNvSpPr txBox="1">
              <a:spLocks noChangeArrowheads="1"/>
            </p:cNvSpPr>
            <p:nvPr/>
          </p:nvSpPr>
          <p:spPr bwMode="auto">
            <a:xfrm>
              <a:off x="4239" y="1410"/>
              <a:ext cx="300" cy="2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ru-RU" sz="2800" b="1">
                <a:cs typeface="Arial" charset="0"/>
              </a:endParaRPr>
            </a:p>
          </p:txBody>
        </p:sp>
        <p:sp>
          <p:nvSpPr>
            <p:cNvPr id="22" name="Text Box 124"/>
            <p:cNvSpPr txBox="1">
              <a:spLocks noChangeArrowheads="1"/>
            </p:cNvSpPr>
            <p:nvPr/>
          </p:nvSpPr>
          <p:spPr bwMode="auto">
            <a:xfrm>
              <a:off x="3159" y="1498"/>
              <a:ext cx="439" cy="2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ru-RU" sz="2800" b="1" dirty="0">
                <a:cs typeface="Arial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Домашнее задание: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mathege.ru</a:t>
            </a:r>
          </a:p>
          <a:p>
            <a:pPr>
              <a:buNone/>
            </a:pPr>
            <a:r>
              <a:rPr lang="ru-RU" dirty="0" smtClean="0"/>
              <a:t>№№ 27055, 27060, 27062, 27130.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944891" y="2967335"/>
            <a:ext cx="7254230" cy="106798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isometricOffAxis1Right"/>
              <a:lightRig rig="threePt" dir="t"/>
            </a:scene3d>
            <a:sp3d extrusionH="57150">
              <a:bevelT w="38100" h="38100" prst="relaxedInset"/>
            </a:sp3d>
          </a:bodyPr>
          <a:lstStyle/>
          <a:p>
            <a:pPr algn="ctr"/>
            <a:r>
              <a:rPr lang="ru-RU" sz="634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reflection blurRad="6350" stA="55000" endA="300" endPos="45500" dir="5400000" sy="-100000" algn="bl" rotWithShape="0"/>
                </a:effectLst>
              </a:rPr>
              <a:t>Успешной</a:t>
            </a:r>
            <a:r>
              <a:rPr lang="ru-RU" sz="587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reflection blurRad="6350" stA="55000" endA="300" endPos="45500" dir="5400000" sy="-100000" algn="bl" rotWithShape="0"/>
                </a:effectLst>
              </a:rPr>
              <a:t> сдачи ЕГЭ.</a:t>
            </a:r>
            <a:endParaRPr lang="ru-RU" sz="587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Найти площадь фигуры.</a:t>
            </a:r>
            <a:endParaRPr lang="ru-RU" dirty="0"/>
          </a:p>
        </p:txBody>
      </p:sp>
      <p:pic>
        <p:nvPicPr>
          <p:cNvPr id="53" name="Picture 1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2211733" y="1678968"/>
            <a:ext cx="4346383" cy="3035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96" name="Group 115"/>
          <p:cNvGrpSpPr>
            <a:grpSpLocks/>
          </p:cNvGrpSpPr>
          <p:nvPr/>
        </p:nvGrpSpPr>
        <p:grpSpPr bwMode="auto">
          <a:xfrm>
            <a:off x="2571736" y="5357826"/>
            <a:ext cx="3643338" cy="785818"/>
            <a:chOff x="3024" y="1410"/>
            <a:chExt cx="2313" cy="404"/>
          </a:xfrm>
        </p:grpSpPr>
        <p:grpSp>
          <p:nvGrpSpPr>
            <p:cNvPr id="97" name="Group 116"/>
            <p:cNvGrpSpPr>
              <a:grpSpLocks/>
            </p:cNvGrpSpPr>
            <p:nvPr/>
          </p:nvGrpSpPr>
          <p:grpSpPr bwMode="auto">
            <a:xfrm>
              <a:off x="4387" y="1499"/>
              <a:ext cx="578" cy="234"/>
              <a:chOff x="1849" y="2478"/>
              <a:chExt cx="657" cy="374"/>
            </a:xfrm>
          </p:grpSpPr>
          <p:sp>
            <p:nvSpPr>
              <p:cNvPr id="113" name="Text Box 117"/>
              <p:cNvSpPr txBox="1">
                <a:spLocks noChangeArrowheads="1"/>
              </p:cNvSpPr>
              <p:nvPr/>
            </p:nvSpPr>
            <p:spPr bwMode="auto">
              <a:xfrm>
                <a:off x="1858" y="2491"/>
                <a:ext cx="274" cy="2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sz="1000" b="1">
                    <a:cs typeface="Arial" charset="0"/>
                  </a:rPr>
                  <a:t>3</a:t>
                </a:r>
              </a:p>
            </p:txBody>
          </p:sp>
          <p:sp>
            <p:nvSpPr>
              <p:cNvPr id="114" name="Text Box 118"/>
              <p:cNvSpPr txBox="1">
                <a:spLocks noChangeArrowheads="1"/>
              </p:cNvSpPr>
              <p:nvPr/>
            </p:nvSpPr>
            <p:spPr bwMode="auto">
              <a:xfrm>
                <a:off x="2323" y="2478"/>
                <a:ext cx="183" cy="2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sz="1000" b="1">
                    <a:cs typeface="Arial" charset="0"/>
                  </a:rPr>
                  <a:t>х</a:t>
                </a:r>
              </a:p>
            </p:txBody>
          </p:sp>
          <p:sp>
            <p:nvSpPr>
              <p:cNvPr id="115" name="Text Box 119"/>
              <p:cNvSpPr txBox="1">
                <a:spLocks noChangeArrowheads="1"/>
              </p:cNvSpPr>
              <p:nvPr/>
            </p:nvSpPr>
            <p:spPr bwMode="auto">
              <a:xfrm>
                <a:off x="1849" y="2606"/>
                <a:ext cx="272" cy="2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sz="1000" b="1">
                    <a:cs typeface="Arial" charset="0"/>
                  </a:rPr>
                  <a:t>1</a:t>
                </a:r>
              </a:p>
            </p:txBody>
          </p:sp>
          <p:sp>
            <p:nvSpPr>
              <p:cNvPr id="116" name="Text Box 120"/>
              <p:cNvSpPr txBox="1">
                <a:spLocks noChangeArrowheads="1"/>
              </p:cNvSpPr>
              <p:nvPr/>
            </p:nvSpPr>
            <p:spPr bwMode="auto">
              <a:xfrm>
                <a:off x="1928" y="2608"/>
                <a:ext cx="175" cy="2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sz="1000" b="1">
                    <a:cs typeface="Arial" charset="0"/>
                  </a:rPr>
                  <a:t>0</a:t>
                </a:r>
              </a:p>
            </p:txBody>
          </p:sp>
          <p:sp>
            <p:nvSpPr>
              <p:cNvPr id="117" name="Text Box 121"/>
              <p:cNvSpPr txBox="1">
                <a:spLocks noChangeArrowheads="1"/>
              </p:cNvSpPr>
              <p:nvPr/>
            </p:nvSpPr>
            <p:spPr bwMode="auto">
              <a:xfrm>
                <a:off x="2024" y="2592"/>
                <a:ext cx="182" cy="24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sz="1000" b="1">
                    <a:cs typeface="Arial" charset="0"/>
                  </a:rPr>
                  <a:t>х</a:t>
                </a:r>
              </a:p>
            </p:txBody>
          </p:sp>
        </p:grpSp>
        <p:sp>
          <p:nvSpPr>
            <p:cNvPr id="98" name="Rectangle 122"/>
            <p:cNvSpPr>
              <a:spLocks noChangeArrowheads="1"/>
            </p:cNvSpPr>
            <p:nvPr/>
          </p:nvSpPr>
          <p:spPr bwMode="auto">
            <a:xfrm>
              <a:off x="3024" y="1455"/>
              <a:ext cx="2313" cy="342"/>
            </a:xfrm>
            <a:prstGeom prst="rect">
              <a:avLst/>
            </a:prstGeom>
            <a:solidFill>
              <a:srgbClr val="FFCCCC"/>
            </a:solidFill>
            <a:ln w="28575">
              <a:solidFill>
                <a:srgbClr val="FF9999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9" name="AutoShape 123"/>
            <p:cNvSpPr>
              <a:spLocks noChangeArrowheads="1"/>
            </p:cNvSpPr>
            <p:nvPr/>
          </p:nvSpPr>
          <p:spPr bwMode="auto">
            <a:xfrm>
              <a:off x="3064" y="1483"/>
              <a:ext cx="519" cy="287"/>
            </a:xfrm>
            <a:prstGeom prst="bevel">
              <a:avLst>
                <a:gd name="adj" fmla="val 12500"/>
              </a:avLst>
            </a:prstGeom>
            <a:solidFill>
              <a:srgbClr val="FF9999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ru-RU" sz="2800" b="1" dirty="0" smtClean="0"/>
                <a:t>В 3</a:t>
              </a:r>
              <a:endParaRPr lang="ru-RU" sz="2800" b="1" dirty="0"/>
            </a:p>
          </p:txBody>
        </p:sp>
        <p:sp>
          <p:nvSpPr>
            <p:cNvPr id="100" name="Text Box 124"/>
            <p:cNvSpPr txBox="1">
              <a:spLocks noChangeArrowheads="1"/>
            </p:cNvSpPr>
            <p:nvPr/>
          </p:nvSpPr>
          <p:spPr bwMode="auto">
            <a:xfrm>
              <a:off x="3144" y="1499"/>
              <a:ext cx="439" cy="2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ru-RU" sz="2800" b="1" dirty="0">
                <a:cs typeface="Arial" charset="0"/>
              </a:endParaRPr>
            </a:p>
          </p:txBody>
        </p:sp>
        <p:sp>
          <p:nvSpPr>
            <p:cNvPr id="101" name="Rectangle 125"/>
            <p:cNvSpPr>
              <a:spLocks noChangeArrowheads="1"/>
            </p:cNvSpPr>
            <p:nvPr/>
          </p:nvSpPr>
          <p:spPr bwMode="auto">
            <a:xfrm>
              <a:off x="3662" y="1483"/>
              <a:ext cx="239" cy="287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2" name="Rectangle 126"/>
            <p:cNvSpPr>
              <a:spLocks noChangeArrowheads="1"/>
            </p:cNvSpPr>
            <p:nvPr/>
          </p:nvSpPr>
          <p:spPr bwMode="auto">
            <a:xfrm>
              <a:off x="3942" y="1483"/>
              <a:ext cx="239" cy="287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sz="2800" b="1" dirty="0" smtClean="0"/>
                <a:t>2</a:t>
              </a:r>
              <a:endParaRPr lang="ru-RU" sz="2800" b="1" dirty="0"/>
            </a:p>
          </p:txBody>
        </p:sp>
        <p:sp>
          <p:nvSpPr>
            <p:cNvPr id="103" name="Rectangle 127"/>
            <p:cNvSpPr>
              <a:spLocks noChangeArrowheads="1"/>
            </p:cNvSpPr>
            <p:nvPr/>
          </p:nvSpPr>
          <p:spPr bwMode="auto">
            <a:xfrm>
              <a:off x="4220" y="1483"/>
              <a:ext cx="239" cy="287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>
                <a:cs typeface="Arial" charset="0"/>
              </a:endParaRPr>
            </a:p>
          </p:txBody>
        </p:sp>
        <p:sp>
          <p:nvSpPr>
            <p:cNvPr id="104" name="Rectangle 128"/>
            <p:cNvSpPr>
              <a:spLocks noChangeArrowheads="1"/>
            </p:cNvSpPr>
            <p:nvPr/>
          </p:nvSpPr>
          <p:spPr bwMode="auto">
            <a:xfrm>
              <a:off x="4500" y="1483"/>
              <a:ext cx="239" cy="287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5" name="Rectangle 129"/>
            <p:cNvSpPr>
              <a:spLocks noChangeArrowheads="1"/>
            </p:cNvSpPr>
            <p:nvPr/>
          </p:nvSpPr>
          <p:spPr bwMode="auto">
            <a:xfrm>
              <a:off x="4778" y="1483"/>
              <a:ext cx="240" cy="287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6" name="Rectangle 130"/>
            <p:cNvSpPr>
              <a:spLocks noChangeArrowheads="1"/>
            </p:cNvSpPr>
            <p:nvPr/>
          </p:nvSpPr>
          <p:spPr bwMode="auto">
            <a:xfrm>
              <a:off x="5058" y="1483"/>
              <a:ext cx="239" cy="287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7" name="Text Box 131"/>
            <p:cNvSpPr txBox="1">
              <a:spLocks noChangeArrowheads="1"/>
            </p:cNvSpPr>
            <p:nvPr/>
          </p:nvSpPr>
          <p:spPr bwMode="auto">
            <a:xfrm>
              <a:off x="3923" y="1436"/>
              <a:ext cx="300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ru-RU" sz="3200" b="1">
                <a:cs typeface="Arial" charset="0"/>
              </a:endParaRPr>
            </a:p>
          </p:txBody>
        </p:sp>
        <p:sp>
          <p:nvSpPr>
            <p:cNvPr id="108" name="Text Box 132"/>
            <p:cNvSpPr txBox="1">
              <a:spLocks noChangeArrowheads="1"/>
            </p:cNvSpPr>
            <p:nvPr/>
          </p:nvSpPr>
          <p:spPr bwMode="auto">
            <a:xfrm>
              <a:off x="4470" y="1439"/>
              <a:ext cx="300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ru-RU" sz="3200" b="1">
                <a:cs typeface="Arial" charset="0"/>
              </a:endParaRPr>
            </a:p>
          </p:txBody>
        </p:sp>
        <p:sp>
          <p:nvSpPr>
            <p:cNvPr id="109" name="Text Box 133"/>
            <p:cNvSpPr txBox="1">
              <a:spLocks noChangeArrowheads="1"/>
            </p:cNvSpPr>
            <p:nvPr/>
          </p:nvSpPr>
          <p:spPr bwMode="auto">
            <a:xfrm>
              <a:off x="3655" y="1482"/>
              <a:ext cx="223" cy="2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 dirty="0" smtClean="0">
                  <a:cs typeface="Arial" charset="0"/>
                </a:rPr>
                <a:t>1</a:t>
              </a:r>
              <a:endParaRPr lang="ru-RU" sz="2800" b="1" dirty="0">
                <a:cs typeface="Arial" charset="0"/>
              </a:endParaRPr>
            </a:p>
          </p:txBody>
        </p:sp>
        <p:sp>
          <p:nvSpPr>
            <p:cNvPr id="110" name="Text Box 134"/>
            <p:cNvSpPr txBox="1">
              <a:spLocks noChangeArrowheads="1"/>
            </p:cNvSpPr>
            <p:nvPr/>
          </p:nvSpPr>
          <p:spPr bwMode="auto">
            <a:xfrm>
              <a:off x="3925" y="1411"/>
              <a:ext cx="300" cy="3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ru-RU" sz="3600" b="1" dirty="0">
                <a:cs typeface="Arial" charset="0"/>
              </a:endParaRPr>
            </a:p>
          </p:txBody>
        </p:sp>
        <p:sp>
          <p:nvSpPr>
            <p:cNvPr id="111" name="Text Box 135"/>
            <p:cNvSpPr txBox="1">
              <a:spLocks noChangeArrowheads="1"/>
            </p:cNvSpPr>
            <p:nvPr/>
          </p:nvSpPr>
          <p:spPr bwMode="auto">
            <a:xfrm>
              <a:off x="4239" y="1410"/>
              <a:ext cx="300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ru-RU" sz="3600" b="1">
                <a:cs typeface="Arial" charset="0"/>
              </a:endParaRPr>
            </a:p>
          </p:txBody>
        </p:sp>
        <p:sp>
          <p:nvSpPr>
            <p:cNvPr id="112" name="Text Box 124"/>
            <p:cNvSpPr txBox="1">
              <a:spLocks noChangeArrowheads="1"/>
            </p:cNvSpPr>
            <p:nvPr/>
          </p:nvSpPr>
          <p:spPr bwMode="auto">
            <a:xfrm>
              <a:off x="3159" y="1498"/>
              <a:ext cx="439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ru-RU" b="1" dirty="0">
                <a:cs typeface="Arial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Найти площадь фигуры.</a:t>
            </a:r>
            <a:endParaRPr lang="ru-RU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74056" y="1501436"/>
            <a:ext cx="2255199" cy="38563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Найти площадь фигуры.</a:t>
            </a:r>
            <a:endParaRPr lang="ru-RU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74056" y="1501436"/>
            <a:ext cx="2255199" cy="38563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4" name="Group 115"/>
          <p:cNvGrpSpPr>
            <a:grpSpLocks/>
          </p:cNvGrpSpPr>
          <p:nvPr/>
        </p:nvGrpSpPr>
        <p:grpSpPr bwMode="auto">
          <a:xfrm>
            <a:off x="2571736" y="5357826"/>
            <a:ext cx="3643338" cy="785818"/>
            <a:chOff x="3024" y="1410"/>
            <a:chExt cx="2313" cy="404"/>
          </a:xfrm>
        </p:grpSpPr>
        <p:grpSp>
          <p:nvGrpSpPr>
            <p:cNvPr id="5" name="Group 116"/>
            <p:cNvGrpSpPr>
              <a:grpSpLocks/>
            </p:cNvGrpSpPr>
            <p:nvPr/>
          </p:nvGrpSpPr>
          <p:grpSpPr bwMode="auto">
            <a:xfrm>
              <a:off x="4387" y="1499"/>
              <a:ext cx="578" cy="234"/>
              <a:chOff x="1849" y="2478"/>
              <a:chExt cx="657" cy="374"/>
            </a:xfrm>
          </p:grpSpPr>
          <p:sp>
            <p:nvSpPr>
              <p:cNvPr id="21" name="Text Box 117"/>
              <p:cNvSpPr txBox="1">
                <a:spLocks noChangeArrowheads="1"/>
              </p:cNvSpPr>
              <p:nvPr/>
            </p:nvSpPr>
            <p:spPr bwMode="auto">
              <a:xfrm>
                <a:off x="1858" y="2491"/>
                <a:ext cx="274" cy="2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sz="1000" b="1">
                    <a:cs typeface="Arial" charset="0"/>
                  </a:rPr>
                  <a:t>3</a:t>
                </a:r>
              </a:p>
            </p:txBody>
          </p:sp>
          <p:sp>
            <p:nvSpPr>
              <p:cNvPr id="22" name="Text Box 118"/>
              <p:cNvSpPr txBox="1">
                <a:spLocks noChangeArrowheads="1"/>
              </p:cNvSpPr>
              <p:nvPr/>
            </p:nvSpPr>
            <p:spPr bwMode="auto">
              <a:xfrm>
                <a:off x="2323" y="2478"/>
                <a:ext cx="183" cy="2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sz="1000" b="1">
                    <a:cs typeface="Arial" charset="0"/>
                  </a:rPr>
                  <a:t>х</a:t>
                </a:r>
              </a:p>
            </p:txBody>
          </p:sp>
          <p:sp>
            <p:nvSpPr>
              <p:cNvPr id="23" name="Text Box 119"/>
              <p:cNvSpPr txBox="1">
                <a:spLocks noChangeArrowheads="1"/>
              </p:cNvSpPr>
              <p:nvPr/>
            </p:nvSpPr>
            <p:spPr bwMode="auto">
              <a:xfrm>
                <a:off x="1849" y="2606"/>
                <a:ext cx="272" cy="2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sz="1000" b="1">
                    <a:cs typeface="Arial" charset="0"/>
                  </a:rPr>
                  <a:t>1</a:t>
                </a:r>
              </a:p>
            </p:txBody>
          </p:sp>
          <p:sp>
            <p:nvSpPr>
              <p:cNvPr id="24" name="Text Box 120"/>
              <p:cNvSpPr txBox="1">
                <a:spLocks noChangeArrowheads="1"/>
              </p:cNvSpPr>
              <p:nvPr/>
            </p:nvSpPr>
            <p:spPr bwMode="auto">
              <a:xfrm>
                <a:off x="1928" y="2608"/>
                <a:ext cx="175" cy="2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sz="1000" b="1">
                    <a:cs typeface="Arial" charset="0"/>
                  </a:rPr>
                  <a:t>0</a:t>
                </a:r>
              </a:p>
            </p:txBody>
          </p:sp>
          <p:sp>
            <p:nvSpPr>
              <p:cNvPr id="25" name="Text Box 121"/>
              <p:cNvSpPr txBox="1">
                <a:spLocks noChangeArrowheads="1"/>
              </p:cNvSpPr>
              <p:nvPr/>
            </p:nvSpPr>
            <p:spPr bwMode="auto">
              <a:xfrm>
                <a:off x="2024" y="2592"/>
                <a:ext cx="182" cy="24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sz="1000" b="1">
                    <a:cs typeface="Arial" charset="0"/>
                  </a:rPr>
                  <a:t>х</a:t>
                </a:r>
              </a:p>
            </p:txBody>
          </p:sp>
        </p:grpSp>
        <p:sp>
          <p:nvSpPr>
            <p:cNvPr id="6" name="Rectangle 122"/>
            <p:cNvSpPr>
              <a:spLocks noChangeArrowheads="1"/>
            </p:cNvSpPr>
            <p:nvPr/>
          </p:nvSpPr>
          <p:spPr bwMode="auto">
            <a:xfrm>
              <a:off x="3024" y="1455"/>
              <a:ext cx="2313" cy="342"/>
            </a:xfrm>
            <a:prstGeom prst="rect">
              <a:avLst/>
            </a:prstGeom>
            <a:solidFill>
              <a:srgbClr val="FFCCCC"/>
            </a:solidFill>
            <a:ln w="28575">
              <a:solidFill>
                <a:srgbClr val="FF9999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" name="AutoShape 123"/>
            <p:cNvSpPr>
              <a:spLocks noChangeArrowheads="1"/>
            </p:cNvSpPr>
            <p:nvPr/>
          </p:nvSpPr>
          <p:spPr bwMode="auto">
            <a:xfrm>
              <a:off x="3064" y="1483"/>
              <a:ext cx="519" cy="287"/>
            </a:xfrm>
            <a:prstGeom prst="bevel">
              <a:avLst>
                <a:gd name="adj" fmla="val 12500"/>
              </a:avLst>
            </a:prstGeom>
            <a:solidFill>
              <a:srgbClr val="FF9999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ru-RU" sz="2800" b="1" dirty="0" smtClean="0"/>
                <a:t>В 3</a:t>
              </a:r>
              <a:endParaRPr lang="ru-RU" sz="2800" b="1" dirty="0"/>
            </a:p>
          </p:txBody>
        </p:sp>
        <p:sp>
          <p:nvSpPr>
            <p:cNvPr id="8" name="Text Box 124"/>
            <p:cNvSpPr txBox="1">
              <a:spLocks noChangeArrowheads="1"/>
            </p:cNvSpPr>
            <p:nvPr/>
          </p:nvSpPr>
          <p:spPr bwMode="auto">
            <a:xfrm>
              <a:off x="3144" y="1499"/>
              <a:ext cx="439" cy="2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ru-RU" sz="2800" b="1" dirty="0">
                <a:cs typeface="Arial" charset="0"/>
              </a:endParaRPr>
            </a:p>
          </p:txBody>
        </p:sp>
        <p:sp>
          <p:nvSpPr>
            <p:cNvPr id="9" name="Rectangle 125"/>
            <p:cNvSpPr>
              <a:spLocks noChangeArrowheads="1"/>
            </p:cNvSpPr>
            <p:nvPr/>
          </p:nvSpPr>
          <p:spPr bwMode="auto">
            <a:xfrm>
              <a:off x="3662" y="1483"/>
              <a:ext cx="239" cy="287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" name="Rectangle 126"/>
            <p:cNvSpPr>
              <a:spLocks noChangeArrowheads="1"/>
            </p:cNvSpPr>
            <p:nvPr/>
          </p:nvSpPr>
          <p:spPr bwMode="auto">
            <a:xfrm>
              <a:off x="3942" y="1483"/>
              <a:ext cx="239" cy="287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 sz="2800" b="1" dirty="0"/>
            </a:p>
          </p:txBody>
        </p:sp>
        <p:sp>
          <p:nvSpPr>
            <p:cNvPr id="11" name="Rectangle 127"/>
            <p:cNvSpPr>
              <a:spLocks noChangeArrowheads="1"/>
            </p:cNvSpPr>
            <p:nvPr/>
          </p:nvSpPr>
          <p:spPr bwMode="auto">
            <a:xfrm>
              <a:off x="4220" y="1483"/>
              <a:ext cx="239" cy="287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>
                <a:cs typeface="Arial" charset="0"/>
              </a:endParaRPr>
            </a:p>
          </p:txBody>
        </p:sp>
        <p:sp>
          <p:nvSpPr>
            <p:cNvPr id="12" name="Rectangle 128"/>
            <p:cNvSpPr>
              <a:spLocks noChangeArrowheads="1"/>
            </p:cNvSpPr>
            <p:nvPr/>
          </p:nvSpPr>
          <p:spPr bwMode="auto">
            <a:xfrm>
              <a:off x="4500" y="1483"/>
              <a:ext cx="239" cy="287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3" name="Rectangle 129"/>
            <p:cNvSpPr>
              <a:spLocks noChangeArrowheads="1"/>
            </p:cNvSpPr>
            <p:nvPr/>
          </p:nvSpPr>
          <p:spPr bwMode="auto">
            <a:xfrm>
              <a:off x="4778" y="1483"/>
              <a:ext cx="240" cy="287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4" name="Rectangle 130"/>
            <p:cNvSpPr>
              <a:spLocks noChangeArrowheads="1"/>
            </p:cNvSpPr>
            <p:nvPr/>
          </p:nvSpPr>
          <p:spPr bwMode="auto">
            <a:xfrm>
              <a:off x="5058" y="1483"/>
              <a:ext cx="239" cy="287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5" name="Text Box 131"/>
            <p:cNvSpPr txBox="1">
              <a:spLocks noChangeArrowheads="1"/>
            </p:cNvSpPr>
            <p:nvPr/>
          </p:nvSpPr>
          <p:spPr bwMode="auto">
            <a:xfrm>
              <a:off x="3923" y="1436"/>
              <a:ext cx="300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ru-RU" sz="3200" b="1">
                <a:cs typeface="Arial" charset="0"/>
              </a:endParaRPr>
            </a:p>
          </p:txBody>
        </p:sp>
        <p:sp>
          <p:nvSpPr>
            <p:cNvPr id="16" name="Text Box 132"/>
            <p:cNvSpPr txBox="1">
              <a:spLocks noChangeArrowheads="1"/>
            </p:cNvSpPr>
            <p:nvPr/>
          </p:nvSpPr>
          <p:spPr bwMode="auto">
            <a:xfrm>
              <a:off x="4470" y="1439"/>
              <a:ext cx="300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ru-RU" sz="3200" b="1">
                <a:cs typeface="Arial" charset="0"/>
              </a:endParaRPr>
            </a:p>
          </p:txBody>
        </p:sp>
        <p:sp>
          <p:nvSpPr>
            <p:cNvPr id="17" name="Text Box 133"/>
            <p:cNvSpPr txBox="1">
              <a:spLocks noChangeArrowheads="1"/>
            </p:cNvSpPr>
            <p:nvPr/>
          </p:nvSpPr>
          <p:spPr bwMode="auto">
            <a:xfrm>
              <a:off x="3655" y="1482"/>
              <a:ext cx="223" cy="2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 dirty="0" smtClean="0">
                  <a:cs typeface="Arial" charset="0"/>
                </a:rPr>
                <a:t>6</a:t>
              </a:r>
              <a:endParaRPr lang="ru-RU" sz="2800" b="1" dirty="0">
                <a:cs typeface="Arial" charset="0"/>
              </a:endParaRPr>
            </a:p>
          </p:txBody>
        </p:sp>
        <p:sp>
          <p:nvSpPr>
            <p:cNvPr id="18" name="Text Box 134"/>
            <p:cNvSpPr txBox="1">
              <a:spLocks noChangeArrowheads="1"/>
            </p:cNvSpPr>
            <p:nvPr/>
          </p:nvSpPr>
          <p:spPr bwMode="auto">
            <a:xfrm>
              <a:off x="3925" y="1411"/>
              <a:ext cx="300" cy="3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ru-RU" sz="3600" b="1" dirty="0">
                <a:cs typeface="Arial" charset="0"/>
              </a:endParaRPr>
            </a:p>
          </p:txBody>
        </p:sp>
        <p:sp>
          <p:nvSpPr>
            <p:cNvPr id="19" name="Text Box 135"/>
            <p:cNvSpPr txBox="1">
              <a:spLocks noChangeArrowheads="1"/>
            </p:cNvSpPr>
            <p:nvPr/>
          </p:nvSpPr>
          <p:spPr bwMode="auto">
            <a:xfrm>
              <a:off x="4239" y="1410"/>
              <a:ext cx="300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ru-RU" sz="3600" b="1">
                <a:cs typeface="Arial" charset="0"/>
              </a:endParaRPr>
            </a:p>
          </p:txBody>
        </p:sp>
        <p:sp>
          <p:nvSpPr>
            <p:cNvPr id="20" name="Text Box 124"/>
            <p:cNvSpPr txBox="1">
              <a:spLocks noChangeArrowheads="1"/>
            </p:cNvSpPr>
            <p:nvPr/>
          </p:nvSpPr>
          <p:spPr bwMode="auto">
            <a:xfrm>
              <a:off x="3159" y="1498"/>
              <a:ext cx="439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ru-RU" b="1" dirty="0">
                <a:cs typeface="Arial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Найти площадь фигуры.</a:t>
            </a:r>
            <a:endParaRPr lang="ru-RU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97361" y="1680964"/>
            <a:ext cx="5814339" cy="32482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Найти площадь фигуры.</a:t>
            </a:r>
            <a:endParaRPr lang="ru-RU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97361" y="1680964"/>
            <a:ext cx="5814339" cy="32482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4" name="Group 115"/>
          <p:cNvGrpSpPr>
            <a:grpSpLocks/>
          </p:cNvGrpSpPr>
          <p:nvPr/>
        </p:nvGrpSpPr>
        <p:grpSpPr bwMode="auto">
          <a:xfrm>
            <a:off x="2571736" y="5357826"/>
            <a:ext cx="3643338" cy="785818"/>
            <a:chOff x="3024" y="1410"/>
            <a:chExt cx="2313" cy="404"/>
          </a:xfrm>
        </p:grpSpPr>
        <p:grpSp>
          <p:nvGrpSpPr>
            <p:cNvPr id="5" name="Group 116"/>
            <p:cNvGrpSpPr>
              <a:grpSpLocks/>
            </p:cNvGrpSpPr>
            <p:nvPr/>
          </p:nvGrpSpPr>
          <p:grpSpPr bwMode="auto">
            <a:xfrm>
              <a:off x="4387" y="1499"/>
              <a:ext cx="578" cy="234"/>
              <a:chOff x="1849" y="2478"/>
              <a:chExt cx="657" cy="374"/>
            </a:xfrm>
          </p:grpSpPr>
          <p:sp>
            <p:nvSpPr>
              <p:cNvPr id="22" name="Text Box 117"/>
              <p:cNvSpPr txBox="1">
                <a:spLocks noChangeArrowheads="1"/>
              </p:cNvSpPr>
              <p:nvPr/>
            </p:nvSpPr>
            <p:spPr bwMode="auto">
              <a:xfrm>
                <a:off x="1858" y="2491"/>
                <a:ext cx="274" cy="2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sz="1000" b="1">
                    <a:cs typeface="Arial" charset="0"/>
                  </a:rPr>
                  <a:t>3</a:t>
                </a:r>
              </a:p>
            </p:txBody>
          </p:sp>
          <p:sp>
            <p:nvSpPr>
              <p:cNvPr id="23" name="Text Box 118"/>
              <p:cNvSpPr txBox="1">
                <a:spLocks noChangeArrowheads="1"/>
              </p:cNvSpPr>
              <p:nvPr/>
            </p:nvSpPr>
            <p:spPr bwMode="auto">
              <a:xfrm>
                <a:off x="2323" y="2478"/>
                <a:ext cx="183" cy="2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sz="1000" b="1">
                    <a:cs typeface="Arial" charset="0"/>
                  </a:rPr>
                  <a:t>х</a:t>
                </a:r>
              </a:p>
            </p:txBody>
          </p:sp>
          <p:sp>
            <p:nvSpPr>
              <p:cNvPr id="24" name="Text Box 119"/>
              <p:cNvSpPr txBox="1">
                <a:spLocks noChangeArrowheads="1"/>
              </p:cNvSpPr>
              <p:nvPr/>
            </p:nvSpPr>
            <p:spPr bwMode="auto">
              <a:xfrm>
                <a:off x="1849" y="2606"/>
                <a:ext cx="272" cy="2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sz="1000" b="1">
                    <a:cs typeface="Arial" charset="0"/>
                  </a:rPr>
                  <a:t>1</a:t>
                </a:r>
              </a:p>
            </p:txBody>
          </p:sp>
          <p:sp>
            <p:nvSpPr>
              <p:cNvPr id="25" name="Text Box 120"/>
              <p:cNvSpPr txBox="1">
                <a:spLocks noChangeArrowheads="1"/>
              </p:cNvSpPr>
              <p:nvPr/>
            </p:nvSpPr>
            <p:spPr bwMode="auto">
              <a:xfrm>
                <a:off x="1928" y="2608"/>
                <a:ext cx="175" cy="2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sz="1000" b="1">
                    <a:cs typeface="Arial" charset="0"/>
                  </a:rPr>
                  <a:t>0</a:t>
                </a:r>
              </a:p>
            </p:txBody>
          </p:sp>
          <p:sp>
            <p:nvSpPr>
              <p:cNvPr id="26" name="Text Box 121"/>
              <p:cNvSpPr txBox="1">
                <a:spLocks noChangeArrowheads="1"/>
              </p:cNvSpPr>
              <p:nvPr/>
            </p:nvSpPr>
            <p:spPr bwMode="auto">
              <a:xfrm>
                <a:off x="2024" y="2592"/>
                <a:ext cx="182" cy="24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sz="1000" b="1">
                    <a:cs typeface="Arial" charset="0"/>
                  </a:rPr>
                  <a:t>х</a:t>
                </a:r>
              </a:p>
            </p:txBody>
          </p:sp>
        </p:grpSp>
        <p:sp>
          <p:nvSpPr>
            <p:cNvPr id="6" name="Rectangle 122"/>
            <p:cNvSpPr>
              <a:spLocks noChangeArrowheads="1"/>
            </p:cNvSpPr>
            <p:nvPr/>
          </p:nvSpPr>
          <p:spPr bwMode="auto">
            <a:xfrm>
              <a:off x="3024" y="1455"/>
              <a:ext cx="2313" cy="342"/>
            </a:xfrm>
            <a:prstGeom prst="rect">
              <a:avLst/>
            </a:prstGeom>
            <a:solidFill>
              <a:srgbClr val="FFCCCC"/>
            </a:solidFill>
            <a:ln w="28575">
              <a:solidFill>
                <a:srgbClr val="FF9999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" name="AutoShape 123"/>
            <p:cNvSpPr>
              <a:spLocks noChangeArrowheads="1"/>
            </p:cNvSpPr>
            <p:nvPr/>
          </p:nvSpPr>
          <p:spPr bwMode="auto">
            <a:xfrm>
              <a:off x="3064" y="1483"/>
              <a:ext cx="519" cy="287"/>
            </a:xfrm>
            <a:prstGeom prst="bevel">
              <a:avLst>
                <a:gd name="adj" fmla="val 12500"/>
              </a:avLst>
            </a:prstGeom>
            <a:solidFill>
              <a:srgbClr val="FF9999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ru-RU" sz="2800" b="1" dirty="0" smtClean="0"/>
                <a:t>В 3</a:t>
              </a:r>
              <a:endParaRPr lang="ru-RU" sz="2800" b="1" dirty="0"/>
            </a:p>
          </p:txBody>
        </p:sp>
        <p:sp>
          <p:nvSpPr>
            <p:cNvPr id="9" name="Text Box 124"/>
            <p:cNvSpPr txBox="1">
              <a:spLocks noChangeArrowheads="1"/>
            </p:cNvSpPr>
            <p:nvPr/>
          </p:nvSpPr>
          <p:spPr bwMode="auto">
            <a:xfrm>
              <a:off x="3144" y="1499"/>
              <a:ext cx="439" cy="2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ru-RU" sz="2800" b="1" dirty="0">
                <a:cs typeface="Arial" charset="0"/>
              </a:endParaRPr>
            </a:p>
          </p:txBody>
        </p:sp>
        <p:sp>
          <p:nvSpPr>
            <p:cNvPr id="10" name="Rectangle 125"/>
            <p:cNvSpPr>
              <a:spLocks noChangeArrowheads="1"/>
            </p:cNvSpPr>
            <p:nvPr/>
          </p:nvSpPr>
          <p:spPr bwMode="auto">
            <a:xfrm>
              <a:off x="3662" y="1483"/>
              <a:ext cx="239" cy="287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" name="Rectangle 126"/>
            <p:cNvSpPr>
              <a:spLocks noChangeArrowheads="1"/>
            </p:cNvSpPr>
            <p:nvPr/>
          </p:nvSpPr>
          <p:spPr bwMode="auto">
            <a:xfrm>
              <a:off x="3942" y="1483"/>
              <a:ext cx="239" cy="287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 sz="2800" b="1" dirty="0"/>
            </a:p>
          </p:txBody>
        </p:sp>
        <p:sp>
          <p:nvSpPr>
            <p:cNvPr id="12" name="Rectangle 127"/>
            <p:cNvSpPr>
              <a:spLocks noChangeArrowheads="1"/>
            </p:cNvSpPr>
            <p:nvPr/>
          </p:nvSpPr>
          <p:spPr bwMode="auto">
            <a:xfrm>
              <a:off x="4220" y="1483"/>
              <a:ext cx="239" cy="287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>
                <a:cs typeface="Arial" charset="0"/>
              </a:endParaRPr>
            </a:p>
          </p:txBody>
        </p:sp>
        <p:sp>
          <p:nvSpPr>
            <p:cNvPr id="13" name="Rectangle 128"/>
            <p:cNvSpPr>
              <a:spLocks noChangeArrowheads="1"/>
            </p:cNvSpPr>
            <p:nvPr/>
          </p:nvSpPr>
          <p:spPr bwMode="auto">
            <a:xfrm>
              <a:off x="4500" y="1483"/>
              <a:ext cx="239" cy="287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4" name="Rectangle 129"/>
            <p:cNvSpPr>
              <a:spLocks noChangeArrowheads="1"/>
            </p:cNvSpPr>
            <p:nvPr/>
          </p:nvSpPr>
          <p:spPr bwMode="auto">
            <a:xfrm>
              <a:off x="4778" y="1483"/>
              <a:ext cx="240" cy="287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5" name="Rectangle 130"/>
            <p:cNvSpPr>
              <a:spLocks noChangeArrowheads="1"/>
            </p:cNvSpPr>
            <p:nvPr/>
          </p:nvSpPr>
          <p:spPr bwMode="auto">
            <a:xfrm>
              <a:off x="5058" y="1483"/>
              <a:ext cx="239" cy="287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6" name="Text Box 131"/>
            <p:cNvSpPr txBox="1">
              <a:spLocks noChangeArrowheads="1"/>
            </p:cNvSpPr>
            <p:nvPr/>
          </p:nvSpPr>
          <p:spPr bwMode="auto">
            <a:xfrm>
              <a:off x="3923" y="1436"/>
              <a:ext cx="300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ru-RU" sz="3200" b="1">
                <a:cs typeface="Arial" charset="0"/>
              </a:endParaRPr>
            </a:p>
          </p:txBody>
        </p:sp>
        <p:sp>
          <p:nvSpPr>
            <p:cNvPr id="17" name="Text Box 132"/>
            <p:cNvSpPr txBox="1">
              <a:spLocks noChangeArrowheads="1"/>
            </p:cNvSpPr>
            <p:nvPr/>
          </p:nvSpPr>
          <p:spPr bwMode="auto">
            <a:xfrm>
              <a:off x="4470" y="1439"/>
              <a:ext cx="300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ru-RU" sz="3200" b="1">
                <a:cs typeface="Arial" charset="0"/>
              </a:endParaRPr>
            </a:p>
          </p:txBody>
        </p:sp>
        <p:sp>
          <p:nvSpPr>
            <p:cNvPr id="18" name="Text Box 133"/>
            <p:cNvSpPr txBox="1">
              <a:spLocks noChangeArrowheads="1"/>
            </p:cNvSpPr>
            <p:nvPr/>
          </p:nvSpPr>
          <p:spPr bwMode="auto">
            <a:xfrm>
              <a:off x="3655" y="1482"/>
              <a:ext cx="223" cy="2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 dirty="0" smtClean="0">
                  <a:cs typeface="Arial" charset="0"/>
                </a:rPr>
                <a:t>6</a:t>
              </a:r>
              <a:endParaRPr lang="ru-RU" sz="2800" b="1" dirty="0">
                <a:cs typeface="Arial" charset="0"/>
              </a:endParaRPr>
            </a:p>
          </p:txBody>
        </p:sp>
        <p:sp>
          <p:nvSpPr>
            <p:cNvPr id="19" name="Text Box 134"/>
            <p:cNvSpPr txBox="1">
              <a:spLocks noChangeArrowheads="1"/>
            </p:cNvSpPr>
            <p:nvPr/>
          </p:nvSpPr>
          <p:spPr bwMode="auto">
            <a:xfrm>
              <a:off x="3925" y="1411"/>
              <a:ext cx="300" cy="3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ru-RU" sz="3600" b="1" dirty="0">
                <a:cs typeface="Arial" charset="0"/>
              </a:endParaRPr>
            </a:p>
          </p:txBody>
        </p:sp>
        <p:sp>
          <p:nvSpPr>
            <p:cNvPr id="20" name="Text Box 135"/>
            <p:cNvSpPr txBox="1">
              <a:spLocks noChangeArrowheads="1"/>
            </p:cNvSpPr>
            <p:nvPr/>
          </p:nvSpPr>
          <p:spPr bwMode="auto">
            <a:xfrm>
              <a:off x="4239" y="1410"/>
              <a:ext cx="300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ru-RU" sz="3600" b="1">
                <a:cs typeface="Arial" charset="0"/>
              </a:endParaRPr>
            </a:p>
          </p:txBody>
        </p:sp>
        <p:sp>
          <p:nvSpPr>
            <p:cNvPr id="21" name="Text Box 124"/>
            <p:cNvSpPr txBox="1">
              <a:spLocks noChangeArrowheads="1"/>
            </p:cNvSpPr>
            <p:nvPr/>
          </p:nvSpPr>
          <p:spPr bwMode="auto">
            <a:xfrm>
              <a:off x="3159" y="1498"/>
              <a:ext cx="439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ru-RU" b="1" dirty="0">
                <a:cs typeface="Arial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Найти площадь фигуры</a:t>
            </a:r>
            <a:endParaRPr lang="ru-RU" dirty="0"/>
          </a:p>
        </p:txBody>
      </p:sp>
      <p:pic>
        <p:nvPicPr>
          <p:cNvPr id="39937" name="Picture 1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2643174" y="1311438"/>
            <a:ext cx="3348051" cy="42624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Найти площадь фигуры</a:t>
            </a:r>
            <a:endParaRPr lang="ru-RU" dirty="0"/>
          </a:p>
        </p:txBody>
      </p:sp>
      <p:pic>
        <p:nvPicPr>
          <p:cNvPr id="39937" name="Picture 1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2857488" y="1311438"/>
            <a:ext cx="3133737" cy="398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4" name="Group 115"/>
          <p:cNvGrpSpPr>
            <a:grpSpLocks/>
          </p:cNvGrpSpPr>
          <p:nvPr/>
        </p:nvGrpSpPr>
        <p:grpSpPr bwMode="auto">
          <a:xfrm>
            <a:off x="2571736" y="5357826"/>
            <a:ext cx="3643338" cy="785818"/>
            <a:chOff x="3024" y="1410"/>
            <a:chExt cx="2313" cy="404"/>
          </a:xfrm>
        </p:grpSpPr>
        <p:grpSp>
          <p:nvGrpSpPr>
            <p:cNvPr id="5" name="Group 116"/>
            <p:cNvGrpSpPr>
              <a:grpSpLocks/>
            </p:cNvGrpSpPr>
            <p:nvPr/>
          </p:nvGrpSpPr>
          <p:grpSpPr bwMode="auto">
            <a:xfrm>
              <a:off x="4387" y="1499"/>
              <a:ext cx="578" cy="234"/>
              <a:chOff x="1849" y="2478"/>
              <a:chExt cx="657" cy="374"/>
            </a:xfrm>
          </p:grpSpPr>
          <p:sp>
            <p:nvSpPr>
              <p:cNvPr id="22" name="Text Box 117"/>
              <p:cNvSpPr txBox="1">
                <a:spLocks noChangeArrowheads="1"/>
              </p:cNvSpPr>
              <p:nvPr/>
            </p:nvSpPr>
            <p:spPr bwMode="auto">
              <a:xfrm>
                <a:off x="1858" y="2491"/>
                <a:ext cx="274" cy="2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sz="1000" b="1">
                    <a:cs typeface="Arial" charset="0"/>
                  </a:rPr>
                  <a:t>3</a:t>
                </a:r>
              </a:p>
            </p:txBody>
          </p:sp>
          <p:sp>
            <p:nvSpPr>
              <p:cNvPr id="23" name="Text Box 118"/>
              <p:cNvSpPr txBox="1">
                <a:spLocks noChangeArrowheads="1"/>
              </p:cNvSpPr>
              <p:nvPr/>
            </p:nvSpPr>
            <p:spPr bwMode="auto">
              <a:xfrm>
                <a:off x="2323" y="2478"/>
                <a:ext cx="183" cy="2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sz="1000" b="1">
                    <a:cs typeface="Arial" charset="0"/>
                  </a:rPr>
                  <a:t>х</a:t>
                </a:r>
              </a:p>
            </p:txBody>
          </p:sp>
          <p:sp>
            <p:nvSpPr>
              <p:cNvPr id="24" name="Text Box 119"/>
              <p:cNvSpPr txBox="1">
                <a:spLocks noChangeArrowheads="1"/>
              </p:cNvSpPr>
              <p:nvPr/>
            </p:nvSpPr>
            <p:spPr bwMode="auto">
              <a:xfrm>
                <a:off x="1849" y="2606"/>
                <a:ext cx="272" cy="2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sz="1000" b="1">
                    <a:cs typeface="Arial" charset="0"/>
                  </a:rPr>
                  <a:t>1</a:t>
                </a:r>
              </a:p>
            </p:txBody>
          </p:sp>
          <p:sp>
            <p:nvSpPr>
              <p:cNvPr id="25" name="Text Box 120"/>
              <p:cNvSpPr txBox="1">
                <a:spLocks noChangeArrowheads="1"/>
              </p:cNvSpPr>
              <p:nvPr/>
            </p:nvSpPr>
            <p:spPr bwMode="auto">
              <a:xfrm>
                <a:off x="1928" y="2608"/>
                <a:ext cx="175" cy="2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sz="1000" b="1">
                    <a:cs typeface="Arial" charset="0"/>
                  </a:rPr>
                  <a:t>0</a:t>
                </a:r>
              </a:p>
            </p:txBody>
          </p:sp>
          <p:sp>
            <p:nvSpPr>
              <p:cNvPr id="26" name="Text Box 121"/>
              <p:cNvSpPr txBox="1">
                <a:spLocks noChangeArrowheads="1"/>
              </p:cNvSpPr>
              <p:nvPr/>
            </p:nvSpPr>
            <p:spPr bwMode="auto">
              <a:xfrm>
                <a:off x="2024" y="2592"/>
                <a:ext cx="182" cy="24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sz="1000" b="1">
                    <a:cs typeface="Arial" charset="0"/>
                  </a:rPr>
                  <a:t>х</a:t>
                </a:r>
              </a:p>
            </p:txBody>
          </p:sp>
        </p:grpSp>
        <p:sp>
          <p:nvSpPr>
            <p:cNvPr id="6" name="Rectangle 122"/>
            <p:cNvSpPr>
              <a:spLocks noChangeArrowheads="1"/>
            </p:cNvSpPr>
            <p:nvPr/>
          </p:nvSpPr>
          <p:spPr bwMode="auto">
            <a:xfrm>
              <a:off x="3024" y="1455"/>
              <a:ext cx="2313" cy="342"/>
            </a:xfrm>
            <a:prstGeom prst="rect">
              <a:avLst/>
            </a:prstGeom>
            <a:solidFill>
              <a:srgbClr val="FFCCCC"/>
            </a:solidFill>
            <a:ln w="28575">
              <a:solidFill>
                <a:srgbClr val="FF9999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" name="AutoShape 123"/>
            <p:cNvSpPr>
              <a:spLocks noChangeArrowheads="1"/>
            </p:cNvSpPr>
            <p:nvPr/>
          </p:nvSpPr>
          <p:spPr bwMode="auto">
            <a:xfrm>
              <a:off x="3064" y="1483"/>
              <a:ext cx="519" cy="287"/>
            </a:xfrm>
            <a:prstGeom prst="bevel">
              <a:avLst>
                <a:gd name="adj" fmla="val 12500"/>
              </a:avLst>
            </a:prstGeom>
            <a:solidFill>
              <a:srgbClr val="FF9999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ru-RU" sz="2800" b="1" dirty="0" smtClean="0"/>
                <a:t>В 3</a:t>
              </a:r>
              <a:endParaRPr lang="ru-RU" sz="2800" b="1" dirty="0"/>
            </a:p>
          </p:txBody>
        </p:sp>
        <p:sp>
          <p:nvSpPr>
            <p:cNvPr id="9" name="Text Box 124"/>
            <p:cNvSpPr txBox="1">
              <a:spLocks noChangeArrowheads="1"/>
            </p:cNvSpPr>
            <p:nvPr/>
          </p:nvSpPr>
          <p:spPr bwMode="auto">
            <a:xfrm>
              <a:off x="3144" y="1499"/>
              <a:ext cx="439" cy="2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ru-RU" sz="2800" b="1" dirty="0">
                <a:cs typeface="Arial" charset="0"/>
              </a:endParaRPr>
            </a:p>
          </p:txBody>
        </p:sp>
        <p:sp>
          <p:nvSpPr>
            <p:cNvPr id="10" name="Rectangle 125"/>
            <p:cNvSpPr>
              <a:spLocks noChangeArrowheads="1"/>
            </p:cNvSpPr>
            <p:nvPr/>
          </p:nvSpPr>
          <p:spPr bwMode="auto">
            <a:xfrm>
              <a:off x="3662" y="1483"/>
              <a:ext cx="239" cy="287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" name="Rectangle 126"/>
            <p:cNvSpPr>
              <a:spLocks noChangeArrowheads="1"/>
            </p:cNvSpPr>
            <p:nvPr/>
          </p:nvSpPr>
          <p:spPr bwMode="auto">
            <a:xfrm>
              <a:off x="3942" y="1483"/>
              <a:ext cx="239" cy="287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 sz="2800" b="1" dirty="0"/>
            </a:p>
          </p:txBody>
        </p:sp>
        <p:sp>
          <p:nvSpPr>
            <p:cNvPr id="12" name="Rectangle 127"/>
            <p:cNvSpPr>
              <a:spLocks noChangeArrowheads="1"/>
            </p:cNvSpPr>
            <p:nvPr/>
          </p:nvSpPr>
          <p:spPr bwMode="auto">
            <a:xfrm>
              <a:off x="4220" y="1483"/>
              <a:ext cx="239" cy="287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>
                <a:cs typeface="Arial" charset="0"/>
              </a:endParaRPr>
            </a:p>
          </p:txBody>
        </p:sp>
        <p:sp>
          <p:nvSpPr>
            <p:cNvPr id="13" name="Rectangle 128"/>
            <p:cNvSpPr>
              <a:spLocks noChangeArrowheads="1"/>
            </p:cNvSpPr>
            <p:nvPr/>
          </p:nvSpPr>
          <p:spPr bwMode="auto">
            <a:xfrm>
              <a:off x="4500" y="1483"/>
              <a:ext cx="239" cy="287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4" name="Rectangle 129"/>
            <p:cNvSpPr>
              <a:spLocks noChangeArrowheads="1"/>
            </p:cNvSpPr>
            <p:nvPr/>
          </p:nvSpPr>
          <p:spPr bwMode="auto">
            <a:xfrm>
              <a:off x="4778" y="1483"/>
              <a:ext cx="240" cy="287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5" name="Rectangle 130"/>
            <p:cNvSpPr>
              <a:spLocks noChangeArrowheads="1"/>
            </p:cNvSpPr>
            <p:nvPr/>
          </p:nvSpPr>
          <p:spPr bwMode="auto">
            <a:xfrm>
              <a:off x="5058" y="1483"/>
              <a:ext cx="239" cy="287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6" name="Text Box 131"/>
            <p:cNvSpPr txBox="1">
              <a:spLocks noChangeArrowheads="1"/>
            </p:cNvSpPr>
            <p:nvPr/>
          </p:nvSpPr>
          <p:spPr bwMode="auto">
            <a:xfrm>
              <a:off x="3923" y="1436"/>
              <a:ext cx="300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ru-RU" sz="3200" b="1">
                <a:cs typeface="Arial" charset="0"/>
              </a:endParaRPr>
            </a:p>
          </p:txBody>
        </p:sp>
        <p:sp>
          <p:nvSpPr>
            <p:cNvPr id="17" name="Text Box 132"/>
            <p:cNvSpPr txBox="1">
              <a:spLocks noChangeArrowheads="1"/>
            </p:cNvSpPr>
            <p:nvPr/>
          </p:nvSpPr>
          <p:spPr bwMode="auto">
            <a:xfrm>
              <a:off x="4470" y="1439"/>
              <a:ext cx="300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ru-RU" sz="3200" b="1">
                <a:cs typeface="Arial" charset="0"/>
              </a:endParaRPr>
            </a:p>
          </p:txBody>
        </p:sp>
        <p:sp>
          <p:nvSpPr>
            <p:cNvPr id="18" name="Text Box 133"/>
            <p:cNvSpPr txBox="1">
              <a:spLocks noChangeArrowheads="1"/>
            </p:cNvSpPr>
            <p:nvPr/>
          </p:nvSpPr>
          <p:spPr bwMode="auto">
            <a:xfrm>
              <a:off x="3655" y="1482"/>
              <a:ext cx="223" cy="2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 dirty="0" smtClean="0">
                  <a:cs typeface="Arial" charset="0"/>
                </a:rPr>
                <a:t>2</a:t>
              </a:r>
              <a:endParaRPr lang="ru-RU" sz="2800" b="1" dirty="0">
                <a:cs typeface="Arial" charset="0"/>
              </a:endParaRPr>
            </a:p>
          </p:txBody>
        </p:sp>
        <p:sp>
          <p:nvSpPr>
            <p:cNvPr id="19" name="Text Box 134"/>
            <p:cNvSpPr txBox="1">
              <a:spLocks noChangeArrowheads="1"/>
            </p:cNvSpPr>
            <p:nvPr/>
          </p:nvSpPr>
          <p:spPr bwMode="auto">
            <a:xfrm>
              <a:off x="3925" y="1411"/>
              <a:ext cx="300" cy="3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ru-RU" sz="3600" b="1" dirty="0">
                <a:cs typeface="Arial" charset="0"/>
              </a:endParaRPr>
            </a:p>
          </p:txBody>
        </p:sp>
        <p:sp>
          <p:nvSpPr>
            <p:cNvPr id="20" name="Text Box 135"/>
            <p:cNvSpPr txBox="1">
              <a:spLocks noChangeArrowheads="1"/>
            </p:cNvSpPr>
            <p:nvPr/>
          </p:nvSpPr>
          <p:spPr bwMode="auto">
            <a:xfrm>
              <a:off x="4239" y="1410"/>
              <a:ext cx="300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ru-RU" sz="3600" b="1">
                <a:cs typeface="Arial" charset="0"/>
              </a:endParaRPr>
            </a:p>
          </p:txBody>
        </p:sp>
        <p:sp>
          <p:nvSpPr>
            <p:cNvPr id="21" name="Text Box 124"/>
            <p:cNvSpPr txBox="1">
              <a:spLocks noChangeArrowheads="1"/>
            </p:cNvSpPr>
            <p:nvPr/>
          </p:nvSpPr>
          <p:spPr bwMode="auto">
            <a:xfrm>
              <a:off x="3159" y="1498"/>
              <a:ext cx="439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ru-RU" b="1" dirty="0">
                <a:cs typeface="Arial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519</TotalTime>
  <Words>384</Words>
  <Application>Microsoft Office PowerPoint</Application>
  <PresentationFormat>Экран (4:3)</PresentationFormat>
  <Paragraphs>134</Paragraphs>
  <Slides>23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Тема Office</vt:lpstr>
      <vt:lpstr>Площади. Подготовка к ЕГЭ.</vt:lpstr>
      <vt:lpstr>Найти площадь фигуры.</vt:lpstr>
      <vt:lpstr>Найти площадь фигуры.</vt:lpstr>
      <vt:lpstr>Найти площадь фигуры.</vt:lpstr>
      <vt:lpstr>Найти площадь фигуры.</vt:lpstr>
      <vt:lpstr>Найти площадь фигуры.</vt:lpstr>
      <vt:lpstr>Найти площадь фигуры.</vt:lpstr>
      <vt:lpstr>Найти площадь фигуры</vt:lpstr>
      <vt:lpstr>Найти площадь фигуры</vt:lpstr>
      <vt:lpstr>Найти площадь фигуры</vt:lpstr>
      <vt:lpstr>Найти площадь фигуры</vt:lpstr>
      <vt:lpstr>Найти площадь фигуры</vt:lpstr>
      <vt:lpstr>Найти площадь фигуры</vt:lpstr>
      <vt:lpstr>ОТВЕТЫ К ЗАДАНИЯМ САМОСТОЯТЕЛЬНОЙ РАБОТЫ</vt:lpstr>
      <vt:lpstr>Пакеты для молока 0,2 литра            Таблица 1                                                    Таблица 2</vt:lpstr>
      <vt:lpstr>Слайд 16</vt:lpstr>
      <vt:lpstr>Слайд 17</vt:lpstr>
      <vt:lpstr>Задача 1.</vt:lpstr>
      <vt:lpstr>Задача 1.</vt:lpstr>
      <vt:lpstr>Задача 2.</vt:lpstr>
      <vt:lpstr>Задача 2.</vt:lpstr>
      <vt:lpstr>Домашнее задание:</vt:lpstr>
      <vt:lpstr>Слайд 23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Площади. Подготовка к ЕГЭ.</dc:title>
  <dc:creator>Admin</dc:creator>
  <cp:lastModifiedBy>Admin</cp:lastModifiedBy>
  <cp:revision>59</cp:revision>
  <dcterms:created xsi:type="dcterms:W3CDTF">2012-02-26T19:20:32Z</dcterms:created>
  <dcterms:modified xsi:type="dcterms:W3CDTF">2012-03-17T14:17:40Z</dcterms:modified>
</cp:coreProperties>
</file>