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300" r:id="rId4"/>
    <p:sldId id="315" r:id="rId5"/>
    <p:sldId id="316" r:id="rId6"/>
    <p:sldId id="291" r:id="rId7"/>
    <p:sldId id="317" r:id="rId8"/>
    <p:sldId id="301" r:id="rId9"/>
    <p:sldId id="318" r:id="rId10"/>
    <p:sldId id="299" r:id="rId11"/>
    <p:sldId id="319" r:id="rId12"/>
    <p:sldId id="287" r:id="rId13"/>
    <p:sldId id="321" r:id="rId14"/>
    <p:sldId id="309" r:id="rId15"/>
    <p:sldId id="322" r:id="rId16"/>
    <p:sldId id="307" r:id="rId17"/>
    <p:sldId id="314" r:id="rId18"/>
    <p:sldId id="310" r:id="rId19"/>
    <p:sldId id="311" r:id="rId20"/>
    <p:sldId id="312" r:id="rId21"/>
    <p:sldId id="313" r:id="rId22"/>
    <p:sldId id="303" r:id="rId23"/>
    <p:sldId id="30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E1682-0C4E-44F7-A2BC-FB50A7B6F60A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4785-E470-4D51-9D15-FF5F25F84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C6E6C-07F7-47A7-AE79-27B4CD90EABD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D4225-D77B-41F4-A2B1-4658AF2A0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F5511-AF1F-47C6-BC29-9B9354478C1B}" type="datetimeFigureOut">
              <a:rPr lang="ru-RU" smtClean="0"/>
              <a:pPr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D2D1D-B1F8-4097-BB7C-35AFE5463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Площади.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Подготовка к ЕГЭ.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87433" y="1475638"/>
            <a:ext cx="3705324" cy="323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87433" y="1475638"/>
            <a:ext cx="3705324" cy="323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643174" y="5143512"/>
            <a:ext cx="3643338" cy="857256"/>
            <a:chOff x="3024" y="1408"/>
            <a:chExt cx="2313" cy="444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4387" y="1500"/>
              <a:ext cx="578" cy="352"/>
              <a:chOff x="1849" y="2481"/>
              <a:chExt cx="657" cy="563"/>
            </a:xfrm>
          </p:grpSpPr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81"/>
                <a:ext cx="183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4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11"/>
                <a:ext cx="272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5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9"/>
                <a:ext cx="175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6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3"/>
                <a:ext cx="18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dirty="0" err="1">
                    <a:cs typeface="Arial" charset="0"/>
                  </a:rPr>
                  <a:t>х</a:t>
                </a:r>
                <a:endParaRPr lang="ru-RU" sz="2800" b="1" dirty="0">
                  <a:cs typeface="Arial" charset="0"/>
                </a:endParaRPr>
              </a:p>
            </p:txBody>
          </p:sp>
        </p:grpSp>
        <p:sp>
          <p:nvSpPr>
            <p:cNvPr id="6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8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9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dirty="0" smtClean="0">
                  <a:cs typeface="Arial" charset="0"/>
                </a:rPr>
                <a:t>В 3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0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6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1</a:t>
              </a:r>
              <a:endParaRPr lang="ru-RU" sz="2800" b="1" dirty="0"/>
            </a:p>
          </p:txBody>
        </p:sp>
        <p:sp>
          <p:nvSpPr>
            <p:cNvPr id="11" name="Rectangle 126"/>
            <p:cNvSpPr>
              <a:spLocks noChangeArrowheads="1"/>
            </p:cNvSpPr>
            <p:nvPr/>
          </p:nvSpPr>
          <p:spPr bwMode="auto">
            <a:xfrm>
              <a:off x="3972" y="1476"/>
              <a:ext cx="231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4</a:t>
              </a:r>
              <a:endParaRPr lang="ru-RU" sz="2800" b="1" dirty="0"/>
            </a:p>
          </p:txBody>
        </p:sp>
        <p:sp>
          <p:nvSpPr>
            <p:cNvPr id="12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dirty="0">
                <a:cs typeface="Arial" charset="0"/>
              </a:endParaRPr>
            </a:p>
          </p:txBody>
        </p:sp>
        <p:sp>
          <p:nvSpPr>
            <p:cNvPr id="13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4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5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6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17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18" name="Text Box 133"/>
            <p:cNvSpPr txBox="1">
              <a:spLocks noChangeArrowheads="1"/>
            </p:cNvSpPr>
            <p:nvPr/>
          </p:nvSpPr>
          <p:spPr bwMode="auto">
            <a:xfrm>
              <a:off x="3642" y="1408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19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20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21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378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79326" y="1453658"/>
            <a:ext cx="4078624" cy="369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378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79326" y="1453658"/>
            <a:ext cx="4078624" cy="369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357422" y="5500702"/>
            <a:ext cx="3643338" cy="785818"/>
            <a:chOff x="3024" y="1410"/>
            <a:chExt cx="2313" cy="404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4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5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6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6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В 3</a:t>
              </a:r>
              <a:endParaRPr lang="ru-RU" sz="2800" b="1" dirty="0"/>
            </a:p>
          </p:txBody>
        </p:sp>
        <p:sp>
          <p:nvSpPr>
            <p:cNvPr id="9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10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126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/>
                <a:t>4</a:t>
              </a:r>
              <a:endParaRPr lang="ru-RU" sz="2800" b="1" dirty="0"/>
            </a:p>
          </p:txBody>
        </p:sp>
        <p:sp>
          <p:nvSpPr>
            <p:cNvPr id="12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13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7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8" name="Text Box 133"/>
            <p:cNvSpPr txBox="1">
              <a:spLocks noChangeArrowheads="1"/>
            </p:cNvSpPr>
            <p:nvPr/>
          </p:nvSpPr>
          <p:spPr bwMode="auto">
            <a:xfrm>
              <a:off x="3655" y="1482"/>
              <a:ext cx="22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cs typeface="Arial" charset="0"/>
                </a:rPr>
                <a:t>2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9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 dirty="0">
                <a:cs typeface="Arial" charset="0"/>
              </a:endParaRPr>
            </a:p>
          </p:txBody>
        </p:sp>
        <p:sp>
          <p:nvSpPr>
            <p:cNvPr id="20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>
                <a:cs typeface="Arial" charset="0"/>
              </a:endParaRPr>
            </a:p>
          </p:txBody>
        </p:sp>
        <p:sp>
          <p:nvSpPr>
            <p:cNvPr id="21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ОТВЕТЫ К ЗАДАНИЯМ САМОСТОЯТЕЛЬНОЙ РАБОТЫ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Вариант 1.</a:t>
            </a:r>
          </a:p>
          <a:p>
            <a:pPr algn="ctr"/>
            <a:endParaRPr lang="ru-RU" b="1" u="sng" dirty="0" smtClean="0"/>
          </a:p>
          <a:p>
            <a:r>
              <a:rPr lang="ru-RU" b="1" dirty="0" smtClean="0"/>
              <a:t>1.</a:t>
            </a:r>
            <a:r>
              <a:rPr lang="ru-RU" dirty="0" smtClean="0"/>
              <a:t>    </a:t>
            </a:r>
            <a:r>
              <a:rPr lang="ru-RU" sz="3200" b="1" dirty="0" smtClean="0">
                <a:solidFill>
                  <a:srgbClr val="FF0000"/>
                </a:solidFill>
              </a:rPr>
              <a:t>7,5</a:t>
            </a:r>
          </a:p>
          <a:p>
            <a:r>
              <a:rPr lang="ru-RU" b="1" dirty="0" smtClean="0"/>
              <a:t>2.</a:t>
            </a:r>
            <a:r>
              <a:rPr lang="ru-RU" dirty="0" smtClean="0"/>
              <a:t>   </a:t>
            </a:r>
            <a:r>
              <a:rPr lang="ru-RU" sz="3200" b="1" dirty="0" smtClean="0">
                <a:solidFill>
                  <a:srgbClr val="FF0000"/>
                </a:solidFill>
              </a:rPr>
              <a:t>10</a:t>
            </a:r>
          </a:p>
          <a:p>
            <a:r>
              <a:rPr lang="ru-RU" b="1" dirty="0" smtClean="0"/>
              <a:t>3.</a:t>
            </a:r>
            <a:r>
              <a:rPr lang="ru-RU" dirty="0" smtClean="0"/>
              <a:t>   </a:t>
            </a:r>
            <a:r>
              <a:rPr lang="ru-RU" sz="3200" b="1" dirty="0" smtClean="0">
                <a:solidFill>
                  <a:srgbClr val="FF0000"/>
                </a:solidFill>
              </a:rPr>
              <a:t>28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Вариант 2.</a:t>
            </a:r>
          </a:p>
          <a:p>
            <a:pPr algn="ctr"/>
            <a:endParaRPr lang="ru-RU" b="1" u="sng" dirty="0" smtClean="0"/>
          </a:p>
          <a:p>
            <a:r>
              <a:rPr lang="ru-RU" b="1" dirty="0" smtClean="0"/>
              <a:t>1</a:t>
            </a:r>
            <a:r>
              <a:rPr lang="ru-RU" dirty="0" smtClean="0"/>
              <a:t>.   </a:t>
            </a:r>
            <a:r>
              <a:rPr lang="ru-RU" sz="3200" b="1" dirty="0" smtClean="0">
                <a:solidFill>
                  <a:srgbClr val="FF0000"/>
                </a:solidFill>
              </a:rPr>
              <a:t>12</a:t>
            </a:r>
          </a:p>
          <a:p>
            <a:r>
              <a:rPr lang="ru-RU" b="1" dirty="0" smtClean="0"/>
              <a:t>2.   </a:t>
            </a:r>
            <a:r>
              <a:rPr lang="ru-RU" sz="3200" b="1" dirty="0" smtClean="0">
                <a:solidFill>
                  <a:srgbClr val="FF0000"/>
                </a:solidFill>
              </a:rPr>
              <a:t>10</a:t>
            </a:r>
          </a:p>
          <a:p>
            <a:r>
              <a:rPr lang="ru-RU" b="1" dirty="0" smtClean="0"/>
              <a:t>3.</a:t>
            </a: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17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Пакеты для молока 0,2 литра</a:t>
            </a:r>
            <a:br>
              <a:rPr lang="ru-RU" dirty="0" smtClean="0"/>
            </a:br>
            <a:r>
              <a:rPr lang="ru-RU" sz="2800" dirty="0" smtClean="0"/>
              <a:t>           Таблица 1                                                    Таблица 2</a:t>
            </a:r>
            <a:endParaRPr lang="ru-RU" sz="2800" dirty="0"/>
          </a:p>
        </p:txBody>
      </p:sp>
      <p:pic>
        <p:nvPicPr>
          <p:cNvPr id="4102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058" y="1785926"/>
            <a:ext cx="2232199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843881"/>
            <a:ext cx="3900486" cy="3900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428596" y="1500174"/>
          <a:ext cx="8429684" cy="1604986"/>
        </p:xfrm>
        <a:graphic>
          <a:graphicData uri="http://schemas.openxmlformats.org/drawingml/2006/table">
            <a:tbl>
              <a:tblPr/>
              <a:tblGrid>
                <a:gridCol w="1805743"/>
                <a:gridCol w="1130692"/>
                <a:gridCol w="992570"/>
                <a:gridCol w="985308"/>
                <a:gridCol w="1009996"/>
                <a:gridCol w="1163817"/>
                <a:gridCol w="1341558"/>
              </a:tblGrid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пакетов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Длина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Ширина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(b)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Высота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(с)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основания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боковой 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полной 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8,5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3000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43934"/>
            <a:ext cx="242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428728" y="4572008"/>
          <a:ext cx="6686428" cy="1585124"/>
        </p:xfrm>
        <a:graphic>
          <a:graphicData uri="http://schemas.openxmlformats.org/drawingml/2006/table">
            <a:tbl>
              <a:tblPr/>
              <a:tblGrid>
                <a:gridCol w="1319734"/>
                <a:gridCol w="2023055"/>
                <a:gridCol w="1841813"/>
                <a:gridCol w="1501826"/>
              </a:tblGrid>
              <a:tr h="785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пакетов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Стороны грани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грани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полной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10,13,13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3000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-40704"/>
            <a:ext cx="219932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Таблица 2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 Определение площади поверхности </a:t>
            </a:r>
            <a:r>
              <a:rPr lang="ru-RU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тетрапакета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имеющего форму  тетраэдра(вместимость 0,2 литра)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 smtClean="0"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57422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Таблица 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Определение площади поверхности </a:t>
            </a:r>
            <a:r>
              <a:rPr lang="ru-RU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тетрапакета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имеющего форму прямоугольного параллелепипеда (вместимость 0,2 литра).</a:t>
            </a:r>
            <a:endParaRPr lang="ru-RU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dirty="0" smtClean="0"/>
              <a:t>Экономия на одном пакете составляет</a:t>
            </a:r>
            <a:r>
              <a:rPr lang="en-US" sz="2600" b="1" dirty="0" smtClean="0"/>
              <a:t>  </a:t>
            </a:r>
            <a:r>
              <a:rPr lang="ru-RU" sz="2600" b="1" dirty="0" smtClean="0"/>
              <a:t>по 0,2 литра     </a:t>
            </a:r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     </a:t>
            </a:r>
            <a:r>
              <a:rPr lang="ru-RU" sz="2600" b="1" dirty="0" smtClean="0"/>
              <a:t>22</a:t>
            </a:r>
            <a:r>
              <a:rPr lang="en-US" sz="2600" b="1" dirty="0" smtClean="0"/>
              <a:t> </a:t>
            </a:r>
            <a:r>
              <a:rPr lang="ru-RU" sz="2600" b="1" dirty="0" smtClean="0"/>
              <a:t>(см2)</a:t>
            </a:r>
            <a:endParaRPr lang="ru-RU" sz="2600" dirty="0" smtClean="0"/>
          </a:p>
          <a:p>
            <a:r>
              <a:rPr lang="ru-RU" sz="2600" b="1" dirty="0" smtClean="0"/>
              <a:t> Экономия на выпуске 3000 пакетов по 0,2 литра:       </a:t>
            </a:r>
            <a:r>
              <a:rPr lang="en-US" sz="2600" b="1" dirty="0" smtClean="0"/>
              <a:t>             </a:t>
            </a:r>
          </a:p>
          <a:p>
            <a:pPr>
              <a:buNone/>
            </a:pPr>
            <a:r>
              <a:rPr lang="en-US" sz="2600" b="1" dirty="0" smtClean="0"/>
              <a:t>      </a:t>
            </a:r>
            <a:r>
              <a:rPr lang="ru-RU" sz="2600" b="1" dirty="0" smtClean="0"/>
              <a:t>66000(см2)</a:t>
            </a:r>
            <a:endParaRPr lang="ru-RU" sz="2600" dirty="0" smtClean="0"/>
          </a:p>
          <a:p>
            <a:r>
              <a:rPr lang="ru-RU" sz="2600" b="1" dirty="0" smtClean="0"/>
              <a:t>Для сравнения: площадь одного листа картона </a:t>
            </a:r>
          </a:p>
          <a:p>
            <a:pPr>
              <a:buNone/>
            </a:pPr>
            <a:r>
              <a:rPr lang="ru-RU" sz="2600" b="1" dirty="0" smtClean="0"/>
              <a:t>      5246 см2</a:t>
            </a:r>
            <a:endParaRPr lang="ru-RU" sz="2600" dirty="0" smtClean="0"/>
          </a:p>
          <a:p>
            <a:r>
              <a:rPr lang="ru-RU" sz="2600" b="1" dirty="0" smtClean="0"/>
              <a:t> Вывод:  </a:t>
            </a:r>
            <a:r>
              <a:rPr lang="ru-RU" sz="2600" b="1" u="sng" dirty="0" smtClean="0"/>
              <a:t>экономически более выгоден пакет, имеющий форму прямоугольного параллелепипеда</a:t>
            </a:r>
            <a:endParaRPr lang="ru-RU" sz="2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00486" cy="11620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Задача 1.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28596" y="1428736"/>
            <a:ext cx="4857784" cy="469106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 Правильная четырехугольная призма описана около цилиндра, радиус основания и высота которого равны 1. Найдите площадь боковой поверхности призмы.</a:t>
            </a:r>
            <a:endParaRPr lang="ru-RU" sz="2000" b="1" dirty="0"/>
          </a:p>
        </p:txBody>
      </p:sp>
      <p:pic>
        <p:nvPicPr>
          <p:cNvPr id="12" name="Содержимое 1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1181" y="1142984"/>
            <a:ext cx="2476500" cy="31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00486" cy="11620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Задача 1.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28596" y="1428736"/>
            <a:ext cx="4857784" cy="469106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 Правильная четырехугольная призма описана около цилиндра, радиус основания и высота которого равны 1. Найдите площадь боковой поверхности призмы.</a:t>
            </a:r>
            <a:endParaRPr lang="ru-RU" sz="2000" b="1" dirty="0"/>
          </a:p>
        </p:txBody>
      </p:sp>
      <p:pic>
        <p:nvPicPr>
          <p:cNvPr id="12" name="Содержимое 1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1181" y="1142984"/>
            <a:ext cx="2476500" cy="31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Group 115"/>
          <p:cNvGrpSpPr>
            <a:grpSpLocks/>
          </p:cNvGrpSpPr>
          <p:nvPr/>
        </p:nvGrpSpPr>
        <p:grpSpPr bwMode="auto">
          <a:xfrm>
            <a:off x="642910" y="5572140"/>
            <a:ext cx="3643338" cy="857256"/>
            <a:chOff x="3024" y="1408"/>
            <a:chExt cx="2313" cy="444"/>
          </a:xfrm>
        </p:grpSpPr>
        <p:grpSp>
          <p:nvGrpSpPr>
            <p:cNvPr id="31" name="Group 116"/>
            <p:cNvGrpSpPr>
              <a:grpSpLocks/>
            </p:cNvGrpSpPr>
            <p:nvPr/>
          </p:nvGrpSpPr>
          <p:grpSpPr bwMode="auto">
            <a:xfrm>
              <a:off x="4387" y="1500"/>
              <a:ext cx="578" cy="352"/>
              <a:chOff x="1849" y="2481"/>
              <a:chExt cx="657" cy="563"/>
            </a:xfrm>
          </p:grpSpPr>
          <p:sp>
            <p:nvSpPr>
              <p:cNvPr id="47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3</a:t>
                </a:r>
              </a:p>
            </p:txBody>
          </p:sp>
          <p:sp>
            <p:nvSpPr>
              <p:cNvPr id="48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81"/>
                <a:ext cx="183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49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11"/>
                <a:ext cx="272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1</a:t>
                </a:r>
              </a:p>
            </p:txBody>
          </p:sp>
          <p:sp>
            <p:nvSpPr>
              <p:cNvPr id="50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9"/>
                <a:ext cx="175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0</a:t>
                </a:r>
              </a:p>
            </p:txBody>
          </p:sp>
          <p:sp>
            <p:nvSpPr>
              <p:cNvPr id="51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3"/>
                <a:ext cx="18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dirty="0" err="1">
                    <a:cs typeface="Arial" charset="0"/>
                  </a:rPr>
                  <a:t>х</a:t>
                </a:r>
                <a:endParaRPr lang="ru-RU" sz="2800" b="1" dirty="0">
                  <a:cs typeface="Arial" charset="0"/>
                </a:endParaRPr>
              </a:p>
            </p:txBody>
          </p:sp>
        </p:grpSp>
        <p:sp>
          <p:nvSpPr>
            <p:cNvPr id="32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33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34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 smtClean="0">
                  <a:cs typeface="Arial" charset="0"/>
                </a:rPr>
                <a:t>В11</a:t>
              </a:r>
              <a:endParaRPr lang="ru-RU" sz="2000" b="1" dirty="0">
                <a:cs typeface="Arial" charset="0"/>
              </a:endParaRPr>
            </a:p>
          </p:txBody>
        </p:sp>
        <p:sp>
          <p:nvSpPr>
            <p:cNvPr id="35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6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8</a:t>
              </a:r>
              <a:endParaRPr lang="ru-RU" sz="2800" b="1" dirty="0"/>
            </a:p>
          </p:txBody>
        </p:sp>
        <p:sp>
          <p:nvSpPr>
            <p:cNvPr id="36" name="Rectangle 126"/>
            <p:cNvSpPr>
              <a:spLocks noChangeArrowheads="1"/>
            </p:cNvSpPr>
            <p:nvPr/>
          </p:nvSpPr>
          <p:spPr bwMode="auto">
            <a:xfrm>
              <a:off x="3972" y="1476"/>
              <a:ext cx="231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</a:t>
              </a:r>
              <a:endParaRPr lang="ru-RU" sz="2800" b="1" dirty="0"/>
            </a:p>
          </p:txBody>
        </p:sp>
        <p:sp>
          <p:nvSpPr>
            <p:cNvPr id="37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dirty="0">
                <a:cs typeface="Arial" charset="0"/>
              </a:endParaRPr>
            </a:p>
          </p:txBody>
        </p:sp>
        <p:sp>
          <p:nvSpPr>
            <p:cNvPr id="38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39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40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41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42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43" name="Text Box 133"/>
            <p:cNvSpPr txBox="1">
              <a:spLocks noChangeArrowheads="1"/>
            </p:cNvSpPr>
            <p:nvPr/>
          </p:nvSpPr>
          <p:spPr bwMode="auto">
            <a:xfrm>
              <a:off x="3642" y="1408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44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45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46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85918" y="1785926"/>
            <a:ext cx="5124006" cy="357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Задача 2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площадь поверхности правильной четырехугольной пирамиды, стороны основания которой равны 6 и высота равна 4.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Задача 2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dirty="0" smtClean="0"/>
              <a:t>Найдите площадь поверхности правильной четырехугольной пирамиды, стороны основания которой равны 6 и высота равна 4.</a:t>
            </a:r>
          </a:p>
          <a:p>
            <a:endParaRPr lang="ru-RU" dirty="0"/>
          </a:p>
        </p:txBody>
      </p: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642910" y="5572140"/>
            <a:ext cx="3643338" cy="857256"/>
            <a:chOff x="3024" y="1408"/>
            <a:chExt cx="2313" cy="444"/>
          </a:xfrm>
        </p:grpSpPr>
        <p:grpSp>
          <p:nvGrpSpPr>
            <p:cNvPr id="7" name="Group 116"/>
            <p:cNvGrpSpPr>
              <a:grpSpLocks/>
            </p:cNvGrpSpPr>
            <p:nvPr/>
          </p:nvGrpSpPr>
          <p:grpSpPr bwMode="auto">
            <a:xfrm>
              <a:off x="4387" y="1500"/>
              <a:ext cx="578" cy="352"/>
              <a:chOff x="1849" y="2481"/>
              <a:chExt cx="657" cy="563"/>
            </a:xfrm>
          </p:grpSpPr>
          <p:sp>
            <p:nvSpPr>
              <p:cNvPr id="23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4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81"/>
                <a:ext cx="183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5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11"/>
                <a:ext cx="272" cy="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6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9"/>
                <a:ext cx="175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7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3"/>
                <a:ext cx="18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dirty="0" err="1">
                    <a:cs typeface="Arial" charset="0"/>
                  </a:rPr>
                  <a:t>х</a:t>
                </a:r>
                <a:endParaRPr lang="ru-RU" sz="2800" b="1" dirty="0">
                  <a:cs typeface="Arial" charset="0"/>
                </a:endParaRPr>
              </a:p>
            </p:txBody>
          </p:sp>
        </p:grpSp>
        <p:sp>
          <p:nvSpPr>
            <p:cNvPr id="8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9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0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dirty="0" smtClean="0">
                  <a:cs typeface="Arial" charset="0"/>
                </a:rPr>
                <a:t>В11</a:t>
              </a:r>
              <a:endParaRPr lang="ru-RU" sz="2000" b="1" dirty="0">
                <a:cs typeface="Arial" charset="0"/>
              </a:endParaRPr>
            </a:p>
          </p:txBody>
        </p:sp>
        <p:sp>
          <p:nvSpPr>
            <p:cNvPr id="11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6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9</a:t>
              </a:r>
              <a:endParaRPr lang="ru-RU" sz="2800" b="1" dirty="0"/>
            </a:p>
          </p:txBody>
        </p:sp>
        <p:sp>
          <p:nvSpPr>
            <p:cNvPr id="12" name="Rectangle 126"/>
            <p:cNvSpPr>
              <a:spLocks noChangeArrowheads="1"/>
            </p:cNvSpPr>
            <p:nvPr/>
          </p:nvSpPr>
          <p:spPr bwMode="auto">
            <a:xfrm>
              <a:off x="3972" y="1476"/>
              <a:ext cx="231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 6</a:t>
              </a:r>
              <a:endParaRPr lang="ru-RU" sz="2800" b="1" dirty="0"/>
            </a:p>
          </p:txBody>
        </p:sp>
        <p:sp>
          <p:nvSpPr>
            <p:cNvPr id="13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dirty="0">
                <a:cs typeface="Arial" charset="0"/>
              </a:endParaRPr>
            </a:p>
          </p:txBody>
        </p:sp>
        <p:sp>
          <p:nvSpPr>
            <p:cNvPr id="14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5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6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/>
            </a:p>
          </p:txBody>
        </p:sp>
        <p:sp>
          <p:nvSpPr>
            <p:cNvPr id="17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18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19" name="Text Box 133"/>
            <p:cNvSpPr txBox="1">
              <a:spLocks noChangeArrowheads="1"/>
            </p:cNvSpPr>
            <p:nvPr/>
          </p:nvSpPr>
          <p:spPr bwMode="auto">
            <a:xfrm>
              <a:off x="3642" y="1408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20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21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>
                <a:cs typeface="Arial" charset="0"/>
              </a:endParaRPr>
            </a:p>
          </p:txBody>
        </p:sp>
        <p:sp>
          <p:nvSpPr>
            <p:cNvPr id="22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mathege.ru</a:t>
            </a:r>
          </a:p>
          <a:p>
            <a:pPr>
              <a:buNone/>
            </a:pPr>
            <a:r>
              <a:rPr lang="ru-RU" dirty="0" smtClean="0"/>
              <a:t>№№ 27055, 27060, 27062, 27130.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44891" y="2967335"/>
            <a:ext cx="7254230" cy="106798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634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Успешной</a:t>
            </a:r>
            <a:r>
              <a:rPr lang="ru-RU" sz="587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сдачи ЕГЭ.</a:t>
            </a:r>
            <a:endParaRPr lang="ru-RU" sz="587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11733" y="1678968"/>
            <a:ext cx="4346383" cy="3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6" name="Group 115"/>
          <p:cNvGrpSpPr>
            <a:grpSpLocks/>
          </p:cNvGrpSpPr>
          <p:nvPr/>
        </p:nvGrpSpPr>
        <p:grpSpPr bwMode="auto">
          <a:xfrm>
            <a:off x="2571736" y="5357826"/>
            <a:ext cx="3643338" cy="785818"/>
            <a:chOff x="3024" y="1410"/>
            <a:chExt cx="2313" cy="404"/>
          </a:xfrm>
        </p:grpSpPr>
        <p:grpSp>
          <p:nvGrpSpPr>
            <p:cNvPr id="97" name="Group 116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13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14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115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98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В 3</a:t>
              </a:r>
              <a:endParaRPr lang="ru-RU" sz="2800" b="1" dirty="0"/>
            </a:p>
          </p:txBody>
        </p:sp>
        <p:sp>
          <p:nvSpPr>
            <p:cNvPr id="100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101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" name="Rectangle 126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 b="1" dirty="0" smtClean="0"/>
                <a:t>2</a:t>
              </a:r>
              <a:endParaRPr lang="ru-RU" sz="2800" b="1" dirty="0"/>
            </a:p>
          </p:txBody>
        </p:sp>
        <p:sp>
          <p:nvSpPr>
            <p:cNvPr id="103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104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08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09" name="Text Box 133"/>
            <p:cNvSpPr txBox="1">
              <a:spLocks noChangeArrowheads="1"/>
            </p:cNvSpPr>
            <p:nvPr/>
          </p:nvSpPr>
          <p:spPr bwMode="auto">
            <a:xfrm>
              <a:off x="3655" y="1482"/>
              <a:ext cx="22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cs typeface="Arial" charset="0"/>
                </a:rPr>
                <a:t>1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10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 dirty="0">
                <a:cs typeface="Arial" charset="0"/>
              </a:endParaRPr>
            </a:p>
          </p:txBody>
        </p:sp>
        <p:sp>
          <p:nvSpPr>
            <p:cNvPr id="111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>
                <a:cs typeface="Arial" charset="0"/>
              </a:endParaRPr>
            </a:p>
          </p:txBody>
        </p:sp>
        <p:sp>
          <p:nvSpPr>
            <p:cNvPr id="112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4056" y="1501436"/>
            <a:ext cx="2255199" cy="385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4056" y="1501436"/>
            <a:ext cx="2255199" cy="385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571736" y="5357826"/>
            <a:ext cx="3643338" cy="785818"/>
            <a:chOff x="3024" y="1410"/>
            <a:chExt cx="2313" cy="404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21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2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3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4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5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6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В 3</a:t>
              </a:r>
              <a:endParaRPr lang="ru-RU" sz="2800" b="1" dirty="0"/>
            </a:p>
          </p:txBody>
        </p:sp>
        <p:sp>
          <p:nvSpPr>
            <p:cNvPr id="8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9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Rectangle 126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 b="1" dirty="0"/>
            </a:p>
          </p:txBody>
        </p:sp>
        <p:sp>
          <p:nvSpPr>
            <p:cNvPr id="11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12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6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7" name="Text Box 133"/>
            <p:cNvSpPr txBox="1">
              <a:spLocks noChangeArrowheads="1"/>
            </p:cNvSpPr>
            <p:nvPr/>
          </p:nvSpPr>
          <p:spPr bwMode="auto">
            <a:xfrm>
              <a:off x="3655" y="1482"/>
              <a:ext cx="22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cs typeface="Arial" charset="0"/>
                </a:rPr>
                <a:t>6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8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 dirty="0">
                <a:cs typeface="Arial" charset="0"/>
              </a:endParaRPr>
            </a:p>
          </p:txBody>
        </p:sp>
        <p:sp>
          <p:nvSpPr>
            <p:cNvPr id="19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>
                <a:cs typeface="Arial" charset="0"/>
              </a:endParaRPr>
            </a:p>
          </p:txBody>
        </p:sp>
        <p:sp>
          <p:nvSpPr>
            <p:cNvPr id="20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361" y="1680964"/>
            <a:ext cx="5814339" cy="324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361" y="1680964"/>
            <a:ext cx="5814339" cy="324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571736" y="5357826"/>
            <a:ext cx="3643338" cy="785818"/>
            <a:chOff x="3024" y="1410"/>
            <a:chExt cx="2313" cy="404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4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5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6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6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В 3</a:t>
              </a:r>
              <a:endParaRPr lang="ru-RU" sz="2800" b="1" dirty="0"/>
            </a:p>
          </p:txBody>
        </p:sp>
        <p:sp>
          <p:nvSpPr>
            <p:cNvPr id="9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10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126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 b="1" dirty="0"/>
            </a:p>
          </p:txBody>
        </p:sp>
        <p:sp>
          <p:nvSpPr>
            <p:cNvPr id="12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13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7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8" name="Text Box 133"/>
            <p:cNvSpPr txBox="1">
              <a:spLocks noChangeArrowheads="1"/>
            </p:cNvSpPr>
            <p:nvPr/>
          </p:nvSpPr>
          <p:spPr bwMode="auto">
            <a:xfrm>
              <a:off x="3655" y="1482"/>
              <a:ext cx="22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cs typeface="Arial" charset="0"/>
                </a:rPr>
                <a:t>6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9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 dirty="0">
                <a:cs typeface="Arial" charset="0"/>
              </a:endParaRPr>
            </a:p>
          </p:txBody>
        </p:sp>
        <p:sp>
          <p:nvSpPr>
            <p:cNvPr id="20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>
                <a:cs typeface="Arial" charset="0"/>
              </a:endParaRPr>
            </a:p>
          </p:txBody>
        </p:sp>
        <p:sp>
          <p:nvSpPr>
            <p:cNvPr id="21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399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43174" y="1311438"/>
            <a:ext cx="3348051" cy="426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фигуры</a:t>
            </a:r>
            <a:endParaRPr lang="ru-RU" dirty="0"/>
          </a:p>
        </p:txBody>
      </p:sp>
      <p:pic>
        <p:nvPicPr>
          <p:cNvPr id="399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57488" y="1311438"/>
            <a:ext cx="3133737" cy="398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571736" y="5357826"/>
            <a:ext cx="3643338" cy="785818"/>
            <a:chOff x="3024" y="1410"/>
            <a:chExt cx="2313" cy="404"/>
          </a:xfrm>
        </p:grpSpPr>
        <p:grpSp>
          <p:nvGrpSpPr>
            <p:cNvPr id="5" name="Group 116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22" name="Text Box 11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4" name="Text Box 11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5" name="Text Box 12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6" name="Text Box 12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6" name="Rectangle 122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123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 dirty="0" smtClean="0"/>
                <a:t>В 3</a:t>
              </a:r>
              <a:endParaRPr lang="ru-RU" sz="2800" b="1" dirty="0"/>
            </a:p>
          </p:txBody>
        </p:sp>
        <p:sp>
          <p:nvSpPr>
            <p:cNvPr id="9" name="Text Box 124"/>
            <p:cNvSpPr txBox="1">
              <a:spLocks noChangeArrowheads="1"/>
            </p:cNvSpPr>
            <p:nvPr/>
          </p:nvSpPr>
          <p:spPr bwMode="auto">
            <a:xfrm>
              <a:off x="3144" y="1499"/>
              <a:ext cx="43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800" b="1" dirty="0">
                <a:cs typeface="Arial" charset="0"/>
              </a:endParaRPr>
            </a:p>
          </p:txBody>
        </p:sp>
        <p:sp>
          <p:nvSpPr>
            <p:cNvPr id="10" name="Rectangle 125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126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800" b="1" dirty="0"/>
            </a:p>
          </p:txBody>
        </p:sp>
        <p:sp>
          <p:nvSpPr>
            <p:cNvPr id="12" name="Rectangle 127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cs typeface="Arial" charset="0"/>
              </a:endParaRPr>
            </a:p>
          </p:txBody>
        </p:sp>
        <p:sp>
          <p:nvSpPr>
            <p:cNvPr id="13" name="Rectangle 128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29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130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131"/>
            <p:cNvSpPr txBox="1">
              <a:spLocks noChangeArrowheads="1"/>
            </p:cNvSpPr>
            <p:nvPr/>
          </p:nvSpPr>
          <p:spPr bwMode="auto">
            <a:xfrm>
              <a:off x="3923" y="1436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7" name="Text Box 132"/>
            <p:cNvSpPr txBox="1">
              <a:spLocks noChangeArrowheads="1"/>
            </p:cNvSpPr>
            <p:nvPr/>
          </p:nvSpPr>
          <p:spPr bwMode="auto">
            <a:xfrm>
              <a:off x="4470" y="1439"/>
              <a:ext cx="3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200" b="1">
                <a:cs typeface="Arial" charset="0"/>
              </a:endParaRPr>
            </a:p>
          </p:txBody>
        </p:sp>
        <p:sp>
          <p:nvSpPr>
            <p:cNvPr id="18" name="Text Box 133"/>
            <p:cNvSpPr txBox="1">
              <a:spLocks noChangeArrowheads="1"/>
            </p:cNvSpPr>
            <p:nvPr/>
          </p:nvSpPr>
          <p:spPr bwMode="auto">
            <a:xfrm>
              <a:off x="3655" y="1482"/>
              <a:ext cx="22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cs typeface="Arial" charset="0"/>
                </a:rPr>
                <a:t>2</a:t>
              </a:r>
              <a:endParaRPr lang="ru-RU" sz="2800" b="1" dirty="0">
                <a:cs typeface="Arial" charset="0"/>
              </a:endParaRPr>
            </a:p>
          </p:txBody>
        </p:sp>
        <p:sp>
          <p:nvSpPr>
            <p:cNvPr id="19" name="Text Box 134"/>
            <p:cNvSpPr txBox="1">
              <a:spLocks noChangeArrowheads="1"/>
            </p:cNvSpPr>
            <p:nvPr/>
          </p:nvSpPr>
          <p:spPr bwMode="auto">
            <a:xfrm>
              <a:off x="3925" y="1411"/>
              <a:ext cx="3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 dirty="0">
                <a:cs typeface="Arial" charset="0"/>
              </a:endParaRPr>
            </a:p>
          </p:txBody>
        </p:sp>
        <p:sp>
          <p:nvSpPr>
            <p:cNvPr id="20" name="Text Box 135"/>
            <p:cNvSpPr txBox="1">
              <a:spLocks noChangeArrowheads="1"/>
            </p:cNvSpPr>
            <p:nvPr/>
          </p:nvSpPr>
          <p:spPr bwMode="auto">
            <a:xfrm>
              <a:off x="4239" y="1410"/>
              <a:ext cx="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3600" b="1">
                <a:cs typeface="Arial" charset="0"/>
              </a:endParaRPr>
            </a:p>
          </p:txBody>
        </p:sp>
        <p:sp>
          <p:nvSpPr>
            <p:cNvPr id="21" name="Text Box 124"/>
            <p:cNvSpPr txBox="1">
              <a:spLocks noChangeArrowheads="1"/>
            </p:cNvSpPr>
            <p:nvPr/>
          </p:nvSpPr>
          <p:spPr bwMode="auto">
            <a:xfrm>
              <a:off x="3159" y="1498"/>
              <a:ext cx="4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384</Words>
  <Application>Microsoft Office PowerPoint</Application>
  <PresentationFormat>Экран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Площади. Подготовка к ЕГЭ.</vt:lpstr>
      <vt:lpstr>Найти площадь фигуры.</vt:lpstr>
      <vt:lpstr>Найти площадь фигуры.</vt:lpstr>
      <vt:lpstr>Найти площадь фигуры.</vt:lpstr>
      <vt:lpstr>Найти площадь фигуры.</vt:lpstr>
      <vt:lpstr>Найти площадь фигуры.</vt:lpstr>
      <vt:lpstr>Найти площадь фигуры.</vt:lpstr>
      <vt:lpstr>Найти площадь фигуры</vt:lpstr>
      <vt:lpstr>Найти площадь фигуры</vt:lpstr>
      <vt:lpstr>Найти площадь фигуры</vt:lpstr>
      <vt:lpstr>Найти площадь фигуры</vt:lpstr>
      <vt:lpstr>Найти площадь фигуры</vt:lpstr>
      <vt:lpstr>Найти площадь фигуры</vt:lpstr>
      <vt:lpstr>ОТВЕТЫ К ЗАДАНИЯМ САМОСТОЯТЕЛЬНОЙ РАБОТЫ</vt:lpstr>
      <vt:lpstr>Пакеты для молока 0,2 литра            Таблица 1                                                    Таблица 2</vt:lpstr>
      <vt:lpstr>Слайд 16</vt:lpstr>
      <vt:lpstr>Слайд 17</vt:lpstr>
      <vt:lpstr>Задача 1.</vt:lpstr>
      <vt:lpstr>Задача 1.</vt:lpstr>
      <vt:lpstr>Задача 2.</vt:lpstr>
      <vt:lpstr>Задача 2.</vt:lpstr>
      <vt:lpstr>Домашнее задание: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Площади. Подготовка к ЕГЭ.</dc:title>
  <dc:creator>Admin</dc:creator>
  <cp:lastModifiedBy>Admin</cp:lastModifiedBy>
  <cp:revision>59</cp:revision>
  <dcterms:created xsi:type="dcterms:W3CDTF">2012-02-26T19:20:32Z</dcterms:created>
  <dcterms:modified xsi:type="dcterms:W3CDTF">2012-03-17T14:17:40Z</dcterms:modified>
</cp:coreProperties>
</file>