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chool.xvatit.com/index.php?title=%D0%A4%D0%B0%D0%B9%D0%BB:Bib0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chool.xvatit.com/index.php?title=%D0%A4%D0%B0%D0%B9%D0%BB:Bib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chool.xvatit.com/index.php?title=%D0%A4%D0%B0%D0%B9%D0%BB:Bib22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chool.xvatit.com/index.php?title=%D0%A4%D0%B0%D0%B9%D0%BB:Bib2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ibrary.ru/" TargetMode="External"/><Relationship Id="rId2" Type="http://schemas.openxmlformats.org/officeDocument/2006/relationships/hyperlink" Target="http://www.rsl.ru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translate.ru/" TargetMode="External"/><Relationship Id="rId5" Type="http://schemas.openxmlformats.org/officeDocument/2006/relationships/hyperlink" Target="http://www.krugosvet.ru/" TargetMode="External"/><Relationship Id="rId4" Type="http://schemas.openxmlformats.org/officeDocument/2006/relationships/hyperlink" Target="http://www.wikipedi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4525963"/>
          </a:xfrm>
        </p:spPr>
        <p:txBody>
          <a:bodyPr/>
          <a:lstStyle/>
          <a:p>
            <a:pPr lvl="0" algn="ctr"/>
            <a:r>
              <a:rPr lang="ru-RU" sz="5400" b="1" i="1" dirty="0" smtClean="0"/>
              <a:t>Библиотеки, энциклопедии и словари в Интернете.</a:t>
            </a:r>
            <a:r>
              <a:rPr lang="ru-RU" sz="5400" i="1" dirty="0" smtClean="0"/>
              <a:t> </a:t>
            </a:r>
          </a:p>
          <a:p>
            <a:pPr lvl="0" algn="ctr"/>
            <a:endParaRPr lang="ru-RU" sz="5400" dirty="0" smtClean="0"/>
          </a:p>
          <a:p>
            <a:endParaRPr lang="ru-RU" dirty="0"/>
          </a:p>
        </p:txBody>
      </p:sp>
      <p:pic>
        <p:nvPicPr>
          <p:cNvPr id="4" name="Рисунок 3" descr="Библиотеки">
            <a:hlinkClick r:id="rId2" tooltip="Библиотеки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643314"/>
            <a:ext cx="50006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Электронные библиотеки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Электронная библиотека</a:t>
            </a:r>
            <a:r>
              <a:rPr lang="ru-RU" i="1" dirty="0" smtClean="0"/>
              <a:t> - информационная система, позволяющая хранить и использовать коллекции электронных документов, размещенных в самой системе, а также предоставлять доступ к ним через телекоммуникационные сети. </a:t>
            </a:r>
            <a:endParaRPr lang="ru-RU" dirty="0" smtClean="0"/>
          </a:p>
          <a:p>
            <a:r>
              <a:rPr lang="ru-RU" b="1" i="1" dirty="0" smtClean="0"/>
              <a:t>Основные задачи </a:t>
            </a:r>
            <a:r>
              <a:rPr lang="ru-RU" i="1" dirty="0" smtClean="0"/>
              <a:t>ЭБ - объединение информационных ресурсов и эффективная навигация в них.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Электронные библиотеки</a:t>
            </a:r>
            <a:endParaRPr lang="ru-RU" dirty="0"/>
          </a:p>
        </p:txBody>
      </p:sp>
      <p:pic>
        <p:nvPicPr>
          <p:cNvPr id="4" name="Содержимое 3" descr="Электронные библиотеки">
            <a:hlinkClick r:id="rId2" tooltip="&quot;Электронные библиотеки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571612"/>
            <a:ext cx="642942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Типы ЭБ: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472518" cy="5411807"/>
          </a:xfrm>
        </p:spPr>
        <p:txBody>
          <a:bodyPr>
            <a:normAutofit/>
          </a:bodyPr>
          <a:lstStyle/>
          <a:p>
            <a:pPr lvl="0"/>
            <a:r>
              <a:rPr lang="ru-RU" sz="2800" i="1" dirty="0" smtClean="0"/>
              <a:t>бумажная («аналоговая») с карточными каталогами </a:t>
            </a:r>
            <a:endParaRPr lang="ru-RU" sz="2800" dirty="0" smtClean="0"/>
          </a:p>
          <a:p>
            <a:pPr lvl="0"/>
            <a:r>
              <a:rPr lang="ru-RU" sz="2800" i="1" dirty="0" smtClean="0"/>
              <a:t>гибридная, то есть «аналоговая» библиотека, имеющая компьютерный электронный каталог и электронную доставку документов </a:t>
            </a:r>
            <a:endParaRPr lang="ru-RU" sz="2800" dirty="0" smtClean="0"/>
          </a:p>
          <a:p>
            <a:r>
              <a:rPr lang="ru-RU" sz="2800" i="1" dirty="0" smtClean="0"/>
              <a:t>электронная (цифровая) библиотека, в которой информация находится в электронном формате и к которой пользователь имеет непосредственный доступ</a:t>
            </a:r>
          </a:p>
          <a:p>
            <a:endParaRPr lang="ru-RU" dirty="0"/>
          </a:p>
        </p:txBody>
      </p:sp>
      <p:pic>
        <p:nvPicPr>
          <p:cNvPr id="4" name="Рисунок 3" descr="Электронные библиотеки">
            <a:hlinkClick r:id="rId2" tooltip="&quot;Электронные библиотеки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429132"/>
            <a:ext cx="3524248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Электронные библиотеки">
            <a:hlinkClick r:id="rId2" tooltip="&quot;Электронные библиотеки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714356"/>
            <a:ext cx="8143932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Энциклопедии в Интернете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Интернет-энциклопедия</a:t>
            </a:r>
            <a:r>
              <a:rPr lang="ru-RU" i="1" dirty="0" smtClean="0"/>
              <a:t> - это энциклопедия, действующая в Web-среде. </a:t>
            </a:r>
            <a:r>
              <a:rPr lang="ru-RU" b="1" i="1" dirty="0" smtClean="0"/>
              <a:t>Они делятся на две группы:</a:t>
            </a:r>
            <a:r>
              <a:rPr lang="ru-RU" i="1" dirty="0" smtClean="0"/>
              <a:t> </a:t>
            </a:r>
            <a:endParaRPr lang="ru-RU" dirty="0" smtClean="0"/>
          </a:p>
          <a:p>
            <a:r>
              <a:rPr lang="ru-RU" i="1" dirty="0" smtClean="0"/>
              <a:t>- энциклопедии, написанные коллективом автором. Является аналогом бумажной энциклопедии, только перенесённой на Web-сервер. Примерами может служить энциклопедия «</a:t>
            </a:r>
            <a:r>
              <a:rPr lang="ru-RU" i="1" dirty="0" err="1" smtClean="0"/>
              <a:t>Кругосвет</a:t>
            </a:r>
            <a:r>
              <a:rPr lang="ru-RU" i="1" dirty="0" smtClean="0"/>
              <a:t>» или электронная версия «Православной энциклопедии». </a:t>
            </a:r>
          </a:p>
          <a:p>
            <a:r>
              <a:rPr lang="ru-RU" i="1" dirty="0" smtClean="0"/>
              <a:t>- энциклопедии, создающиеся её читателями и пользователями Интернета в соответствии с правилами отдельно взятого проекта.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Словари в Интернете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err="1" smtClean="0"/>
              <a:t>Онлайн-словарь</a:t>
            </a:r>
            <a:r>
              <a:rPr lang="ru-RU" i="1" dirty="0" smtClean="0"/>
              <a:t> - электронный словарь, размещённый в Интернете. </a:t>
            </a:r>
          </a:p>
          <a:p>
            <a:r>
              <a:rPr lang="ru-RU" b="1" i="1" u="sng" dirty="0" smtClean="0"/>
              <a:t>Типы словарей:</a:t>
            </a:r>
            <a:endParaRPr lang="ru-RU" b="1" u="sng" dirty="0" smtClean="0"/>
          </a:p>
          <a:p>
            <a:r>
              <a:rPr lang="ru-RU" i="1" dirty="0" smtClean="0"/>
              <a:t>авторские словари, полностью </a:t>
            </a:r>
            <a:r>
              <a:rPr lang="ru-RU" i="1" smtClean="0"/>
              <a:t>соответствующие своим </a:t>
            </a:r>
            <a:r>
              <a:rPr lang="ru-RU" i="1" dirty="0" smtClean="0"/>
              <a:t>бумажным вариантам пиратские словари,</a:t>
            </a:r>
          </a:p>
          <a:p>
            <a:r>
              <a:rPr lang="ru-RU" i="1" dirty="0" smtClean="0"/>
              <a:t> полученные путем сканирования авторских бумажных словарей, опубликованные без соблюдения авторских прав смешанные версии, когда в основе лежат как авторские, так и пиратские словари.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Autofit/>
          </a:bodyPr>
          <a:lstStyle/>
          <a:p>
            <a:r>
              <a:rPr lang="en-US" sz="7200" u="sng" dirty="0" smtClean="0">
                <a:hlinkClick r:id="rId2"/>
              </a:rPr>
              <a:t>www.rsl.ru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en-US" sz="7200" u="sng" dirty="0" smtClean="0">
                <a:hlinkClick r:id="rId3"/>
              </a:rPr>
              <a:t>www.elibrary.ru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en-US" sz="7200" u="sng" dirty="0" smtClean="0">
                <a:hlinkClick r:id="rId4"/>
              </a:rPr>
              <a:t>www.wikipedia.org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en-US" sz="7200" u="sng" dirty="0" smtClean="0">
                <a:hlinkClick r:id="rId5"/>
              </a:rPr>
              <a:t>www.krugosvet.ru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en-US" sz="7200" u="sng" dirty="0" smtClean="0">
                <a:hlinkClick r:id="rId6"/>
              </a:rPr>
              <a:t>www.translate.ru</a:t>
            </a:r>
            <a:r>
              <a:rPr lang="ru-RU" sz="7200" dirty="0" smtClean="0"/>
              <a:t/>
            </a:r>
            <a:br>
              <a:rPr lang="ru-RU" sz="7200" dirty="0" smtClean="0"/>
            </a:br>
            <a:endParaRPr lang="ru-RU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222</Words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Электронные библиотеки  </vt:lpstr>
      <vt:lpstr>Электронные библиотеки</vt:lpstr>
      <vt:lpstr>Типы ЭБ:</vt:lpstr>
      <vt:lpstr>Слайд 5</vt:lpstr>
      <vt:lpstr>Энциклопедии в Интернете  </vt:lpstr>
      <vt:lpstr>Словари в Интернете  </vt:lpstr>
      <vt:lpstr>www.rsl.ru www.elibrary.ru www.wikipedia.org www.krugosvet.ru www.translate.ru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Школа №2</cp:lastModifiedBy>
  <cp:revision>3</cp:revision>
  <dcterms:modified xsi:type="dcterms:W3CDTF">2013-04-25T08:55:44Z</dcterms:modified>
</cp:coreProperties>
</file>