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62" r:id="rId5"/>
    <p:sldId id="259" r:id="rId6"/>
    <p:sldId id="260" r:id="rId7"/>
    <p:sldId id="263" r:id="rId8"/>
    <p:sldId id="264" r:id="rId9"/>
    <p:sldId id="265" r:id="rId10"/>
    <p:sldId id="261"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атерина" initials="К" lastIdx="1" clrIdx="0">
    <p:extLst>
      <p:ext uri="{19B8F6BF-5375-455C-9EA6-DF929625EA0E}">
        <p15:presenceInfo xmlns:p15="http://schemas.microsoft.com/office/powerpoint/2012/main" userId="Катери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328586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469497-4091-48A8-BA73-461C25B48C44}" type="datetimeFigureOut">
              <a:rPr lang="ru-RU" smtClean="0"/>
              <a:t>19.01.2015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73744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386081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223116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301387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237276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359044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2289638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21309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40369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469497-4091-48A8-BA73-461C25B48C44}" type="datetimeFigureOut">
              <a:rPr lang="ru-RU" smtClean="0"/>
              <a:t>19.01.2015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18140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469497-4091-48A8-BA73-461C25B48C44}" type="datetimeFigureOut">
              <a:rPr lang="ru-RU" smtClean="0"/>
              <a:t>19.01.2015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290690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469497-4091-48A8-BA73-461C25B48C44}" type="datetimeFigureOut">
              <a:rPr lang="ru-RU" smtClean="0"/>
              <a:t>19.01.2015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141799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469497-4091-48A8-BA73-461C25B48C44}" type="datetimeFigureOut">
              <a:rPr lang="ru-RU" smtClean="0"/>
              <a:t>19.01.2015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348121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69497-4091-48A8-BA73-461C25B48C44}" type="datetimeFigureOut">
              <a:rPr lang="ru-RU" smtClean="0"/>
              <a:t>19.01.2015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192307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469497-4091-48A8-BA73-461C25B48C44}" type="datetimeFigureOut">
              <a:rPr lang="ru-RU" smtClean="0"/>
              <a:t>19.01.2015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371719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469497-4091-48A8-BA73-461C25B48C44}" type="datetimeFigureOut">
              <a:rPr lang="ru-RU" smtClean="0"/>
              <a:t>19.01.2015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D1883-070F-4C81-A5F9-BDA70B733FDA}" type="slidenum">
              <a:rPr lang="ru-RU" smtClean="0"/>
              <a:t>‹#›</a:t>
            </a:fld>
            <a:endParaRPr lang="ru-RU"/>
          </a:p>
        </p:txBody>
      </p:sp>
    </p:spTree>
    <p:extLst>
      <p:ext uri="{BB962C8B-B14F-4D97-AF65-F5344CB8AC3E}">
        <p14:creationId xmlns:p14="http://schemas.microsoft.com/office/powerpoint/2010/main" val="10967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469497-4091-48A8-BA73-461C25B48C44}" type="datetimeFigureOut">
              <a:rPr lang="ru-RU" smtClean="0"/>
              <a:t>19.01.2015</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DD1883-070F-4C81-A5F9-BDA70B733FDA}" type="slidenum">
              <a:rPr lang="ru-RU" smtClean="0"/>
              <a:t>‹#›</a:t>
            </a:fld>
            <a:endParaRPr lang="ru-RU"/>
          </a:p>
        </p:txBody>
      </p:sp>
    </p:spTree>
    <p:extLst>
      <p:ext uri="{BB962C8B-B14F-4D97-AF65-F5344CB8AC3E}">
        <p14:creationId xmlns:p14="http://schemas.microsoft.com/office/powerpoint/2010/main" val="264399032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49650" y="1024324"/>
            <a:ext cx="8511822" cy="2441223"/>
          </a:xfrm>
        </p:spPr>
        <p:txBody>
          <a:bodyPr>
            <a:noAutofit/>
          </a:bodyPr>
          <a:lstStyle/>
          <a:p>
            <a:pPr algn="ctr"/>
            <a:r>
              <a:rPr lang="ru-RU" sz="9600" b="1" i="1" dirty="0" smtClean="0">
                <a:effectLst>
                  <a:outerShdw blurRad="38100" dist="38100" dir="2700000" algn="tl">
                    <a:srgbClr val="000000">
                      <a:alpha val="43137"/>
                    </a:srgbClr>
                  </a:outerShdw>
                </a:effectLst>
                <a:cs typeface="AngsanaUPC" panose="02020603050405020304" pitchFamily="18" charset="-34"/>
              </a:rPr>
              <a:t>История волейбола</a:t>
            </a:r>
            <a:endParaRPr lang="ru-RU" sz="9600" b="1" i="1" dirty="0">
              <a:effectLst>
                <a:outerShdw blurRad="38100" dist="38100" dir="2700000" algn="tl">
                  <a:srgbClr val="000000">
                    <a:alpha val="43137"/>
                  </a:srgbClr>
                </a:outerShdw>
              </a:effectLst>
              <a:cs typeface="AngsanaUPC" panose="02020603050405020304" pitchFamily="18" charset="-34"/>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119320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178" y="101600"/>
            <a:ext cx="10363200" cy="830997"/>
          </a:xfrm>
          <a:prstGeom prst="rect">
            <a:avLst/>
          </a:prstGeom>
          <a:noFill/>
        </p:spPr>
        <p:txBody>
          <a:bodyPr wrap="square" rtlCol="0">
            <a:spAutoFit/>
          </a:bodyPr>
          <a:lstStyle/>
          <a:p>
            <a:r>
              <a:rPr lang="ru-RU" sz="4800" b="1" i="1" dirty="0" smtClean="0">
                <a:latin typeface="Century Gothic" panose="020B0502020202020204" pitchFamily="34" charset="0"/>
              </a:rPr>
              <a:t>Современное состояние</a:t>
            </a:r>
            <a:endParaRPr lang="ru-RU" sz="4800" b="1" i="1" dirty="0">
              <a:latin typeface="Century Gothic" panose="020B0502020202020204" pitchFamily="34" charset="0"/>
            </a:endParaRPr>
          </a:p>
        </p:txBody>
      </p:sp>
      <p:sp>
        <p:nvSpPr>
          <p:cNvPr id="3" name="TextBox 2"/>
          <p:cNvSpPr txBox="1"/>
          <p:nvPr/>
        </p:nvSpPr>
        <p:spPr>
          <a:xfrm>
            <a:off x="0" y="932597"/>
            <a:ext cx="12531143" cy="1815882"/>
          </a:xfrm>
          <a:prstGeom prst="rect">
            <a:avLst/>
          </a:prstGeom>
          <a:noFill/>
        </p:spPr>
        <p:txBody>
          <a:bodyPr wrap="square" rtlCol="0">
            <a:spAutoFit/>
          </a:bodyPr>
          <a:lstStyle/>
          <a:p>
            <a:r>
              <a:rPr lang="ru-RU" sz="1600" dirty="0" smtClean="0"/>
              <a:t>С 2006 года FIVB объединяет </a:t>
            </a:r>
            <a:r>
              <a:rPr lang="ru-RU" sz="1600" b="1" i="1" dirty="0" smtClean="0">
                <a:solidFill>
                  <a:schemeClr val="tx1">
                    <a:lumMod val="95000"/>
                    <a:lumOff val="5000"/>
                  </a:schemeClr>
                </a:solidFill>
              </a:rPr>
              <a:t>220</a:t>
            </a:r>
            <a:r>
              <a:rPr lang="ru-RU" sz="1600" dirty="0" smtClean="0"/>
              <a:t> национальных федераций волейбола, волейбол является одним из самых популярных видов спорта на Земле.</a:t>
            </a:r>
            <a:r>
              <a:rPr lang="ru-RU" sz="1600" dirty="0"/>
              <a:t> </a:t>
            </a:r>
            <a:r>
              <a:rPr lang="ru-RU" sz="1600" dirty="0" smtClean="0"/>
              <a:t>Наиболее развит волейбол как вид спорта в таких странах как </a:t>
            </a:r>
            <a:r>
              <a:rPr lang="ru-RU" sz="1600" b="1" i="1" dirty="0" smtClean="0"/>
              <a:t>Россия, Бразилия, Китай, Италия, США, Япония, Польша</a:t>
            </a:r>
            <a:r>
              <a:rPr lang="ru-RU" sz="1600" dirty="0" smtClean="0"/>
              <a:t>. Действующим чемпионом мира среди мужчин является сборная Бразилии (2006), среди женщин — сборная России (2006).</a:t>
            </a:r>
          </a:p>
          <a:p>
            <a:endParaRPr lang="ru-RU" sz="1600" dirty="0" smtClean="0"/>
          </a:p>
          <a:p>
            <a:r>
              <a:rPr lang="ru-RU" sz="1600" dirty="0" smtClean="0"/>
              <a:t>Руководство FIVB продолжает вести работу над усовершенствованием волейбольных правил. </a:t>
            </a:r>
          </a:p>
          <a:p>
            <a:r>
              <a:rPr lang="ru-RU" sz="1600" dirty="0" smtClean="0"/>
              <a:t>В </a:t>
            </a:r>
            <a:r>
              <a:rPr lang="ru-RU" sz="1600" b="1" i="1" dirty="0" smtClean="0"/>
              <a:t>2008—2012</a:t>
            </a:r>
            <a:r>
              <a:rPr lang="ru-RU" sz="1600" dirty="0" smtClean="0"/>
              <a:t> годах в должности президента Международной федерации волейбола работал китаец </a:t>
            </a:r>
            <a:r>
              <a:rPr lang="ru-RU" sz="1600" b="1" i="1" dirty="0" err="1" smtClean="0"/>
              <a:t>Вэй</a:t>
            </a:r>
            <a:r>
              <a:rPr lang="ru-RU" sz="1600" b="1" i="1" dirty="0" smtClean="0"/>
              <a:t> </a:t>
            </a:r>
            <a:r>
              <a:rPr lang="ru-RU" sz="1600" b="1" i="1" dirty="0" err="1" smtClean="0"/>
              <a:t>Цзичжун</a:t>
            </a:r>
            <a:r>
              <a:rPr lang="ru-RU" sz="1600" dirty="0" smtClean="0"/>
              <a:t>, </a:t>
            </a:r>
            <a:r>
              <a:rPr lang="ru-RU" sz="1600" b="1" i="1" dirty="0" smtClean="0"/>
              <a:t>21 сентября 2012 года</a:t>
            </a:r>
            <a:r>
              <a:rPr lang="ru-RU" sz="1600" dirty="0" smtClean="0"/>
              <a:t> на XXXIII Конгрессе FIVB в </a:t>
            </a:r>
            <a:r>
              <a:rPr lang="ru-RU" sz="1600" dirty="0" err="1" smtClean="0"/>
              <a:t>Анахайме</a:t>
            </a:r>
            <a:r>
              <a:rPr lang="ru-RU" sz="1600" dirty="0" smtClean="0"/>
              <a:t> (Калифорния) новым президентом организации выбран бразилец </a:t>
            </a:r>
            <a:r>
              <a:rPr lang="ru-RU" sz="1600" b="1" i="1" dirty="0" err="1" smtClean="0"/>
              <a:t>Ари</a:t>
            </a:r>
            <a:r>
              <a:rPr lang="ru-RU" sz="1600" b="1" i="1" dirty="0" smtClean="0"/>
              <a:t> </a:t>
            </a:r>
            <a:r>
              <a:rPr lang="ru-RU" sz="1600" b="1" i="1" dirty="0" err="1" smtClean="0"/>
              <a:t>Граса</a:t>
            </a:r>
            <a:r>
              <a:rPr lang="ru-RU" sz="1600" dirty="0" smtClean="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89" y="2748479"/>
            <a:ext cx="5871335" cy="39117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3244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9167" y="0"/>
            <a:ext cx="6729726" cy="1569660"/>
          </a:xfrm>
          <a:prstGeom prst="rect">
            <a:avLst/>
          </a:prstGeom>
          <a:noFill/>
        </p:spPr>
        <p:txBody>
          <a:bodyPr wrap="none" lIns="91440" tIns="45720" rIns="91440" bIns="45720">
            <a:spAutoFit/>
          </a:bodyPr>
          <a:lstStyle/>
          <a:p>
            <a:pPr algn="ctr"/>
            <a:r>
              <a:rPr lang="ru-RU" sz="9600" dirty="0" smtClean="0">
                <a:ln w="0"/>
                <a:effectLst>
                  <a:reflection blurRad="6350" stA="53000" endA="300" endPos="35500" dir="5400000" sy="-90000" algn="bl" rotWithShape="0"/>
                </a:effectLst>
              </a:rPr>
              <a:t>Заключение</a:t>
            </a:r>
            <a:endParaRPr lang="ru-RU" sz="9600" dirty="0">
              <a:ln w="0"/>
              <a:effectLst>
                <a:reflection blurRad="6350" stA="53000" endA="300" endPos="35500" dir="5400000" sy="-90000" algn="bl" rotWithShape="0"/>
              </a:effectLst>
            </a:endParaRPr>
          </a:p>
        </p:txBody>
      </p:sp>
      <p:sp>
        <p:nvSpPr>
          <p:cNvPr id="3" name="TextBox 2"/>
          <p:cNvSpPr txBox="1"/>
          <p:nvPr/>
        </p:nvSpPr>
        <p:spPr>
          <a:xfrm>
            <a:off x="669702" y="1343034"/>
            <a:ext cx="10869769" cy="4893647"/>
          </a:xfrm>
          <a:prstGeom prst="rect">
            <a:avLst/>
          </a:prstGeom>
          <a:noFill/>
        </p:spPr>
        <p:txBody>
          <a:bodyPr wrap="square" rtlCol="0">
            <a:spAutoFit/>
          </a:bodyPr>
          <a:lstStyle/>
          <a:p>
            <a:pPr algn="ctr"/>
            <a:endParaRPr lang="ru-RU" sz="2400" dirty="0" smtClean="0"/>
          </a:p>
          <a:p>
            <a:pPr algn="ctr"/>
            <a:r>
              <a:rPr lang="ru-RU" sz="2400" dirty="0" smtClean="0"/>
              <a:t>С момента своего появления на свет волейбол переживает бурное развитие. Это выражается и в растущем количестве волейболистов, и в растущем числе стран-членов Международной федерации волейбола. По своей распространённости эта игра занимает ведущее положение на мировой спортивной арене.</a:t>
            </a:r>
          </a:p>
          <a:p>
            <a:pPr algn="ctr"/>
            <a:endParaRPr lang="ru-RU" sz="2400" dirty="0" smtClean="0"/>
          </a:p>
          <a:p>
            <a:pPr algn="ctr"/>
            <a:r>
              <a:rPr lang="ru-RU" sz="2400" dirty="0" smtClean="0"/>
              <a:t>Игра в волейбол стала не только чисто спортивной, но и происходит развитие волейбола, как игры ради отдыха, игра в волейбол стала средством организации досуга, поддержания здоровья и восстановления работоспособности. Волейбол способствуют воспитанию чувства коллективизма, настойчивости, решительности, целеустремленности, внимания и быстроты мышления; способности управлять своими эмоциями, совершенствованию основных физических качеств.</a:t>
            </a:r>
            <a:endParaRPr lang="ru-RU" sz="2400" dirty="0"/>
          </a:p>
        </p:txBody>
      </p:sp>
    </p:spTree>
    <p:extLst>
      <p:ext uri="{BB962C8B-B14F-4D97-AF65-F5344CB8AC3E}">
        <p14:creationId xmlns:p14="http://schemas.microsoft.com/office/powerpoint/2010/main" val="388790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146"/>
            <a:ext cx="5486400" cy="1200329"/>
          </a:xfrm>
          <a:prstGeom prst="rect">
            <a:avLst/>
          </a:prstGeom>
          <a:noFill/>
        </p:spPr>
        <p:txBody>
          <a:bodyPr wrap="square" rtlCol="0">
            <a:spAutoFit/>
          </a:bodyPr>
          <a:lstStyle/>
          <a:p>
            <a:r>
              <a:rPr lang="ru-RU" sz="7200" b="1" i="1" dirty="0" smtClean="0"/>
              <a:t>Введение</a:t>
            </a:r>
            <a:endParaRPr lang="ru-RU" sz="7200" b="1" i="1" dirty="0"/>
          </a:p>
        </p:txBody>
      </p:sp>
      <p:sp>
        <p:nvSpPr>
          <p:cNvPr id="3" name="TextBox 2"/>
          <p:cNvSpPr txBox="1"/>
          <p:nvPr/>
        </p:nvSpPr>
        <p:spPr>
          <a:xfrm>
            <a:off x="0" y="2288187"/>
            <a:ext cx="8012430" cy="3539430"/>
          </a:xfrm>
          <a:prstGeom prst="rect">
            <a:avLst/>
          </a:prstGeom>
          <a:noFill/>
        </p:spPr>
        <p:txBody>
          <a:bodyPr wrap="square" rtlCol="0">
            <a:spAutoFit/>
          </a:bodyPr>
          <a:lstStyle/>
          <a:p>
            <a:endParaRPr lang="ru-RU" sz="1400" dirty="0" smtClean="0"/>
          </a:p>
          <a:p>
            <a:r>
              <a:rPr lang="ru-RU" sz="1400" dirty="0" smtClean="0"/>
              <a:t>Центральный орган волейбола как международного вида спорта, определяющий свод правил </a:t>
            </a:r>
            <a:r>
              <a:rPr lang="ru-RU" sz="1400" b="1" i="1" dirty="0" smtClean="0">
                <a:solidFill>
                  <a:schemeClr val="tx1">
                    <a:lumMod val="95000"/>
                    <a:lumOff val="5000"/>
                  </a:schemeClr>
                </a:solidFill>
              </a:rPr>
              <a:t>FIVB</a:t>
            </a:r>
            <a:r>
              <a:rPr lang="ru-RU" sz="1400" dirty="0" smtClean="0"/>
              <a:t>(англ.) — Международная федерация волейбола. Волейбол — олимпийский вид спорта с 1964 года.</a:t>
            </a:r>
          </a:p>
          <a:p>
            <a:endParaRPr lang="ru-RU" sz="1400" dirty="0" smtClean="0"/>
          </a:p>
          <a:p>
            <a:r>
              <a:rPr lang="ru-RU" sz="1400" b="1" i="1" dirty="0" smtClean="0">
                <a:solidFill>
                  <a:schemeClr val="tx1">
                    <a:lumMod val="95000"/>
                    <a:lumOff val="5000"/>
                  </a:schemeClr>
                </a:solidFill>
              </a:rPr>
              <a:t>Волейбол</a:t>
            </a:r>
            <a:r>
              <a:rPr lang="ru-RU" sz="1400" dirty="0" smtClean="0"/>
              <a:t> — неконтактный, комбинационный вид спорта, где каждый игрок имеет строгую специализацию на площадке. Важнейшими качествами для игроков в волейбол являются прыгучесть для возможности высоко подняться над сеткой, реакция, координация, физическая сила для эффективного произведения атакующих ударов.</a:t>
            </a:r>
          </a:p>
          <a:p>
            <a:endParaRPr lang="ru-RU" sz="1400" dirty="0" smtClean="0"/>
          </a:p>
          <a:p>
            <a:r>
              <a:rPr lang="ru-RU" sz="1400" dirty="0" smtClean="0"/>
              <a:t>Для любителей волейбола — распространённое развлечение и способ отдыха благодаря простоте правил и доступности инвентаря.</a:t>
            </a:r>
          </a:p>
          <a:p>
            <a:endParaRPr lang="ru-RU" sz="1400" dirty="0" smtClean="0"/>
          </a:p>
          <a:p>
            <a:r>
              <a:rPr lang="ru-RU" sz="1400" dirty="0" smtClean="0"/>
              <a:t>Существуют многочисленные варианты волейбола, ответвившиеся от основного вида — </a:t>
            </a:r>
            <a:r>
              <a:rPr lang="ru-RU" sz="1400" b="1" i="1" dirty="0" smtClean="0">
                <a:solidFill>
                  <a:schemeClr val="tx1">
                    <a:lumMod val="95000"/>
                    <a:lumOff val="5000"/>
                  </a:schemeClr>
                </a:solidFill>
              </a:rPr>
              <a:t>пляжный волейбол</a:t>
            </a:r>
            <a:r>
              <a:rPr lang="ru-RU" sz="1400" b="1" i="1" dirty="0" smtClean="0">
                <a:solidFill>
                  <a:schemeClr val="accent1">
                    <a:lumMod val="50000"/>
                  </a:schemeClr>
                </a:solidFill>
              </a:rPr>
              <a:t> </a:t>
            </a:r>
            <a:r>
              <a:rPr lang="ru-RU" sz="1400" dirty="0" smtClean="0"/>
              <a:t>(олимпийский вид с 1996 года), </a:t>
            </a:r>
            <a:r>
              <a:rPr lang="ru-RU" sz="1400" b="1" i="1" dirty="0" smtClean="0">
                <a:solidFill>
                  <a:schemeClr val="tx1">
                    <a:lumMod val="95000"/>
                    <a:lumOff val="5000"/>
                  </a:schemeClr>
                </a:solidFill>
              </a:rPr>
              <a:t>мини-волейбол</a:t>
            </a:r>
            <a:r>
              <a:rPr lang="ru-RU" sz="1400" dirty="0" smtClean="0">
                <a:solidFill>
                  <a:schemeClr val="tx1">
                    <a:lumMod val="95000"/>
                    <a:lumOff val="5000"/>
                  </a:schemeClr>
                </a:solidFill>
              </a:rPr>
              <a:t>, </a:t>
            </a:r>
            <a:r>
              <a:rPr lang="ru-RU" sz="1400" b="1" i="1" dirty="0" smtClean="0">
                <a:solidFill>
                  <a:schemeClr val="tx1">
                    <a:lumMod val="95000"/>
                    <a:lumOff val="5000"/>
                  </a:schemeClr>
                </a:solidFill>
              </a:rPr>
              <a:t>пионербол</a:t>
            </a:r>
            <a:r>
              <a:rPr lang="ru-RU" sz="1400" dirty="0" smtClean="0">
                <a:solidFill>
                  <a:schemeClr val="tx1">
                    <a:lumMod val="95000"/>
                    <a:lumOff val="5000"/>
                  </a:schemeClr>
                </a:solidFill>
              </a:rPr>
              <a:t>, </a:t>
            </a:r>
            <a:r>
              <a:rPr lang="ru-RU" sz="1400" b="1" i="1" dirty="0" smtClean="0">
                <a:solidFill>
                  <a:schemeClr val="tx1">
                    <a:lumMod val="95000"/>
                    <a:lumOff val="5000"/>
                  </a:schemeClr>
                </a:solidFill>
              </a:rPr>
              <a:t>парковый волейбол </a:t>
            </a:r>
            <a:r>
              <a:rPr lang="ru-RU" sz="1400" dirty="0" smtClean="0"/>
              <a:t>(утверждённый конгрессом FIVB в ноябре 1998 года в Токио).</a:t>
            </a:r>
            <a:endParaRPr lang="ru-RU" sz="1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430" y="2288187"/>
            <a:ext cx="4072607" cy="40726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0" y="1105183"/>
            <a:ext cx="11612880" cy="1231106"/>
          </a:xfrm>
          <a:prstGeom prst="rect">
            <a:avLst/>
          </a:prstGeom>
          <a:noFill/>
        </p:spPr>
        <p:txBody>
          <a:bodyPr wrap="square" rtlCol="0">
            <a:spAutoFit/>
          </a:bodyPr>
          <a:lstStyle/>
          <a:p>
            <a:r>
              <a:rPr lang="ru-RU" b="1" i="1" dirty="0" smtClean="0">
                <a:solidFill>
                  <a:schemeClr val="tx1">
                    <a:lumMod val="95000"/>
                    <a:lumOff val="5000"/>
                  </a:schemeClr>
                </a:solidFill>
              </a:rPr>
              <a:t>Волейбол</a:t>
            </a:r>
            <a:r>
              <a:rPr lang="ru-RU" sz="1400" dirty="0" smtClean="0"/>
              <a:t> (англ. </a:t>
            </a:r>
            <a:r>
              <a:rPr lang="ru-RU" sz="1400" dirty="0" err="1" smtClean="0"/>
              <a:t>volleyball</a:t>
            </a:r>
            <a:r>
              <a:rPr lang="ru-RU" sz="1400" dirty="0" smtClean="0"/>
              <a:t> от </a:t>
            </a:r>
            <a:r>
              <a:rPr lang="ru-RU" sz="1400" dirty="0" err="1" smtClean="0"/>
              <a:t>volley</a:t>
            </a:r>
            <a:r>
              <a:rPr lang="ru-RU" sz="1400" dirty="0" smtClean="0"/>
              <a:t> — «ударять мяч с лёта» (также переводят как «летающий», «парящий») и </a:t>
            </a:r>
            <a:r>
              <a:rPr lang="ru-RU" sz="1400" dirty="0" err="1" smtClean="0"/>
              <a:t>ball</a:t>
            </a:r>
            <a:r>
              <a:rPr lang="ru-RU" sz="1400" dirty="0" smtClean="0"/>
              <a:t> — «мяч») — </a:t>
            </a:r>
            <a:r>
              <a:rPr lang="ru-RU" sz="1400" i="1" dirty="0" smtClean="0"/>
              <a:t>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(добить до пола), либо игрок защищающейся команды допустил ошибку. </a:t>
            </a:r>
            <a:r>
              <a:rPr lang="ru-RU" sz="1400" dirty="0" smtClean="0"/>
              <a:t>При этом для организации атаки игрокам одной команды разрешается не более трёх касаний мяча подряд (в дополнение к касанию на блоке).</a:t>
            </a:r>
            <a:endParaRPr lang="ru-RU" sz="1400" dirty="0"/>
          </a:p>
        </p:txBody>
      </p:sp>
    </p:spTree>
    <p:extLst>
      <p:ext uri="{BB962C8B-B14F-4D97-AF65-F5344CB8AC3E}">
        <p14:creationId xmlns:p14="http://schemas.microsoft.com/office/powerpoint/2010/main" val="1779566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312650" cy="707886"/>
          </a:xfrm>
          <a:prstGeom prst="rect">
            <a:avLst/>
          </a:prstGeom>
          <a:noFill/>
        </p:spPr>
        <p:txBody>
          <a:bodyPr wrap="square" rtlCol="0">
            <a:spAutoFit/>
          </a:bodyPr>
          <a:lstStyle/>
          <a:p>
            <a:r>
              <a:rPr lang="ru-RU" sz="4000" b="1" i="1" dirty="0" smtClean="0"/>
              <a:t>Происхождение современного волейбола</a:t>
            </a:r>
            <a:endParaRPr lang="ru-RU" sz="4000" b="1" i="1" dirty="0"/>
          </a:p>
        </p:txBody>
      </p:sp>
      <p:sp>
        <p:nvSpPr>
          <p:cNvPr id="3" name="TextBox 2"/>
          <p:cNvSpPr txBox="1"/>
          <p:nvPr/>
        </p:nvSpPr>
        <p:spPr>
          <a:xfrm>
            <a:off x="5859886" y="707433"/>
            <a:ext cx="6332113" cy="6247864"/>
          </a:xfrm>
          <a:prstGeom prst="rect">
            <a:avLst/>
          </a:prstGeom>
          <a:noFill/>
        </p:spPr>
        <p:txBody>
          <a:bodyPr wrap="square" rtlCol="0">
            <a:spAutoFit/>
          </a:bodyPr>
          <a:lstStyle/>
          <a:p>
            <a:r>
              <a:rPr lang="ru-RU" sz="1600" dirty="0" smtClean="0">
                <a:solidFill>
                  <a:schemeClr val="tx1">
                    <a:lumMod val="95000"/>
                    <a:lumOff val="5000"/>
                  </a:schemeClr>
                </a:solidFill>
              </a:rPr>
              <a:t>Сохранились хроники римских летописцев 3 века до нашей эры. В них описывается игра, в которой по мячу били кулаками. До нашего времени дошли и правила, описанные историками в 1500 году. Игру тогда называли </a:t>
            </a:r>
            <a:r>
              <a:rPr lang="ru-RU" sz="1600" b="1" i="1" dirty="0" smtClean="0">
                <a:solidFill>
                  <a:schemeClr val="tx1">
                    <a:lumMod val="95000"/>
                    <a:lumOff val="5000"/>
                  </a:schemeClr>
                </a:solidFill>
              </a:rPr>
              <a:t>"</a:t>
            </a:r>
            <a:r>
              <a:rPr lang="ru-RU" sz="1600" b="1" i="1" dirty="0" err="1" smtClean="0">
                <a:solidFill>
                  <a:schemeClr val="tx1">
                    <a:lumMod val="95000"/>
                    <a:lumOff val="5000"/>
                  </a:schemeClr>
                </a:solidFill>
              </a:rPr>
              <a:t>фаустбол</a:t>
            </a:r>
            <a:r>
              <a:rPr lang="ru-RU" sz="1600" b="1" i="1" dirty="0" smtClean="0">
                <a:solidFill>
                  <a:schemeClr val="tx1">
                    <a:lumMod val="95000"/>
                    <a:lumOff val="5000"/>
                  </a:schemeClr>
                </a:solidFill>
              </a:rPr>
              <a:t>". </a:t>
            </a:r>
            <a:r>
              <a:rPr lang="ru-RU" sz="1600" dirty="0" smtClean="0">
                <a:solidFill>
                  <a:schemeClr val="tx1">
                    <a:lumMod val="95000"/>
                    <a:lumOff val="5000"/>
                  </a:schemeClr>
                </a:solidFill>
              </a:rPr>
              <a:t>На площадке размером 90х20 метров, разделённой невысокой каменной стеной, состязались две команды по 3-6 игроков. Игроки одной команды стремились перебить мяч через стену на сторону соперников. Изобретателем волейбола считается </a:t>
            </a:r>
            <a:r>
              <a:rPr lang="ru-RU" sz="1600" b="1" i="1" dirty="0" smtClean="0">
                <a:solidFill>
                  <a:schemeClr val="tx1">
                    <a:lumMod val="95000"/>
                    <a:lumOff val="5000"/>
                  </a:schemeClr>
                </a:solidFill>
              </a:rPr>
              <a:t>Уильям Дж. Морган</a:t>
            </a:r>
            <a:r>
              <a:rPr lang="ru-RU" sz="1600" dirty="0" smtClean="0">
                <a:solidFill>
                  <a:schemeClr val="tx1">
                    <a:lumMod val="95000"/>
                    <a:lumOff val="5000"/>
                  </a:schemeClr>
                </a:solidFill>
              </a:rPr>
              <a:t>, преподаватель физического воспитания колледжа Ассоциации молодых христиан в городе </a:t>
            </a:r>
            <a:r>
              <a:rPr lang="ru-RU" sz="1600" dirty="0" err="1" smtClean="0">
                <a:solidFill>
                  <a:schemeClr val="tx1">
                    <a:lumMod val="95000"/>
                    <a:lumOff val="5000"/>
                  </a:schemeClr>
                </a:solidFill>
              </a:rPr>
              <a:t>Холиоке</a:t>
            </a:r>
            <a:r>
              <a:rPr lang="ru-RU" sz="1600" dirty="0" smtClean="0">
                <a:solidFill>
                  <a:schemeClr val="tx1">
                    <a:lumMod val="95000"/>
                    <a:lumOff val="5000"/>
                  </a:schemeClr>
                </a:solidFill>
              </a:rPr>
              <a:t> (штат Массачусетс, США). </a:t>
            </a:r>
          </a:p>
          <a:p>
            <a:r>
              <a:rPr lang="ru-RU" sz="1600" b="1" i="1" dirty="0" smtClean="0">
                <a:solidFill>
                  <a:schemeClr val="tx1">
                    <a:lumMod val="95000"/>
                    <a:lumOff val="5000"/>
                  </a:schemeClr>
                </a:solidFill>
              </a:rPr>
              <a:t>9 февраля 1895 года </a:t>
            </a:r>
            <a:r>
              <a:rPr lang="ru-RU" sz="1600" dirty="0" smtClean="0">
                <a:solidFill>
                  <a:schemeClr val="tx1">
                    <a:lumMod val="95000"/>
                    <a:lumOff val="5000"/>
                  </a:schemeClr>
                </a:solidFill>
              </a:rPr>
              <a:t>в спортивном зале он подвесил теннисную сетку на высоте 197 см, и его ученики, число которых на площадке не ограничивалось, стали перебрасывать через неё баскетбольную камеру. Морган назвал новую игру </a:t>
            </a:r>
            <a:r>
              <a:rPr lang="ru-RU" sz="1600" b="1" i="1" dirty="0" smtClean="0">
                <a:solidFill>
                  <a:schemeClr val="tx1">
                    <a:lumMod val="95000"/>
                    <a:lumOff val="5000"/>
                  </a:schemeClr>
                </a:solidFill>
              </a:rPr>
              <a:t>«</a:t>
            </a:r>
            <a:r>
              <a:rPr lang="ru-RU" sz="1600" b="1" i="1" dirty="0" err="1" smtClean="0">
                <a:solidFill>
                  <a:schemeClr val="tx1">
                    <a:lumMod val="95000"/>
                    <a:lumOff val="5000"/>
                  </a:schemeClr>
                </a:solidFill>
              </a:rPr>
              <a:t>минтонет</a:t>
            </a:r>
            <a:r>
              <a:rPr lang="ru-RU" sz="1600" b="1" i="1" dirty="0" smtClean="0">
                <a:solidFill>
                  <a:schemeClr val="tx1">
                    <a:lumMod val="95000"/>
                    <a:lumOff val="5000"/>
                  </a:schemeClr>
                </a:solidFill>
              </a:rPr>
              <a:t>». </a:t>
            </a:r>
            <a:r>
              <a:rPr lang="ru-RU" sz="1600" dirty="0" smtClean="0">
                <a:solidFill>
                  <a:schemeClr val="tx1">
                    <a:lumMod val="95000"/>
                    <a:lumOff val="5000"/>
                  </a:schemeClr>
                </a:solidFill>
              </a:rPr>
              <a:t>Годом позже игра демонстрировалась на конференции колледжей ассоциации молодых христиан в Спрингфилде и по предложению профессора </a:t>
            </a:r>
            <a:r>
              <a:rPr lang="ru-RU" sz="1600" b="1" i="1" dirty="0" smtClean="0">
                <a:solidFill>
                  <a:schemeClr val="tx1">
                    <a:lumMod val="95000"/>
                    <a:lumOff val="5000"/>
                  </a:schemeClr>
                </a:solidFill>
              </a:rPr>
              <a:t>Альфреда Т. </a:t>
            </a:r>
            <a:r>
              <a:rPr lang="ru-RU" sz="1600" b="1" i="1" dirty="0" err="1" smtClean="0">
                <a:solidFill>
                  <a:schemeClr val="tx1">
                    <a:lumMod val="95000"/>
                    <a:lumOff val="5000"/>
                  </a:schemeClr>
                </a:solidFill>
              </a:rPr>
              <a:t>Хальстеда</a:t>
            </a:r>
            <a:r>
              <a:rPr lang="ru-RU" sz="1600" dirty="0" smtClean="0">
                <a:solidFill>
                  <a:schemeClr val="tx1">
                    <a:lumMod val="95000"/>
                    <a:lumOff val="5000"/>
                  </a:schemeClr>
                </a:solidFill>
              </a:rPr>
              <a:t> получила новое название — «волейбол». В </a:t>
            </a:r>
            <a:r>
              <a:rPr lang="ru-RU" sz="1600" b="1" i="1" dirty="0" smtClean="0">
                <a:solidFill>
                  <a:schemeClr val="tx1">
                    <a:lumMod val="95000"/>
                    <a:lumOff val="5000"/>
                  </a:schemeClr>
                </a:solidFill>
              </a:rPr>
              <a:t>1916 году </a:t>
            </a:r>
            <a:r>
              <a:rPr lang="ru-RU" sz="1600" dirty="0" smtClean="0">
                <a:solidFill>
                  <a:schemeClr val="tx1">
                    <a:lumMod val="95000"/>
                    <a:lumOff val="5000"/>
                  </a:schemeClr>
                </a:solidFill>
              </a:rPr>
              <a:t>были опубликованы первые правила волейбола.</a:t>
            </a:r>
          </a:p>
          <a:p>
            <a:endParaRPr lang="ru-RU" sz="1600" dirty="0" smtClean="0">
              <a:solidFill>
                <a:schemeClr val="tx1">
                  <a:lumMod val="95000"/>
                  <a:lumOff val="5000"/>
                </a:schemeClr>
              </a:solidFill>
            </a:endParaRPr>
          </a:p>
          <a:p>
            <a:r>
              <a:rPr lang="ru-RU" sz="1600" dirty="0" smtClean="0">
                <a:solidFill>
                  <a:schemeClr val="tx1">
                    <a:lumMod val="95000"/>
                    <a:lumOff val="5000"/>
                  </a:schemeClr>
                </a:solidFill>
              </a:rPr>
              <a:t>Основные правила игры сформировались в </a:t>
            </a:r>
            <a:r>
              <a:rPr lang="ru-RU" sz="1600" b="1" i="1" dirty="0" smtClean="0">
                <a:solidFill>
                  <a:schemeClr val="tx1">
                    <a:lumMod val="95000"/>
                    <a:lumOff val="5000"/>
                  </a:schemeClr>
                </a:solidFill>
              </a:rPr>
              <a:t>1915—25 гг</a:t>
            </a:r>
            <a:r>
              <a:rPr lang="ru-RU" sz="1600" dirty="0" smtClean="0">
                <a:solidFill>
                  <a:schemeClr val="tx1">
                    <a:lumMod val="95000"/>
                    <a:lumOff val="5000"/>
                  </a:schemeClr>
                </a:solidFill>
              </a:rPr>
              <a:t>. В странах Америки, Африки, Европы практиковался волейбол с шестью игроками на площадке, в Азии — с девятью или двенадцатью игроками на площадке 11х22 м без смены позиций игроками во время матча.</a:t>
            </a:r>
          </a:p>
          <a:p>
            <a:endParaRPr lang="ru-RU" sz="1600" dirty="0" smtClean="0">
              <a:solidFill>
                <a:schemeClr val="tx1">
                  <a:lumMod val="95000"/>
                  <a:lumOff val="5000"/>
                </a:schemeClr>
              </a:solidFill>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0235" t="-189" r="5961" b="-469"/>
          <a:stretch/>
        </p:blipFill>
        <p:spPr>
          <a:xfrm>
            <a:off x="242195" y="888642"/>
            <a:ext cx="5389785" cy="4855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4313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617" y="218941"/>
            <a:ext cx="9839459" cy="6463308"/>
          </a:xfrm>
          <a:prstGeom prst="rect">
            <a:avLst/>
          </a:prstGeom>
          <a:noFill/>
        </p:spPr>
        <p:txBody>
          <a:bodyPr wrap="square" rtlCol="0">
            <a:spAutoFit/>
          </a:bodyPr>
          <a:lstStyle/>
          <a:p>
            <a:r>
              <a:rPr lang="ru-RU" dirty="0" smtClean="0"/>
              <a:t>В </a:t>
            </a:r>
            <a:r>
              <a:rPr lang="ru-RU" b="1" i="1" dirty="0" smtClean="0"/>
              <a:t>1922 году </a:t>
            </a:r>
            <a:r>
              <a:rPr lang="ru-RU" dirty="0" smtClean="0"/>
              <a:t>проведены первые общенациональные соревнования — в Бруклине состоялся чемпионат YMCA с участием 23 мужских команд. </a:t>
            </a:r>
          </a:p>
          <a:p>
            <a:endParaRPr lang="ru-RU" dirty="0"/>
          </a:p>
          <a:p>
            <a:r>
              <a:rPr lang="ru-RU" dirty="0" smtClean="0"/>
              <a:t>В том же году была образована федерация баскетбола и волейбола Чехословакии — первая в мире спортивная организация по волейболу. </a:t>
            </a:r>
          </a:p>
          <a:p>
            <a:endParaRPr lang="ru-RU" dirty="0"/>
          </a:p>
          <a:p>
            <a:r>
              <a:rPr lang="ru-RU" dirty="0" smtClean="0"/>
              <a:t>Во второй половине 1920-х годов возникли национальные федерации Болгарии, СССР, США и Японии. </a:t>
            </a:r>
          </a:p>
          <a:p>
            <a:endParaRPr lang="ru-RU" dirty="0" smtClean="0"/>
          </a:p>
          <a:p>
            <a:r>
              <a:rPr lang="ru-RU" dirty="0" smtClean="0"/>
              <a:t>В тот же период формируются главные технические приёмы — подача, передачи, атакующий удар и блок. На их основе возникает тактика командных действий. В 1930-е годы появились групповой блок и страховка, варьировались атакующие и обманные удары. </a:t>
            </a:r>
          </a:p>
          <a:p>
            <a:endParaRPr lang="ru-RU" dirty="0" smtClean="0"/>
          </a:p>
          <a:p>
            <a:r>
              <a:rPr lang="ru-RU" dirty="0" smtClean="0"/>
              <a:t>В </a:t>
            </a:r>
            <a:r>
              <a:rPr lang="ru-RU" b="1" i="1" dirty="0" smtClean="0"/>
              <a:t>1936 году </a:t>
            </a:r>
            <a:r>
              <a:rPr lang="ru-RU" dirty="0" smtClean="0"/>
              <a:t>на конгрессе международной федерации по гандболу, проводившемся в Стокгольме, делегация Польши выступила с инициативой организовать технический комитет по волейболу как часть федерации по гандболу. </a:t>
            </a:r>
          </a:p>
          <a:p>
            <a:endParaRPr lang="ru-RU" dirty="0"/>
          </a:p>
          <a:p>
            <a:r>
              <a:rPr lang="ru-RU" dirty="0" smtClean="0"/>
              <a:t>Была образована комиссия, в которую вошли </a:t>
            </a:r>
            <a:r>
              <a:rPr lang="ru-RU" b="1" i="1" dirty="0" smtClean="0"/>
              <a:t>13 стран Европы, 5 стран Америки и 4 страны Азии</a:t>
            </a:r>
            <a:r>
              <a:rPr lang="ru-RU" dirty="0" smtClean="0"/>
              <a:t>. Членами этой комиссии в качестве основных были приняты американские правила с незначительными изменениями: замеры проводились в метрических пропорциях, мяча можно было касаться всем телом выше пояса, после касания мяча на блоке игроку было запрещено повторное касание подряд, высота сетки для женщин — 224 см, зона подачи была строго ограничена.</a:t>
            </a:r>
            <a:endParaRPr lang="ru-RU" dirty="0"/>
          </a:p>
        </p:txBody>
      </p:sp>
    </p:spTree>
    <p:extLst>
      <p:ext uri="{BB962C8B-B14F-4D97-AF65-F5344CB8AC3E}">
        <p14:creationId xmlns:p14="http://schemas.microsoft.com/office/powerpoint/2010/main" val="61346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5810" y="1563469"/>
            <a:ext cx="10549890" cy="3970318"/>
          </a:xfrm>
          <a:prstGeom prst="rect">
            <a:avLst/>
          </a:prstGeom>
          <a:noFill/>
        </p:spPr>
        <p:txBody>
          <a:bodyPr wrap="square" rtlCol="0">
            <a:spAutoFit/>
          </a:bodyPr>
          <a:lstStyle/>
          <a:p>
            <a:pPr algn="ctr"/>
            <a:r>
              <a:rPr lang="ru-RU" dirty="0" smtClean="0"/>
              <a:t>После окончания Второй мировой войны (1939—1945) стали расширяться международные контакты. </a:t>
            </a:r>
            <a:r>
              <a:rPr lang="ru-RU" b="1" i="1" dirty="0" smtClean="0">
                <a:solidFill>
                  <a:schemeClr val="tx1">
                    <a:lumMod val="95000"/>
                    <a:lumOff val="5000"/>
                  </a:schemeClr>
                </a:solidFill>
              </a:rPr>
              <a:t>18—20 апреля 1947 </a:t>
            </a:r>
            <a:r>
              <a:rPr lang="ru-RU" dirty="0" smtClean="0"/>
              <a:t>в Париже состоялся первый конгресс Международной федерации волейбола (FIVB) с участием представителей </a:t>
            </a:r>
            <a:r>
              <a:rPr lang="ru-RU" b="1" i="1" dirty="0" smtClean="0">
                <a:solidFill>
                  <a:schemeClr val="tx1">
                    <a:lumMod val="95000"/>
                    <a:lumOff val="5000"/>
                  </a:schemeClr>
                </a:solidFill>
              </a:rPr>
              <a:t>14</a:t>
            </a:r>
            <a:r>
              <a:rPr lang="ru-RU" dirty="0" smtClean="0"/>
              <a:t> стран: Бельгии, Бразилии, Венгрии, Египта, Италии, Нидерландов, Польши, Португалии, Румынии, США, Уругвая, Франции, Чехословакии и Югославии, которые и стали первыми официальными членами FIVB. В </a:t>
            </a:r>
            <a:r>
              <a:rPr lang="ru-RU" b="1" i="1" dirty="0" smtClean="0">
                <a:solidFill>
                  <a:schemeClr val="tx1">
                    <a:lumMod val="95000"/>
                    <a:lumOff val="5000"/>
                  </a:schemeClr>
                </a:solidFill>
              </a:rPr>
              <a:t>1949 году </a:t>
            </a:r>
            <a:r>
              <a:rPr lang="ru-RU" dirty="0" smtClean="0"/>
              <a:t>в Праге состоялся первый чемпионат мира среди мужских команд. В </a:t>
            </a:r>
            <a:r>
              <a:rPr lang="ru-RU" b="1" i="1" dirty="0" smtClean="0">
                <a:solidFill>
                  <a:schemeClr val="tx1">
                    <a:lumMod val="95000"/>
                    <a:lumOff val="5000"/>
                  </a:schemeClr>
                </a:solidFill>
              </a:rPr>
              <a:t>1951 году </a:t>
            </a:r>
            <a:r>
              <a:rPr lang="ru-RU" dirty="0" smtClean="0"/>
              <a:t>на конгрессе в Марселе FIVB утвердила официальные международные правила, а в её составе были образованы арбитражная комиссия и комиссия по разработке и совершенствованию правил игры. Первым президентом FIVB был избран французский архитектор </a:t>
            </a:r>
            <a:r>
              <a:rPr lang="ru-RU" b="1" i="1" dirty="0" smtClean="0">
                <a:solidFill>
                  <a:schemeClr val="tx1">
                    <a:lumMod val="95000"/>
                    <a:lumOff val="5000"/>
                  </a:schemeClr>
                </a:solidFill>
              </a:rPr>
              <a:t>Поль Либо</a:t>
            </a:r>
            <a:r>
              <a:rPr lang="ru-RU" dirty="0" smtClean="0"/>
              <a:t>, впоследствии неоднократно переизбиравшийся на этот пост до 1984 года. В </a:t>
            </a:r>
            <a:r>
              <a:rPr lang="ru-RU" b="1" i="1" dirty="0" smtClean="0">
                <a:solidFill>
                  <a:schemeClr val="tx1">
                    <a:lumMod val="95000"/>
                    <a:lumOff val="5000"/>
                  </a:schemeClr>
                </a:solidFill>
              </a:rPr>
              <a:t>1957</a:t>
            </a:r>
            <a:r>
              <a:rPr lang="ru-RU" dirty="0" smtClean="0"/>
              <a:t> </a:t>
            </a:r>
            <a:r>
              <a:rPr lang="ru-RU" b="1" i="1" dirty="0" smtClean="0">
                <a:solidFill>
                  <a:schemeClr val="tx1">
                    <a:lumMod val="95000"/>
                    <a:lumOff val="5000"/>
                  </a:schemeClr>
                </a:solidFill>
              </a:rPr>
              <a:t>году</a:t>
            </a:r>
            <a:r>
              <a:rPr lang="ru-RU" dirty="0" smtClean="0"/>
              <a:t> на 53-й сессии Международного олимпийского комитета волейбол был объявлен </a:t>
            </a:r>
            <a:r>
              <a:rPr lang="ru-RU" b="1" i="1" dirty="0" smtClean="0"/>
              <a:t>олимпийским видом спорта</a:t>
            </a:r>
            <a:r>
              <a:rPr lang="ru-RU" dirty="0" smtClean="0"/>
              <a:t>; на 58-й сессии принято решении о проведении волейбольных соревнований среди мужских и женских сборных на Играх XVIII Олимпиады в Токио. После токийской Олимпиады было внесено существенное изменение в правила игры — блокирующим разрешили переносить руки над сеткой на сторону соперника и повторно касаться мяча после блокирования.</a:t>
            </a:r>
            <a:endParaRPr lang="ru-RU" dirty="0"/>
          </a:p>
        </p:txBody>
      </p:sp>
      <p:sp>
        <p:nvSpPr>
          <p:cNvPr id="3" name="TextBox 2"/>
          <p:cNvSpPr txBox="1"/>
          <p:nvPr/>
        </p:nvSpPr>
        <p:spPr>
          <a:xfrm>
            <a:off x="582930" y="240030"/>
            <a:ext cx="11132820" cy="1323439"/>
          </a:xfrm>
          <a:prstGeom prst="rect">
            <a:avLst/>
          </a:prstGeom>
          <a:noFill/>
        </p:spPr>
        <p:txBody>
          <a:bodyPr wrap="square" rtlCol="0">
            <a:spAutoFit/>
          </a:bodyPr>
          <a:lstStyle/>
          <a:p>
            <a:r>
              <a:rPr lang="ru-RU" sz="8000" b="1" i="1" dirty="0" smtClean="0"/>
              <a:t>Послевоенная история</a:t>
            </a:r>
            <a:endParaRPr lang="ru-RU" sz="8000" b="1" i="1" dirty="0"/>
          </a:p>
        </p:txBody>
      </p:sp>
    </p:spTree>
    <p:extLst>
      <p:ext uri="{BB962C8B-B14F-4D97-AF65-F5344CB8AC3E}">
        <p14:creationId xmlns:p14="http://schemas.microsoft.com/office/powerpoint/2010/main" val="1520127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1" y="0"/>
            <a:ext cx="9624060" cy="923330"/>
          </a:xfrm>
          <a:prstGeom prst="rect">
            <a:avLst/>
          </a:prstGeom>
          <a:noFill/>
        </p:spPr>
        <p:txBody>
          <a:bodyPr wrap="square" rtlCol="0">
            <a:spAutoFit/>
          </a:bodyPr>
          <a:lstStyle/>
          <a:p>
            <a:r>
              <a:rPr lang="ru-RU" sz="5400" b="1" i="1" dirty="0" smtClean="0"/>
              <a:t>1980-е годы. Новые правила.</a:t>
            </a:r>
            <a:endParaRPr lang="ru-RU" sz="5400" b="1" i="1" dirty="0"/>
          </a:p>
        </p:txBody>
      </p:sp>
      <p:sp>
        <p:nvSpPr>
          <p:cNvPr id="3" name="TextBox 2"/>
          <p:cNvSpPr txBox="1"/>
          <p:nvPr/>
        </p:nvSpPr>
        <p:spPr>
          <a:xfrm>
            <a:off x="4240530" y="811530"/>
            <a:ext cx="7951470" cy="6001643"/>
          </a:xfrm>
          <a:prstGeom prst="rect">
            <a:avLst/>
          </a:prstGeom>
          <a:noFill/>
        </p:spPr>
        <p:txBody>
          <a:bodyPr wrap="square" rtlCol="0">
            <a:spAutoFit/>
          </a:bodyPr>
          <a:lstStyle/>
          <a:p>
            <a:r>
              <a:rPr lang="ru-RU" sz="1600" dirty="0" smtClean="0"/>
              <a:t>В </a:t>
            </a:r>
            <a:r>
              <a:rPr lang="ru-RU" sz="1600" b="1" i="1" dirty="0" smtClean="0"/>
              <a:t>1984 году </a:t>
            </a:r>
            <a:r>
              <a:rPr lang="ru-RU" sz="1600" dirty="0" smtClean="0"/>
              <a:t>Поля Либо сменил на посту президента FIVB доктор </a:t>
            </a:r>
            <a:r>
              <a:rPr lang="ru-RU" sz="1600" b="1" i="1" dirty="0" smtClean="0"/>
              <a:t>Рубен </a:t>
            </a:r>
            <a:r>
              <a:rPr lang="ru-RU" sz="1600" b="1" i="1" dirty="0" err="1" smtClean="0"/>
              <a:t>Акоста</a:t>
            </a:r>
            <a:r>
              <a:rPr lang="ru-RU" sz="1600" dirty="0" smtClean="0"/>
              <a:t>, адвокат из Мексики. По инициативе Рубена </a:t>
            </a:r>
            <a:r>
              <a:rPr lang="ru-RU" sz="1600" dirty="0" err="1" smtClean="0"/>
              <a:t>Акосты</a:t>
            </a:r>
            <a:r>
              <a:rPr lang="ru-RU" sz="1600" dirty="0" smtClean="0"/>
              <a:t> произведены многочисленные изменения в правилах игры, направленные на повышение зрелищности соревнований. Накануне Олимпийских игр-1988 в Сеуле состоялся 21-й конгресс FIVB, на котором были приняты изменения в регламенте решающей пятой партии: теперь она должна играться по системе «ралли-</a:t>
            </a:r>
            <a:r>
              <a:rPr lang="ru-RU" sz="1600" dirty="0" err="1" smtClean="0"/>
              <a:t>пойнт</a:t>
            </a:r>
            <a:r>
              <a:rPr lang="ru-RU" sz="1600" dirty="0" smtClean="0"/>
              <a:t>» («розыгрыш-очко»). С 1998 года такая система подсчёта очков распространяется на весь матч, в том же году появилось амплуа либеро.</a:t>
            </a:r>
          </a:p>
          <a:p>
            <a:endParaRPr lang="ru-RU" sz="1600" dirty="0" smtClean="0"/>
          </a:p>
          <a:p>
            <a:r>
              <a:rPr lang="ru-RU" sz="1600" dirty="0" smtClean="0"/>
              <a:t>В начале 1980-х появилась подача в прыжке и почти перестала применяться боковая подача, увеличилась частота нападающих ударов с задней линии, произошли изменения в способах приёма мяча — прежде непопулярный приём снизу стал господствующим, а приём сверху с падением почти исчез. Сузились игровые функции волейболистов: например, если раньше в приёме были задействованы все шесть игроков, то с 1980-х годов выполнение этого элемента стало обязанностью двух </a:t>
            </a:r>
            <a:r>
              <a:rPr lang="ru-RU" sz="1600" dirty="0" err="1" smtClean="0"/>
              <a:t>доигровщиков</a:t>
            </a:r>
            <a:r>
              <a:rPr lang="ru-RU" sz="1600" dirty="0" smtClean="0"/>
              <a:t>.</a:t>
            </a:r>
          </a:p>
          <a:p>
            <a:endParaRPr lang="ru-RU" sz="1600" dirty="0" smtClean="0"/>
          </a:p>
          <a:p>
            <a:r>
              <a:rPr lang="ru-RU" sz="1600" dirty="0" smtClean="0"/>
              <a:t>Игра стала </a:t>
            </a:r>
            <a:r>
              <a:rPr lang="ru-RU" sz="1600" i="1" dirty="0" smtClean="0"/>
              <a:t>более силовой и быстрой</a:t>
            </a:r>
            <a:r>
              <a:rPr lang="ru-RU" sz="1600" dirty="0" smtClean="0"/>
              <a:t>. Волейбол увеличил требования к росту и атлетической подготовке спортсменов. Если в 1970-е годы в команде могло не быть вообще ни одного игрока ростом выше 2-х метров, то с 1990-х годов всё изменилось. В командах высокого класса ниже 195—200 см обычно только связующий и либеро.</a:t>
            </a:r>
          </a:p>
          <a:p>
            <a:endParaRPr lang="ru-RU" sz="1600" dirty="0" smtClean="0"/>
          </a:p>
          <a:p>
            <a:r>
              <a:rPr lang="ru-RU" sz="1600" dirty="0" smtClean="0"/>
              <a:t>С </a:t>
            </a:r>
            <a:r>
              <a:rPr lang="ru-RU" sz="1600" b="1" i="1" dirty="0" smtClean="0"/>
              <a:t>1990 года </a:t>
            </a:r>
            <a:r>
              <a:rPr lang="ru-RU" sz="1600" dirty="0" smtClean="0"/>
              <a:t>стала разыгрываться </a:t>
            </a:r>
            <a:r>
              <a:rPr lang="ru-RU" sz="1600" b="1" i="1" dirty="0" smtClean="0"/>
              <a:t>Мировая лига по волейболу</a:t>
            </a:r>
            <a:r>
              <a:rPr lang="ru-RU" sz="1600" dirty="0" smtClean="0"/>
              <a:t>, ежегодный цикл соревнований, призванный увеличить популярность этого вида спорта во всём мире. С </a:t>
            </a:r>
            <a:r>
              <a:rPr lang="ru-RU" sz="1600" b="1" i="1" dirty="0" smtClean="0"/>
              <a:t>1993 </a:t>
            </a:r>
            <a:r>
              <a:rPr lang="ru-RU" sz="1600" dirty="0" smtClean="0"/>
              <a:t>проводится аналогичное соревнование у женщин — </a:t>
            </a:r>
            <a:r>
              <a:rPr lang="ru-RU" sz="1600" b="1" i="1" dirty="0" smtClean="0"/>
              <a:t>Гран-при</a:t>
            </a:r>
            <a:r>
              <a:rPr lang="ru-RU" sz="1600" dirty="0" smtClean="0"/>
              <a:t>.</a:t>
            </a:r>
            <a:endParaRPr lang="ru-RU" sz="16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427" r="3757" b="2781"/>
          <a:stretch/>
        </p:blipFill>
        <p:spPr>
          <a:xfrm>
            <a:off x="171451" y="923330"/>
            <a:ext cx="3806189" cy="52173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445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6980" y="0"/>
            <a:ext cx="9259910" cy="830997"/>
          </a:xfrm>
          <a:prstGeom prst="rect">
            <a:avLst/>
          </a:prstGeom>
          <a:noFill/>
        </p:spPr>
        <p:txBody>
          <a:bodyPr wrap="square" rtlCol="0">
            <a:spAutoFit/>
          </a:bodyPr>
          <a:lstStyle/>
          <a:p>
            <a:r>
              <a:rPr lang="ru-RU" dirty="0" smtClean="0"/>
              <a:t> </a:t>
            </a:r>
            <a:r>
              <a:rPr lang="ru-RU" sz="4800" b="1" i="1" dirty="0" smtClean="0"/>
              <a:t>Развитие волейбола в России</a:t>
            </a:r>
            <a:endParaRPr lang="ru-RU" sz="4800" b="1" i="1" dirty="0"/>
          </a:p>
        </p:txBody>
      </p:sp>
      <p:sp>
        <p:nvSpPr>
          <p:cNvPr id="3" name="TextBox 2"/>
          <p:cNvSpPr txBox="1"/>
          <p:nvPr/>
        </p:nvSpPr>
        <p:spPr>
          <a:xfrm>
            <a:off x="12879" y="708339"/>
            <a:ext cx="11887200" cy="1477328"/>
          </a:xfrm>
          <a:prstGeom prst="rect">
            <a:avLst/>
          </a:prstGeom>
          <a:noFill/>
        </p:spPr>
        <p:txBody>
          <a:bodyPr wrap="square" rtlCol="0">
            <a:spAutoFit/>
          </a:bodyPr>
          <a:lstStyle/>
          <a:p>
            <a:r>
              <a:rPr lang="ru-RU" dirty="0" smtClean="0"/>
              <a:t>Довоенный волейбол в СССР в шутку называли </a:t>
            </a:r>
            <a:r>
              <a:rPr lang="ru-RU" b="1" i="1" dirty="0" smtClean="0"/>
              <a:t>«игрой актёров». </a:t>
            </a:r>
            <a:r>
              <a:rPr lang="ru-RU" dirty="0" smtClean="0"/>
              <a:t>Ведь в Москве первые волейбольные площадки появились во дворах театров — Мейерхольда, Камерного, Революции, Вахтангова. </a:t>
            </a:r>
            <a:r>
              <a:rPr lang="ru-RU" b="1" i="1" dirty="0" smtClean="0"/>
              <a:t>28 июля 1923 </a:t>
            </a:r>
            <a:r>
              <a:rPr lang="ru-RU" dirty="0" smtClean="0"/>
              <a:t>года на Мясницкой улице состоялся первый официальный матч, в котором встретились команды Высших художественных театральных мастерских (ВХУТЕМАС) и Государственной школы кинематографии (ГШК). С этой встречи ведётся летоисчисление нашего волейбола. </a:t>
            </a:r>
            <a:endParaRPr lang="ru-RU" dirty="0"/>
          </a:p>
        </p:txBody>
      </p:sp>
      <p:sp>
        <p:nvSpPr>
          <p:cNvPr id="4" name="TextBox 3"/>
          <p:cNvSpPr txBox="1"/>
          <p:nvPr/>
        </p:nvSpPr>
        <p:spPr>
          <a:xfrm>
            <a:off x="12879" y="2185667"/>
            <a:ext cx="7134897" cy="4524315"/>
          </a:xfrm>
          <a:prstGeom prst="rect">
            <a:avLst/>
          </a:prstGeom>
          <a:noFill/>
        </p:spPr>
        <p:txBody>
          <a:bodyPr wrap="square" rtlCol="0">
            <a:spAutoFit/>
          </a:bodyPr>
          <a:lstStyle/>
          <a:p>
            <a:r>
              <a:rPr lang="ru-RU" dirty="0" smtClean="0"/>
              <a:t>В январе </a:t>
            </a:r>
            <a:r>
              <a:rPr lang="ru-RU" b="1" i="1" dirty="0" smtClean="0"/>
              <a:t>1925 года</a:t>
            </a:r>
            <a:r>
              <a:rPr lang="ru-RU" dirty="0" smtClean="0"/>
              <a:t> Московский Совет физкультуры разработал и утвердил первые официальные правила соревнований по волейболу. По этим правилам </a:t>
            </a:r>
            <a:r>
              <a:rPr lang="ru-RU" b="1" i="1" dirty="0" smtClean="0"/>
              <a:t>с</a:t>
            </a:r>
            <a:r>
              <a:rPr lang="ru-RU" b="1" i="1" dirty="0" smtClean="0"/>
              <a:t> 1927 г</a:t>
            </a:r>
            <a:r>
              <a:rPr lang="ru-RU" b="1" i="1" dirty="0" smtClean="0"/>
              <a:t>ода </a:t>
            </a:r>
            <a:r>
              <a:rPr lang="ru-RU" dirty="0" smtClean="0"/>
              <a:t>регулярно проводятся первенства Москвы. Важным событием в развитии волейбола в нашей стране явился чемпионат, разыгранный во время первой Всесоюзной Спартакиады 1928 года в Москве. В нём участвовали мужские и женские команды Москвы, Украины, Северного Кавказа, Закавказья, Дальнего Востока. В том же году в Москве была создана постоянная судейская коллегия. Весной </a:t>
            </a:r>
            <a:r>
              <a:rPr lang="ru-RU" b="1" i="1" dirty="0" smtClean="0"/>
              <a:t>1932</a:t>
            </a:r>
            <a:r>
              <a:rPr lang="ru-RU" dirty="0" smtClean="0"/>
              <a:t> года при Всесоюзном совете физической культуры СССР была создана секция волейбола. В </a:t>
            </a:r>
            <a:r>
              <a:rPr lang="ru-RU" b="1" i="1" dirty="0" smtClean="0"/>
              <a:t>1933-м </a:t>
            </a:r>
            <a:r>
              <a:rPr lang="ru-RU" dirty="0" smtClean="0"/>
              <a:t>во время сессии ЦИК на сцене Большого театра перед руководителями правящей партии и правительства СССР был сыгран показательный матч между сборными Москвы и Днепропетровска. А уже через год регулярно проводятся первенства Советского Союза, официально называвшегося «Всесоюзным волейбольным праздником».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6786" y="1962722"/>
            <a:ext cx="3480104" cy="4771623"/>
          </a:xfrm>
          <a:prstGeom prst="rect">
            <a:avLst/>
          </a:prstGeom>
        </p:spPr>
      </p:pic>
    </p:spTree>
    <p:extLst>
      <p:ext uri="{BB962C8B-B14F-4D97-AF65-F5344CB8AC3E}">
        <p14:creationId xmlns:p14="http://schemas.microsoft.com/office/powerpoint/2010/main" val="399929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77" y="360608"/>
            <a:ext cx="11050073" cy="5478423"/>
          </a:xfrm>
          <a:prstGeom prst="rect">
            <a:avLst/>
          </a:prstGeom>
          <a:noFill/>
        </p:spPr>
        <p:txBody>
          <a:bodyPr wrap="square" rtlCol="0">
            <a:spAutoFit/>
          </a:bodyPr>
          <a:lstStyle/>
          <a:p>
            <a:r>
              <a:rPr lang="ru-RU" sz="4000" b="1" i="1" dirty="0" smtClean="0"/>
              <a:t>В 1947 году советские волейболисты вышли на международную арену. </a:t>
            </a:r>
          </a:p>
          <a:p>
            <a:endParaRPr lang="ru-RU" dirty="0"/>
          </a:p>
          <a:p>
            <a:pPr algn="ctr"/>
            <a:r>
              <a:rPr lang="ru-RU" dirty="0" smtClean="0"/>
              <a:t>На первом Всемирном фестивале молодёжи в Праге был проведён турнир по волейболу, в котором участвовала сборная Ленинграда, усиленная, как тогда это было принято, москвичами. Руководили сборной легендарные тренеры </a:t>
            </a:r>
            <a:r>
              <a:rPr lang="ru-RU" b="1" i="1" dirty="0" smtClean="0"/>
              <a:t>Алексей Барышников и Анатолий </a:t>
            </a:r>
            <a:r>
              <a:rPr lang="ru-RU" b="1" i="1" dirty="0" err="1" smtClean="0"/>
              <a:t>Чинилин</a:t>
            </a:r>
            <a:r>
              <a:rPr lang="ru-RU" dirty="0" smtClean="0"/>
              <a:t>. Наши спортсмены выиграли 5 матчей со счётом 2:0, и лишь последний 2:1 (13:15, 15:10, 15:7) у хозяев, сборной Чехословакии. </a:t>
            </a:r>
          </a:p>
          <a:p>
            <a:pPr algn="ctr"/>
            <a:endParaRPr lang="ru-RU" dirty="0"/>
          </a:p>
          <a:p>
            <a:pPr algn="ctr"/>
            <a:r>
              <a:rPr lang="ru-RU" dirty="0" smtClean="0"/>
              <a:t>Первый «женский» выезд состоялся </a:t>
            </a:r>
            <a:r>
              <a:rPr lang="ru-RU" b="1" i="1" dirty="0" smtClean="0"/>
              <a:t>в 1948 году </a:t>
            </a:r>
            <a:r>
              <a:rPr lang="ru-RU" dirty="0" smtClean="0"/>
              <a:t>— в Польшу поехала столичная команда «Локомотив», дополненная коллегами из московских «Динамо» и «Спартака» и ленинградскими </a:t>
            </a:r>
            <a:r>
              <a:rPr lang="ru-RU" dirty="0" err="1" smtClean="0"/>
              <a:t>спартаковками</a:t>
            </a:r>
            <a:r>
              <a:rPr lang="ru-RU" dirty="0" smtClean="0"/>
              <a:t>. </a:t>
            </a:r>
          </a:p>
          <a:p>
            <a:pPr algn="ctr"/>
            <a:endParaRPr lang="ru-RU" dirty="0"/>
          </a:p>
          <a:p>
            <a:pPr algn="ctr"/>
            <a:r>
              <a:rPr lang="ru-RU" dirty="0" smtClean="0"/>
              <a:t>В том же </a:t>
            </a:r>
            <a:r>
              <a:rPr lang="ru-RU" b="1" i="1" dirty="0" smtClean="0"/>
              <a:t>1948-м</a:t>
            </a:r>
            <a:r>
              <a:rPr lang="ru-RU" dirty="0" smtClean="0"/>
              <a:t> Всесоюзная секция волейбола вступила в члены Международной федерации волейбола (и не американские, а наши правила игры легли в основу международных), а в 1949-м наши игроки впервые приняли участие в официальных международных соревнованиях. Дебют оказался «золотым» — женская сборная СССР завоевала титул чемпионок Европы, а мужская выиграла чемпионат мира. </a:t>
            </a:r>
          </a:p>
          <a:p>
            <a:pPr algn="ctr"/>
            <a:endParaRPr lang="ru-RU" dirty="0"/>
          </a:p>
          <a:p>
            <a:pPr algn="ctr"/>
            <a:r>
              <a:rPr lang="ru-RU" b="1" i="1" dirty="0" smtClean="0"/>
              <a:t>В 1959 году </a:t>
            </a:r>
            <a:r>
              <a:rPr lang="ru-RU" dirty="0" smtClean="0"/>
              <a:t>образована Федерация волейбола СССР.</a:t>
            </a:r>
            <a:endParaRPr lang="ru-RU" dirty="0"/>
          </a:p>
        </p:txBody>
      </p:sp>
    </p:spTree>
    <p:extLst>
      <p:ext uri="{BB962C8B-B14F-4D97-AF65-F5344CB8AC3E}">
        <p14:creationId xmlns:p14="http://schemas.microsoft.com/office/powerpoint/2010/main" val="317466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63" y="334850"/>
            <a:ext cx="11822806" cy="3139321"/>
          </a:xfrm>
          <a:prstGeom prst="rect">
            <a:avLst/>
          </a:prstGeom>
          <a:noFill/>
        </p:spPr>
        <p:txBody>
          <a:bodyPr wrap="square" rtlCol="0">
            <a:spAutoFit/>
          </a:bodyPr>
          <a:lstStyle/>
          <a:p>
            <a:r>
              <a:rPr lang="ru-RU" dirty="0" smtClean="0"/>
              <a:t>Первым олимпийским чемпионом в Токио-1964 также стала наша мужская сборная. Побеждала она и на Олимпиадах в Мехико </a:t>
            </a:r>
            <a:r>
              <a:rPr lang="ru-RU" b="1" i="1" dirty="0" smtClean="0"/>
              <a:t>(1968) </a:t>
            </a:r>
            <a:r>
              <a:rPr lang="ru-RU" dirty="0" smtClean="0"/>
              <a:t>и в Москве </a:t>
            </a:r>
            <a:r>
              <a:rPr lang="ru-RU" b="1" i="1" dirty="0" smtClean="0"/>
              <a:t>(1980). </a:t>
            </a:r>
            <a:r>
              <a:rPr lang="ru-RU" dirty="0" smtClean="0"/>
              <a:t>А женская сборная четырежды </a:t>
            </a:r>
            <a:r>
              <a:rPr lang="ru-RU" b="1" i="1" dirty="0" smtClean="0"/>
              <a:t>(1968, 1972, 1980 и 1988)</a:t>
            </a:r>
            <a:r>
              <a:rPr lang="ru-RU" dirty="0" smtClean="0"/>
              <a:t> завоёвывала титул олимпийских чемпионов.</a:t>
            </a:r>
          </a:p>
          <a:p>
            <a:endParaRPr lang="ru-RU" dirty="0" smtClean="0"/>
          </a:p>
          <a:p>
            <a:r>
              <a:rPr lang="ru-RU" dirty="0" smtClean="0"/>
              <a:t>Советские волейболисты — 6-кратные чемпионы мира, 12-кратные Европы, 4-кратные победители Кубка мира. Женская команда СССР 5 раз побеждала на чемпионатах мира, 13 — Европы, 1 — на Кубке мира.</a:t>
            </a:r>
          </a:p>
          <a:p>
            <a:endParaRPr lang="ru-RU" dirty="0" smtClean="0"/>
          </a:p>
          <a:p>
            <a:r>
              <a:rPr lang="ru-RU" dirty="0" smtClean="0"/>
              <a:t>Всероссийская федерация волейбола (ВФВ) образована в </a:t>
            </a:r>
            <a:r>
              <a:rPr lang="ru-RU" b="1" i="1" dirty="0" smtClean="0"/>
              <a:t>1991 году</a:t>
            </a:r>
            <a:r>
              <a:rPr lang="ru-RU" dirty="0" smtClean="0"/>
              <a:t>. Президент федерации — Николай Патрушев. Мужская сборная России — победитель Кубка мира-1999 и Мировой лиги-2002. Женская команда побеждала на чемпионате мира-</a:t>
            </a:r>
            <a:r>
              <a:rPr lang="ru-RU" b="1" i="1" dirty="0" smtClean="0"/>
              <a:t>2006</a:t>
            </a:r>
            <a:r>
              <a:rPr lang="ru-RU" dirty="0" smtClean="0"/>
              <a:t>, чемпионатах Европы </a:t>
            </a:r>
            <a:r>
              <a:rPr lang="ru-RU" b="1" i="1" dirty="0" smtClean="0"/>
              <a:t>(1993, 1997, 1999, 2001), </a:t>
            </a:r>
            <a:r>
              <a:rPr lang="ru-RU" dirty="0" smtClean="0"/>
              <a:t>Гран-при </a:t>
            </a:r>
            <a:r>
              <a:rPr lang="ru-RU" b="1" i="1" dirty="0" smtClean="0"/>
              <a:t>(1997, 1999, 2002)</a:t>
            </a:r>
            <a:r>
              <a:rPr lang="ru-RU" dirty="0" smtClean="0"/>
              <a:t>, Всемирном Кубке чемпионов-</a:t>
            </a:r>
            <a:r>
              <a:rPr lang="ru-RU" b="1" i="1" dirty="0" smtClean="0"/>
              <a:t>1997.</a:t>
            </a:r>
            <a:endParaRPr lang="ru-RU" b="1" i="1" dirty="0"/>
          </a:p>
        </p:txBody>
      </p:sp>
      <p:sp>
        <p:nvSpPr>
          <p:cNvPr id="3" name="TextBox 2"/>
          <p:cNvSpPr txBox="1"/>
          <p:nvPr/>
        </p:nvSpPr>
        <p:spPr>
          <a:xfrm>
            <a:off x="2228047" y="3928057"/>
            <a:ext cx="9538952" cy="2308324"/>
          </a:xfrm>
          <a:prstGeom prst="rect">
            <a:avLst/>
          </a:prstGeom>
          <a:solidFill>
            <a:schemeClr val="accent1">
              <a:lumMod val="75000"/>
            </a:schemeClr>
          </a:solidFill>
          <a:ln w="38100">
            <a:solidFill>
              <a:schemeClr val="accent1">
                <a:lumMod val="50000"/>
              </a:schemeClr>
            </a:solidFill>
            <a:prstDash val="sysDot"/>
          </a:ln>
        </p:spPr>
        <p:txBody>
          <a:bodyPr wrap="square" rtlCol="0">
            <a:spAutoFit/>
          </a:bodyPr>
          <a:lstStyle/>
          <a:p>
            <a:r>
              <a:rPr lang="ru-RU" sz="2400" b="1" i="1" dirty="0" smtClean="0">
                <a:latin typeface="Century Gothic" panose="020B0502020202020204" pitchFamily="34" charset="0"/>
              </a:rPr>
              <a:t>Интересный факт:</a:t>
            </a:r>
          </a:p>
          <a:p>
            <a:endParaRPr lang="ru-RU" sz="2400" dirty="0"/>
          </a:p>
          <a:p>
            <a:r>
              <a:rPr lang="ru-RU" sz="2400" dirty="0" smtClean="0">
                <a:solidFill>
                  <a:schemeClr val="bg1">
                    <a:lumMod val="95000"/>
                  </a:schemeClr>
                </a:solidFill>
              </a:rPr>
              <a:t>Рекорд посещаемости волейбольного матча был установлен</a:t>
            </a:r>
            <a:r>
              <a:rPr lang="ru-RU" sz="2400" dirty="0" smtClean="0"/>
              <a:t> </a:t>
            </a:r>
            <a:r>
              <a:rPr lang="ru-RU" sz="2400" b="1" i="1" dirty="0" smtClean="0"/>
              <a:t>19 июля 1983 года </a:t>
            </a:r>
            <a:r>
              <a:rPr lang="ru-RU" sz="2400" dirty="0" smtClean="0">
                <a:solidFill>
                  <a:schemeClr val="bg1">
                    <a:lumMod val="95000"/>
                  </a:schemeClr>
                </a:solidFill>
              </a:rPr>
              <a:t>— за товарищеской игрой сборных Бразилии и СССР на знаменитом футбольном стадионе «</a:t>
            </a:r>
            <a:r>
              <a:rPr lang="ru-RU" sz="2400" dirty="0" err="1" smtClean="0">
                <a:solidFill>
                  <a:schemeClr val="bg1">
                    <a:lumMod val="95000"/>
                  </a:schemeClr>
                </a:solidFill>
              </a:rPr>
              <a:t>Маракана</a:t>
            </a:r>
            <a:r>
              <a:rPr lang="ru-RU" sz="2400" dirty="0" smtClean="0">
                <a:solidFill>
                  <a:schemeClr val="bg1">
                    <a:lumMod val="95000"/>
                  </a:schemeClr>
                </a:solidFill>
              </a:rPr>
              <a:t>» наблюдали </a:t>
            </a:r>
            <a:r>
              <a:rPr lang="ru-RU" sz="2400" b="1" i="1" dirty="0" smtClean="0"/>
              <a:t>96 500 зрителей.</a:t>
            </a:r>
          </a:p>
        </p:txBody>
      </p:sp>
    </p:spTree>
    <p:extLst>
      <p:ext uri="{BB962C8B-B14F-4D97-AF65-F5344CB8AC3E}">
        <p14:creationId xmlns:p14="http://schemas.microsoft.com/office/powerpoint/2010/main" val="2891798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Параллакс</Template>
  <TotalTime>72</TotalTime>
  <Words>1872</Words>
  <Application>Microsoft Office PowerPoint</Application>
  <PresentationFormat>Широкоэкранный</PresentationFormat>
  <Paragraphs>67</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AngsanaUPC</vt:lpstr>
      <vt:lpstr>Arial</vt:lpstr>
      <vt:lpstr>Century Gothic</vt:lpstr>
      <vt:lpstr>Corbel</vt:lpstr>
      <vt:lpstr>Параллакс</vt:lpstr>
      <vt:lpstr>История волейбола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волейбола</dc:title>
  <dc:creator>Катерина</dc:creator>
  <cp:lastModifiedBy>Катерина</cp:lastModifiedBy>
  <cp:revision>8</cp:revision>
  <dcterms:created xsi:type="dcterms:W3CDTF">2015-01-19T15:21:17Z</dcterms:created>
  <dcterms:modified xsi:type="dcterms:W3CDTF">2015-01-19T16:33:21Z</dcterms:modified>
</cp:coreProperties>
</file>