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57" r:id="rId3"/>
    <p:sldId id="259" r:id="rId4"/>
    <p:sldId id="270" r:id="rId5"/>
    <p:sldId id="275" r:id="rId6"/>
    <p:sldId id="260" r:id="rId7"/>
    <p:sldId id="271" r:id="rId8"/>
    <p:sldId id="276" r:id="rId9"/>
    <p:sldId id="261" r:id="rId10"/>
    <p:sldId id="258" r:id="rId11"/>
    <p:sldId id="268" r:id="rId12"/>
    <p:sldId id="262" r:id="rId13"/>
    <p:sldId id="263" r:id="rId14"/>
    <p:sldId id="273" r:id="rId15"/>
    <p:sldId id="269" r:id="rId16"/>
    <p:sldId id="272" r:id="rId17"/>
    <p:sldId id="264" r:id="rId18"/>
    <p:sldId id="274" r:id="rId19"/>
    <p:sldId id="26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85258" autoAdjust="0"/>
  </p:normalViewPr>
  <p:slideViewPr>
    <p:cSldViewPr>
      <p:cViewPr>
        <p:scale>
          <a:sx n="68" d="100"/>
          <a:sy n="68" d="100"/>
        </p:scale>
        <p:origin x="-143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99AAD-6566-4DB9-A3ED-DF700606779B}" type="datetimeFigureOut">
              <a:rPr lang="ru-RU" smtClean="0"/>
              <a:pPr/>
              <a:t>28.03.2012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0AB0A-FA0C-4C08-9F90-44569051364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Documents and Settings\User\Рабочий стол\0f66af50b0efacb1b241a88784ee0442.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6" name="TextBox 5"/>
          <p:cNvSpPr txBox="1"/>
          <p:nvPr/>
        </p:nvSpPr>
        <p:spPr>
          <a:xfrm>
            <a:off x="0" y="0"/>
            <a:ext cx="9144000" cy="3487758"/>
          </a:xfrm>
          <a:prstGeom prst="rect">
            <a:avLst/>
          </a:prstGeom>
          <a:noFill/>
        </p:spPr>
        <p:txBody>
          <a:bodyPr wrap="square" rtlCol="0">
            <a:spAutoFit/>
          </a:bodyPr>
          <a:lstStyle/>
          <a:p>
            <a:pPr algn="ctr"/>
            <a:r>
              <a:rPr lang="ru-RU" sz="7200" b="1" i="1" dirty="0" smtClean="0"/>
              <a:t>ВИДЫ </a:t>
            </a:r>
          </a:p>
          <a:p>
            <a:pPr algn="ctr"/>
            <a:r>
              <a:rPr lang="ru-RU" sz="7200" b="1" i="1" dirty="0" smtClean="0"/>
              <a:t>ЛЫЖНЫХ</a:t>
            </a:r>
          </a:p>
          <a:p>
            <a:pPr algn="ctr"/>
            <a:r>
              <a:rPr lang="ru-RU" sz="7200" b="1" i="1" dirty="0" smtClean="0"/>
              <a:t>СОРЕВНОВАНИЙ</a:t>
            </a:r>
            <a:endParaRPr lang="ru-RU" sz="7200" b="1" i="1"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Autofit/>
          </a:bodyPr>
          <a:lstStyle/>
          <a:p>
            <a:pPr algn="l"/>
            <a:r>
              <a:rPr lang="ru-RU" sz="1600" b="1" dirty="0" smtClean="0"/>
              <a:t>Гонка преследования без перерыва (</a:t>
            </a:r>
            <a:r>
              <a:rPr lang="ru-RU" sz="1600" b="1" dirty="0" err="1" smtClean="0"/>
              <a:t>дуатлон</a:t>
            </a:r>
            <a:r>
              <a:rPr lang="ru-RU" sz="1600" b="1" dirty="0" smtClean="0"/>
              <a:t>) начинается с общего старта. После преодоления первой половины дистанции одним стилем спортсмены в специально оборудованной зоне меняют лыжи и сразу преодолевают вторую половину дистанции другим стилем. Итоговый результат гонки преследования без перерыва совпадает с финишным временем спортсмена.</a:t>
            </a:r>
            <a:br>
              <a:rPr lang="ru-RU" sz="1600" b="1" dirty="0" smtClean="0"/>
            </a:br>
            <a:endParaRPr lang="ru-RU" sz="1600" b="1" dirty="0"/>
          </a:p>
        </p:txBody>
      </p:sp>
      <p:pic>
        <p:nvPicPr>
          <p:cNvPr id="2052" name="Picture 4"/>
          <p:cNvPicPr>
            <a:picLocks noChangeAspect="1" noChangeArrowheads="1"/>
          </p:cNvPicPr>
          <p:nvPr/>
        </p:nvPicPr>
        <p:blipFill>
          <a:blip r:embed="rId2"/>
          <a:srcRect/>
          <a:stretch>
            <a:fillRect/>
          </a:stretch>
        </p:blipFill>
        <p:spPr bwMode="auto">
          <a:xfrm>
            <a:off x="4786314" y="0"/>
            <a:ext cx="4357686" cy="6858000"/>
          </a:xfrm>
          <a:prstGeom prst="rect">
            <a:avLst/>
          </a:prstGeom>
          <a:noFill/>
          <a:ln w="9525">
            <a:noFill/>
            <a:miter lim="800000"/>
            <a:headEnd/>
            <a:tailEnd/>
          </a:ln>
          <a:effectLst/>
        </p:spPr>
      </p:pic>
      <p:pic>
        <p:nvPicPr>
          <p:cNvPr id="2054" name="Picture 6"/>
          <p:cNvPicPr>
            <a:picLocks noGrp="1" noChangeAspect="1" noChangeArrowheads="1"/>
          </p:cNvPicPr>
          <p:nvPr>
            <p:ph idx="1"/>
          </p:nvPr>
        </p:nvPicPr>
        <p:blipFill>
          <a:blip r:embed="rId3"/>
          <a:srcRect/>
          <a:stretch>
            <a:fillRect/>
          </a:stretch>
        </p:blipFill>
        <p:spPr bwMode="auto">
          <a:xfrm>
            <a:off x="0" y="0"/>
            <a:ext cx="4786314" cy="6858000"/>
          </a:xfrm>
          <a:prstGeom prst="rect">
            <a:avLst/>
          </a:prstGeom>
          <a:noFill/>
          <a:ln w="9525">
            <a:noFill/>
            <a:miter lim="800000"/>
            <a:headEnd/>
            <a:tailEnd/>
          </a:ln>
          <a:effectLst/>
        </p:spPr>
      </p:pic>
      <p:sp>
        <p:nvSpPr>
          <p:cNvPr id="12" name="Прямоугольник 11"/>
          <p:cNvSpPr/>
          <p:nvPr/>
        </p:nvSpPr>
        <p:spPr>
          <a:xfrm>
            <a:off x="0" y="1"/>
            <a:ext cx="9144000" cy="1077218"/>
          </a:xfrm>
          <a:prstGeom prst="rect">
            <a:avLst/>
          </a:prstGeom>
          <a:solidFill>
            <a:srgbClr val="002060"/>
          </a:solidFill>
        </p:spPr>
        <p:txBody>
          <a:bodyPr wrap="square">
            <a:spAutoFit/>
          </a:bodyPr>
          <a:lstStyle/>
          <a:p>
            <a:r>
              <a:rPr lang="ru-RU" sz="1600" b="1" dirty="0" smtClean="0">
                <a:solidFill>
                  <a:srgbClr val="92D050"/>
                </a:solidFill>
              </a:rPr>
              <a:t>Гонка преследования без перерыва (</a:t>
            </a:r>
            <a:r>
              <a:rPr lang="ru-RU" sz="1600" b="1" dirty="0" err="1" smtClean="0">
                <a:solidFill>
                  <a:srgbClr val="92D050"/>
                </a:solidFill>
              </a:rPr>
              <a:t>дуатлон</a:t>
            </a:r>
            <a:r>
              <a:rPr lang="ru-RU" sz="1600" b="1" dirty="0" smtClean="0">
                <a:solidFill>
                  <a:srgbClr val="92D050"/>
                </a:solidFill>
              </a:rPr>
              <a:t>) начинается с общего старта. После преодоления первой половины дистанции одним стилем спортсмены в специально оборудованной зоне меняют лыжи и сразу преодолевают вторую половину дистанции другим стилем. Итоговый результат гонки преследования без перерыва совпадает с финишным временем спортсмена.</a:t>
            </a: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User\Рабочий стол\картинки\ski_russia09.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14282" y="5500702"/>
            <a:ext cx="7643866" cy="1200329"/>
          </a:xfrm>
          <a:prstGeom prst="rect">
            <a:avLst/>
          </a:prstGeom>
          <a:noFill/>
        </p:spPr>
        <p:txBody>
          <a:bodyPr wrap="square" rtlCol="0">
            <a:spAutoFit/>
          </a:bodyPr>
          <a:lstStyle/>
          <a:p>
            <a:r>
              <a:rPr lang="ru-RU" sz="2400" b="1" i="1" dirty="0" err="1" smtClean="0"/>
              <a:t>Питстоп</a:t>
            </a:r>
            <a:r>
              <a:rPr lang="ru-RU" sz="2400" b="1" i="1" dirty="0" smtClean="0"/>
              <a:t> — место, где лыжники, пройдя половину дистанции «классикой», меняют лыжи на «коньковые»</a:t>
            </a:r>
            <a:endParaRPr lang="ru-RU" sz="2400" b="1" i="1"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100" name="Picture 4"/>
          <p:cNvPicPr>
            <a:picLocks noGrp="1" noChangeAspect="1" noChangeArrowheads="1"/>
          </p:cNvPicPr>
          <p:nvPr>
            <p:ph idx="1"/>
          </p:nvPr>
        </p:nvPicPr>
        <p:blipFill>
          <a:blip r:embed="rId2"/>
          <a:srcRect/>
          <a:stretch>
            <a:fillRect/>
          </a:stretch>
        </p:blipFill>
        <p:spPr bwMode="auto">
          <a:xfrm>
            <a:off x="5857884" y="3786190"/>
            <a:ext cx="3286116" cy="2928934"/>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0" y="0"/>
            <a:ext cx="5857883" cy="3929066"/>
          </a:xfrm>
          <a:prstGeom prst="rect">
            <a:avLst/>
          </a:prstGeom>
          <a:noFill/>
          <a:ln w="9525">
            <a:noFill/>
            <a:miter lim="800000"/>
            <a:headEnd/>
            <a:tailEnd/>
          </a:ln>
          <a:effectLst/>
        </p:spPr>
      </p:pic>
      <p:sp>
        <p:nvSpPr>
          <p:cNvPr id="10" name="TextBox 9"/>
          <p:cNvSpPr txBox="1"/>
          <p:nvPr/>
        </p:nvSpPr>
        <p:spPr>
          <a:xfrm>
            <a:off x="1428728" y="0"/>
            <a:ext cx="4470266" cy="1446550"/>
          </a:xfrm>
          <a:prstGeom prst="rect">
            <a:avLst/>
          </a:prstGeom>
          <a:noFill/>
        </p:spPr>
        <p:txBody>
          <a:bodyPr wrap="square" rtlCol="0">
            <a:spAutoFit/>
          </a:bodyPr>
          <a:lstStyle/>
          <a:p>
            <a:pPr algn="ctr"/>
            <a:r>
              <a:rPr lang="ru-RU" sz="4400" b="1" dirty="0" smtClean="0">
                <a:solidFill>
                  <a:srgbClr val="FFC000"/>
                </a:solidFill>
              </a:rPr>
              <a:t>ЭСТАФЕТЫ</a:t>
            </a:r>
            <a:br>
              <a:rPr lang="ru-RU" sz="4400" b="1" dirty="0" smtClean="0">
                <a:solidFill>
                  <a:srgbClr val="FFC000"/>
                </a:solidFill>
              </a:rPr>
            </a:br>
            <a:endParaRPr lang="ru-RU" sz="4400" b="1" dirty="0">
              <a:solidFill>
                <a:srgbClr val="FFC000"/>
              </a:solidFill>
            </a:endParaRPr>
          </a:p>
        </p:txBody>
      </p:sp>
      <p:sp>
        <p:nvSpPr>
          <p:cNvPr id="11" name="TextBox 10"/>
          <p:cNvSpPr txBox="1"/>
          <p:nvPr/>
        </p:nvSpPr>
        <p:spPr>
          <a:xfrm>
            <a:off x="0" y="3929066"/>
            <a:ext cx="5857884" cy="2954655"/>
          </a:xfrm>
          <a:prstGeom prst="rect">
            <a:avLst/>
          </a:prstGeom>
          <a:solidFill>
            <a:srgbClr val="92D050"/>
          </a:solidFill>
        </p:spPr>
        <p:txBody>
          <a:bodyPr wrap="square" rtlCol="0">
            <a:spAutoFit/>
          </a:bodyPr>
          <a:lstStyle/>
          <a:p>
            <a:r>
              <a:rPr lang="ru-RU" sz="1400" b="1" dirty="0" smtClean="0"/>
              <a:t>В эстафетах соревнуются команды, состоящие из четырех спортсменов (реже — трех). Лыжные эстафеты состоят из четырех этапов (реже — трех), из которых 1 и 2 этапы бегут классическим стилем, а 3 и 4 этапы — свободным стилем. Эстафета начинается с </a:t>
            </a:r>
            <a:r>
              <a:rPr lang="ru-RU" sz="1400" b="1" dirty="0" err="1" smtClean="0"/>
              <a:t>масс-старта</a:t>
            </a:r>
            <a:r>
              <a:rPr lang="ru-RU" sz="1400" b="1" dirty="0" smtClean="0"/>
              <a:t>, при этом наиболее выгодные места на старте определяются жеребьевкой или же их получают команды, занявшие наиболее высокие места на предыдущих аналогичных соревнованиях. Передача эстафеты осуществляется касанием ладони любой части тела стартующего спортсмена своей команды, в то время как оба спортсмена находятся в зоне передачи эстафеты. Итоговый результат эстафетной команды вычисляется по формуле «финишное время последнего члена команды» минус «стартовое время первого члена команды».</a:t>
            </a:r>
          </a:p>
          <a:p>
            <a:endParaRPr lang="ru-RU" dirty="0"/>
          </a:p>
        </p:txBody>
      </p:sp>
      <p:pic>
        <p:nvPicPr>
          <p:cNvPr id="4102" name="Picture 6"/>
          <p:cNvPicPr>
            <a:picLocks noChangeAspect="1" noChangeArrowheads="1"/>
          </p:cNvPicPr>
          <p:nvPr/>
        </p:nvPicPr>
        <p:blipFill>
          <a:blip r:embed="rId4"/>
          <a:srcRect/>
          <a:stretch>
            <a:fillRect/>
          </a:stretch>
        </p:blipFill>
        <p:spPr bwMode="auto">
          <a:xfrm>
            <a:off x="5715008" y="0"/>
            <a:ext cx="3428992" cy="3786190"/>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4" name="Picture 2" descr="C:\Documents and Settings\User\Рабочий стол\_47323834_kriukov766.jpg"/>
          <p:cNvPicPr>
            <a:picLocks noChangeAspect="1" noChangeArrowheads="1"/>
          </p:cNvPicPr>
          <p:nvPr/>
        </p:nvPicPr>
        <p:blipFill>
          <a:blip r:embed="rId2"/>
          <a:srcRect/>
          <a:stretch>
            <a:fillRect/>
          </a:stretch>
        </p:blipFill>
        <p:spPr bwMode="auto">
          <a:xfrm>
            <a:off x="4572000" y="1500174"/>
            <a:ext cx="4572000" cy="5357826"/>
          </a:xfrm>
          <a:prstGeom prst="rect">
            <a:avLst/>
          </a:prstGeom>
          <a:noFill/>
        </p:spPr>
      </p:pic>
      <p:pic>
        <p:nvPicPr>
          <p:cNvPr id="7170" name="Picture 2" descr="C:\Documents and Settings\User\Рабочий стол\картинки\142012.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p:spPr>
      </p:pic>
      <p:sp>
        <p:nvSpPr>
          <p:cNvPr id="6" name="TextBox 5"/>
          <p:cNvSpPr txBox="1"/>
          <p:nvPr/>
        </p:nvSpPr>
        <p:spPr>
          <a:xfrm>
            <a:off x="0" y="0"/>
            <a:ext cx="7104864" cy="646331"/>
          </a:xfrm>
          <a:prstGeom prst="rect">
            <a:avLst/>
          </a:prstGeom>
          <a:noFill/>
        </p:spPr>
        <p:txBody>
          <a:bodyPr wrap="square" rtlCol="0">
            <a:spAutoFit/>
          </a:bodyPr>
          <a:lstStyle/>
          <a:p>
            <a:r>
              <a:rPr lang="ru-RU" sz="3600" b="1" dirty="0" smtClean="0"/>
              <a:t>ИНДИВИДУАЛЬНЫЙ СПРИНТ</a:t>
            </a:r>
            <a:endParaRPr lang="ru-RU" sz="3600" b="1" dirty="0"/>
          </a:p>
        </p:txBody>
      </p:sp>
      <p:sp>
        <p:nvSpPr>
          <p:cNvPr id="9" name="TextBox 8"/>
          <p:cNvSpPr txBox="1"/>
          <p:nvPr/>
        </p:nvSpPr>
        <p:spPr>
          <a:xfrm>
            <a:off x="5857884" y="1"/>
            <a:ext cx="3286116" cy="3139321"/>
          </a:xfrm>
          <a:prstGeom prst="rect">
            <a:avLst/>
          </a:prstGeom>
          <a:noFill/>
        </p:spPr>
        <p:txBody>
          <a:bodyPr wrap="square" rtlCol="0">
            <a:spAutoFit/>
          </a:bodyPr>
          <a:lstStyle/>
          <a:p>
            <a:r>
              <a:rPr lang="ru-RU" b="1" dirty="0" smtClean="0">
                <a:solidFill>
                  <a:srgbClr val="C00000"/>
                </a:solidFill>
              </a:rPr>
              <a:t>Соревнования по индивидуальному спринту начинаются с квалификации, которая организуется в формате раздельного старта. После квалификации отобранные спортсмены соревнуются в финалах спринта, которые проходят в виде забегов разного формата с </a:t>
            </a:r>
            <a:r>
              <a:rPr lang="ru-RU" b="1" dirty="0" err="1" smtClean="0">
                <a:solidFill>
                  <a:srgbClr val="C00000"/>
                </a:solidFill>
              </a:rPr>
              <a:t>масс-стартом</a:t>
            </a:r>
            <a:r>
              <a:rPr lang="ru-RU" b="1" dirty="0" smtClean="0">
                <a:solidFill>
                  <a:srgbClr val="C00000"/>
                </a:solidFill>
              </a:rPr>
              <a:t>. </a:t>
            </a:r>
            <a:endParaRPr lang="ru-RU" b="1"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Рабочий стол\картинки\ski_russia21.jpg"/>
          <p:cNvPicPr>
            <a:picLocks noGrp="1" noChangeAspect="1" noChangeArrowheads="1"/>
          </p:cNvPicPr>
          <p:nvPr>
            <p:ph idx="4294967295"/>
          </p:nvPr>
        </p:nvPicPr>
        <p:blipFill>
          <a:blip r:embed="rId2"/>
          <a:srcRect/>
          <a:stretch>
            <a:fillRect/>
          </a:stretch>
        </p:blipFill>
        <p:spPr bwMode="auto">
          <a:xfrm>
            <a:off x="0" y="0"/>
            <a:ext cx="4500563" cy="6858000"/>
          </a:xfrm>
          <a:prstGeom prst="rect">
            <a:avLst/>
          </a:prstGeom>
          <a:noFill/>
        </p:spPr>
      </p:pic>
      <p:pic>
        <p:nvPicPr>
          <p:cNvPr id="9219" name="Picture 3" descr="C:\Documents and Settings\User\Рабочий стол\картинки\ski_russia22.jpg"/>
          <p:cNvPicPr>
            <a:picLocks noChangeAspect="1" noChangeArrowheads="1"/>
          </p:cNvPicPr>
          <p:nvPr/>
        </p:nvPicPr>
        <p:blipFill>
          <a:blip r:embed="rId3"/>
          <a:srcRect/>
          <a:stretch>
            <a:fillRect/>
          </a:stretch>
        </p:blipFill>
        <p:spPr bwMode="auto">
          <a:xfrm>
            <a:off x="4500562" y="1714488"/>
            <a:ext cx="4643438" cy="5143512"/>
          </a:xfrm>
          <a:prstGeom prst="rect">
            <a:avLst/>
          </a:prstGeom>
          <a:noFill/>
        </p:spPr>
      </p:pic>
      <p:sp>
        <p:nvSpPr>
          <p:cNvPr id="6" name="TextBox 5"/>
          <p:cNvSpPr txBox="1"/>
          <p:nvPr/>
        </p:nvSpPr>
        <p:spPr>
          <a:xfrm>
            <a:off x="4500562" y="0"/>
            <a:ext cx="4643438" cy="1754326"/>
          </a:xfrm>
          <a:prstGeom prst="rect">
            <a:avLst/>
          </a:prstGeom>
          <a:noFill/>
        </p:spPr>
        <p:txBody>
          <a:bodyPr wrap="square" rtlCol="0">
            <a:spAutoFit/>
          </a:bodyPr>
          <a:lstStyle/>
          <a:p>
            <a:r>
              <a:rPr lang="ru-RU" b="1" dirty="0" smtClean="0">
                <a:solidFill>
                  <a:srgbClr val="C00000"/>
                </a:solidFill>
              </a:rPr>
              <a:t>Количество </a:t>
            </a:r>
            <a:r>
              <a:rPr lang="ru-RU" b="1" dirty="0" smtClean="0">
                <a:solidFill>
                  <a:srgbClr val="C00000"/>
                </a:solidFill>
              </a:rPr>
              <a:t>спортсменов, отбираемых в </a:t>
            </a:r>
            <a:r>
              <a:rPr lang="ru-RU" b="1" dirty="0" smtClean="0">
                <a:solidFill>
                  <a:srgbClr val="C00000"/>
                </a:solidFill>
              </a:rPr>
              <a:t>финальные </a:t>
            </a:r>
            <a:r>
              <a:rPr lang="ru-RU" b="1" dirty="0" smtClean="0">
                <a:solidFill>
                  <a:srgbClr val="C00000"/>
                </a:solidFill>
              </a:rPr>
              <a:t>забеги, не превышает 30. Сначала проводятся четвертьфиналы, затем полуфиналы и, наконец, финалы В и А. В финале В принимают участие спортсмены, не прошедшие в финал А. </a:t>
            </a:r>
            <a:endParaRPr lang="ru-RU" b="1" dirty="0">
              <a:solidFill>
                <a:srgbClr val="C00000"/>
              </a:solidFill>
            </a:endParaRPr>
          </a:p>
        </p:txBody>
      </p:sp>
      <p:sp>
        <p:nvSpPr>
          <p:cNvPr id="7" name="TextBox 6"/>
          <p:cNvSpPr txBox="1"/>
          <p:nvPr/>
        </p:nvSpPr>
        <p:spPr>
          <a:xfrm>
            <a:off x="0" y="4929198"/>
            <a:ext cx="4714876" cy="1754326"/>
          </a:xfrm>
          <a:prstGeom prst="rect">
            <a:avLst/>
          </a:prstGeom>
          <a:noFill/>
        </p:spPr>
        <p:txBody>
          <a:bodyPr wrap="square" rtlCol="0">
            <a:spAutoFit/>
          </a:bodyPr>
          <a:lstStyle/>
          <a:p>
            <a:r>
              <a:rPr lang="ru-RU" dirty="0" smtClean="0">
                <a:solidFill>
                  <a:srgbClr val="C00000"/>
                </a:solidFill>
              </a:rPr>
              <a:t>Таблица итоговых результатов индивидуального спринта формируется в таком порядке: результаты финала А, результаты финала В, участники четвертьфиналов, не прошедшие квалификацию участники.</a:t>
            </a:r>
            <a:endParaRPr lang="ru-RU"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User\Рабочий стол\картинки\ski_russia06.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500034" y="214290"/>
            <a:ext cx="7429552" cy="1569660"/>
          </a:xfrm>
          <a:prstGeom prst="rect">
            <a:avLst/>
          </a:prstGeom>
          <a:noFill/>
        </p:spPr>
        <p:txBody>
          <a:bodyPr wrap="square" rtlCol="0">
            <a:spAutoFit/>
          </a:bodyPr>
          <a:lstStyle/>
          <a:p>
            <a:r>
              <a:rPr lang="ru-RU" sz="3200" b="1" i="1" dirty="0" smtClean="0"/>
              <a:t>Лыжникам надевают электронные чипы для определения точного времени финиша</a:t>
            </a:r>
            <a:endParaRPr lang="ru-RU" sz="3200" b="1" i="1"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User\Рабочий стол\картинки\_47323834_kriukov76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Рабочий стол\Новая папка\55611607_1266966480_3.jpg"/>
          <p:cNvPicPr>
            <a:picLocks noGrp="1" noChangeAspect="1" noChangeArrowheads="1"/>
          </p:cNvPicPr>
          <p:nvPr>
            <p:ph idx="4294967295"/>
          </p:nvPr>
        </p:nvPicPr>
        <p:blipFill>
          <a:blip r:embed="rId2"/>
          <a:srcRect/>
          <a:stretch>
            <a:fillRect/>
          </a:stretch>
        </p:blipFill>
        <p:spPr bwMode="auto">
          <a:xfrm>
            <a:off x="0" y="0"/>
            <a:ext cx="6572250" cy="6858000"/>
          </a:xfrm>
          <a:prstGeom prst="rect">
            <a:avLst/>
          </a:prstGeom>
          <a:noFill/>
        </p:spPr>
      </p:pic>
      <p:sp>
        <p:nvSpPr>
          <p:cNvPr id="4" name="TextBox 3"/>
          <p:cNvSpPr txBox="1"/>
          <p:nvPr/>
        </p:nvSpPr>
        <p:spPr>
          <a:xfrm>
            <a:off x="500034" y="0"/>
            <a:ext cx="5197064" cy="1323439"/>
          </a:xfrm>
          <a:prstGeom prst="rect">
            <a:avLst/>
          </a:prstGeom>
          <a:noFill/>
        </p:spPr>
        <p:txBody>
          <a:bodyPr wrap="none" rtlCol="0">
            <a:spAutoFit/>
          </a:bodyPr>
          <a:lstStyle/>
          <a:p>
            <a:r>
              <a:rPr lang="ru-RU" sz="4000" b="1" dirty="0" smtClean="0">
                <a:solidFill>
                  <a:srgbClr val="FF0000"/>
                </a:solidFill>
              </a:rPr>
              <a:t>КОМАНДНЫЙ СПРИНТ</a:t>
            </a:r>
            <a:br>
              <a:rPr lang="ru-RU" sz="4000" b="1" dirty="0" smtClean="0">
                <a:solidFill>
                  <a:srgbClr val="FF0000"/>
                </a:solidFill>
              </a:rPr>
            </a:br>
            <a:endParaRPr lang="ru-RU" sz="4000" b="1" dirty="0">
              <a:solidFill>
                <a:srgbClr val="FF0000"/>
              </a:solidFill>
            </a:endParaRPr>
          </a:p>
        </p:txBody>
      </p:sp>
      <p:sp>
        <p:nvSpPr>
          <p:cNvPr id="5" name="TextBox 4"/>
          <p:cNvSpPr txBox="1"/>
          <p:nvPr/>
        </p:nvSpPr>
        <p:spPr>
          <a:xfrm>
            <a:off x="7786710" y="1928802"/>
            <a:ext cx="184731" cy="369332"/>
          </a:xfrm>
          <a:prstGeom prst="rect">
            <a:avLst/>
          </a:prstGeom>
          <a:noFill/>
        </p:spPr>
        <p:txBody>
          <a:bodyPr wrap="none" rtlCol="0">
            <a:spAutoFit/>
          </a:bodyPr>
          <a:lstStyle/>
          <a:p>
            <a:endParaRPr lang="ru-RU" dirty="0"/>
          </a:p>
        </p:txBody>
      </p:sp>
      <p:sp>
        <p:nvSpPr>
          <p:cNvPr id="7" name="Прямоугольник 6"/>
          <p:cNvSpPr/>
          <p:nvPr/>
        </p:nvSpPr>
        <p:spPr>
          <a:xfrm>
            <a:off x="6429388" y="0"/>
            <a:ext cx="2714612" cy="6863417"/>
          </a:xfrm>
          <a:prstGeom prst="rect">
            <a:avLst/>
          </a:prstGeom>
          <a:solidFill>
            <a:srgbClr val="00B050"/>
          </a:solidFill>
        </p:spPr>
        <p:txBody>
          <a:bodyPr wrap="square">
            <a:spAutoFit/>
          </a:bodyPr>
          <a:lstStyle/>
          <a:p>
            <a:r>
              <a:rPr lang="ru-RU" sz="2000" dirty="0" smtClean="0"/>
              <a:t>Командный спринт проводится как эстафета с командами, состоящими из двух спортсменов, которые поочередно сменяют друг друга, пробегая 3-6 кругов трассы каждый. При достаточно большом числе заявленных команд проводятся два полуфинала, из которых равное количество лучших команд отбирается в финал. Командный спринт начинается с </a:t>
            </a:r>
            <a:r>
              <a:rPr lang="ru-RU" sz="2000" dirty="0" err="1" smtClean="0"/>
              <a:t>масс-старта</a:t>
            </a:r>
            <a:r>
              <a:rPr lang="ru-RU" sz="2000" dirty="0" smtClean="0"/>
              <a:t>. Итоговый результат командного спринта вычисляется по правилам эстафеты.</a:t>
            </a:r>
            <a:endParaRPr lang="ru-RU" sz="2000" dirty="0" smtClean="0"/>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85728"/>
            <a:ext cx="4572000" cy="3139321"/>
          </a:xfrm>
          <a:prstGeom prst="rect">
            <a:avLst/>
          </a:prstGeom>
        </p:spPr>
        <p:txBody>
          <a:bodyPr>
            <a:spAutoFit/>
          </a:bodyPr>
          <a:lstStyle/>
          <a:p>
            <a:r>
              <a:rPr lang="ru-RU" dirty="0" smtClean="0"/>
              <a:t>Командный спринт проводится как эстафета с командами, состоящими из двух спортсменов, которые поочередно сменяют друг друга, пробегая 3-6 кругов трассы каждый. При достаточно большом числе заявленных команд проводятся два полуфинала, из которых равное количество лучших команд отбирается в финал. Командный спринт начинается с </a:t>
            </a:r>
            <a:r>
              <a:rPr lang="ru-RU" dirty="0" err="1" smtClean="0"/>
              <a:t>масс-старта</a:t>
            </a:r>
            <a:r>
              <a:rPr lang="ru-RU" dirty="0" smtClean="0"/>
              <a:t>. Итоговый результат командного спринта вычисляется по правилам эстафеты.</a:t>
            </a:r>
            <a:endParaRPr lang="ru-RU" dirty="0" smtClean="0"/>
          </a:p>
        </p:txBody>
      </p:sp>
      <p:pic>
        <p:nvPicPr>
          <p:cNvPr id="10242" name="Picture 2" descr="C:\Documents and Settings\User\Рабочий стол\картинки\1266992759_830c01f0a3889a5b_2010-02-22t210954z_01_olycvi122_rtridsp_3_olympics-cross-country.jpg"/>
          <p:cNvPicPr>
            <a:picLocks noChangeAspect="1" noChangeArrowheads="1"/>
          </p:cNvPicPr>
          <p:nvPr/>
        </p:nvPicPr>
        <p:blipFill>
          <a:blip r:embed="rId2"/>
          <a:srcRect/>
          <a:stretch>
            <a:fillRect/>
          </a:stretch>
        </p:blipFill>
        <p:spPr bwMode="auto">
          <a:xfrm>
            <a:off x="0" y="71438"/>
            <a:ext cx="9448800" cy="6715125"/>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Documents and Settings\User\Рабочий стол\sochi-2014_logo_b05.jpg"/>
          <p:cNvPicPr>
            <a:picLocks noGrp="1" noChangeAspect="1" noChangeArrowheads="1"/>
          </p:cNvPicPr>
          <p:nvPr>
            <p:ph idx="1"/>
          </p:nvPr>
        </p:nvPicPr>
        <p:blipFill>
          <a:blip r:embed="rId2"/>
          <a:srcRect/>
          <a:stretch>
            <a:fillRect/>
          </a:stretch>
        </p:blipFill>
        <p:spPr bwMode="auto">
          <a:xfrm>
            <a:off x="-40943" y="0"/>
            <a:ext cx="9184943" cy="6858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Documents and Settings\User\Рабочий стол\snow.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357158" y="214290"/>
            <a:ext cx="8072494" cy="769441"/>
          </a:xfrm>
          <a:prstGeom prst="rect">
            <a:avLst/>
          </a:prstGeom>
        </p:spPr>
        <p:txBody>
          <a:bodyPr wrap="square">
            <a:spAutoFit/>
          </a:bodyPr>
          <a:lstStyle/>
          <a:p>
            <a:pPr algn="ctr"/>
            <a:r>
              <a:rPr lang="ru-RU" sz="4400" b="1" dirty="0" smtClean="0">
                <a:solidFill>
                  <a:srgbClr val="C00000"/>
                </a:solidFill>
              </a:rPr>
              <a:t>Основные виды лыжных гонок</a:t>
            </a:r>
            <a:endParaRPr lang="ru-RU" sz="4400" dirty="0">
              <a:solidFill>
                <a:srgbClr val="C00000"/>
              </a:solidFill>
            </a:endParaRPr>
          </a:p>
        </p:txBody>
      </p:sp>
      <p:sp>
        <p:nvSpPr>
          <p:cNvPr id="6" name="Прямоугольник 5"/>
          <p:cNvSpPr/>
          <p:nvPr/>
        </p:nvSpPr>
        <p:spPr>
          <a:xfrm>
            <a:off x="285720" y="1142984"/>
            <a:ext cx="8572560" cy="5078313"/>
          </a:xfrm>
          <a:prstGeom prst="rect">
            <a:avLst/>
          </a:prstGeom>
        </p:spPr>
        <p:txBody>
          <a:bodyPr wrap="square">
            <a:spAutoFit/>
          </a:bodyPr>
          <a:lstStyle/>
          <a:p>
            <a:pPr>
              <a:buNone/>
            </a:pPr>
            <a:r>
              <a:rPr lang="ru-RU" sz="3600" b="1" i="1" dirty="0" smtClean="0">
                <a:solidFill>
                  <a:srgbClr val="FFC000"/>
                </a:solidFill>
              </a:rPr>
              <a:t>* Соревнования  с раздельным стартом</a:t>
            </a:r>
          </a:p>
          <a:p>
            <a:r>
              <a:rPr lang="ru-RU" sz="3600" b="1" i="1" dirty="0" smtClean="0">
                <a:solidFill>
                  <a:srgbClr val="FFC000"/>
                </a:solidFill>
              </a:rPr>
              <a:t>* Соревнование с общим стартом</a:t>
            </a:r>
          </a:p>
          <a:p>
            <a:r>
              <a:rPr lang="ru-RU" sz="3600" b="1" i="1" dirty="0" smtClean="0">
                <a:solidFill>
                  <a:srgbClr val="FFC000"/>
                </a:solidFill>
              </a:rPr>
              <a:t> (  масс - старт)</a:t>
            </a:r>
          </a:p>
          <a:p>
            <a:pPr>
              <a:buNone/>
            </a:pPr>
            <a:r>
              <a:rPr lang="ru-RU" sz="3600" b="1" i="1" dirty="0" smtClean="0">
                <a:solidFill>
                  <a:srgbClr val="FFC000"/>
                </a:solidFill>
              </a:rPr>
              <a:t>* Гонки преследование                                                        ( </a:t>
            </a:r>
            <a:r>
              <a:rPr lang="ru-RU" sz="3600" b="1" i="1" dirty="0" err="1" smtClean="0">
                <a:solidFill>
                  <a:srgbClr val="FFC000"/>
                </a:solidFill>
              </a:rPr>
              <a:t>персьют</a:t>
            </a:r>
            <a:r>
              <a:rPr lang="ru-RU" sz="3600" b="1" i="1" dirty="0" smtClean="0">
                <a:solidFill>
                  <a:srgbClr val="FFC000"/>
                </a:solidFill>
              </a:rPr>
              <a:t> , </a:t>
            </a:r>
            <a:r>
              <a:rPr lang="en-US" sz="3600" b="1" i="1" dirty="0" smtClean="0">
                <a:solidFill>
                  <a:srgbClr val="FFC000"/>
                </a:solidFill>
              </a:rPr>
              <a:t>PURSUIT</a:t>
            </a:r>
            <a:r>
              <a:rPr lang="ru-RU" sz="3600" b="1" i="1" dirty="0" smtClean="0">
                <a:solidFill>
                  <a:srgbClr val="FFC000"/>
                </a:solidFill>
              </a:rPr>
              <a:t>, система ГУНДЕРСЕНА)   </a:t>
            </a:r>
          </a:p>
          <a:p>
            <a:pPr>
              <a:buNone/>
            </a:pPr>
            <a:r>
              <a:rPr lang="ru-RU" sz="3600" b="1" i="1" dirty="0" smtClean="0">
                <a:solidFill>
                  <a:srgbClr val="FFC000"/>
                </a:solidFill>
              </a:rPr>
              <a:t>* Эстафеты</a:t>
            </a:r>
          </a:p>
          <a:p>
            <a:pPr>
              <a:buNone/>
            </a:pPr>
            <a:r>
              <a:rPr lang="ru-RU" sz="3600" b="1" i="1" dirty="0" smtClean="0">
                <a:solidFill>
                  <a:srgbClr val="FFC000"/>
                </a:solidFill>
              </a:rPr>
              <a:t>* Индивидуальный спринт</a:t>
            </a:r>
          </a:p>
          <a:p>
            <a:pPr>
              <a:buNone/>
            </a:pPr>
            <a:r>
              <a:rPr lang="ru-RU" sz="3600" b="1" i="1" dirty="0" smtClean="0">
                <a:solidFill>
                  <a:srgbClr val="FFC000"/>
                </a:solidFill>
              </a:rPr>
              <a:t>* Командный спринт</a:t>
            </a: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User\Рабочий стол\demino102009_1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0"/>
            <a:ext cx="9144000" cy="646331"/>
          </a:xfrm>
          <a:prstGeom prst="rect">
            <a:avLst/>
          </a:prstGeom>
          <a:noFill/>
        </p:spPr>
        <p:txBody>
          <a:bodyPr wrap="square" rtlCol="0">
            <a:spAutoFit/>
          </a:bodyPr>
          <a:lstStyle/>
          <a:p>
            <a:pPr algn="ctr"/>
            <a:r>
              <a:rPr lang="ru-RU" sz="3600" b="1" smtClean="0">
                <a:solidFill>
                  <a:srgbClr val="C00000"/>
                </a:solidFill>
              </a:rPr>
              <a:t>СОРЕВНОВАНИЯ С РАЗДЕЛЬНЫМ СТАРТОМ</a:t>
            </a:r>
            <a:endParaRPr lang="ru-RU" sz="3600" b="1" dirty="0">
              <a:solidFill>
                <a:srgbClr val="C00000"/>
              </a:solidFill>
            </a:endParaRPr>
          </a:p>
        </p:txBody>
      </p:sp>
      <p:sp>
        <p:nvSpPr>
          <p:cNvPr id="7" name="TextBox 6"/>
          <p:cNvSpPr txBox="1"/>
          <p:nvPr/>
        </p:nvSpPr>
        <p:spPr>
          <a:xfrm>
            <a:off x="214282" y="714356"/>
            <a:ext cx="8358246" cy="2357454"/>
          </a:xfrm>
          <a:prstGeom prst="rect">
            <a:avLst/>
          </a:prstGeom>
          <a:noFill/>
        </p:spPr>
        <p:txBody>
          <a:bodyPr wrap="square" rtlCol="0">
            <a:spAutoFit/>
          </a:bodyPr>
          <a:lstStyle/>
          <a:p>
            <a:r>
              <a:rPr lang="ru-RU" b="1" i="1" dirty="0" smtClean="0"/>
              <a:t>При раздельном старте спортсмены стартуют с определенным интервалом в определенной последовательности. Как правило, интервал составляет 30 секунд (реже — 15 секунд, 1 минута). Последовательность определяется жеребьевкой или текущим положением спортсменом в рейтинге (сильнейшие стартуют последними). Возможен парный раздельный старт. Итоговый результат спортсмена вычисляется по формуле «финишное время» минус «стартовое время».</a:t>
            </a:r>
          </a:p>
          <a:p>
            <a:endParaRPr lang="ru-RU"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er\Рабочий стол\картинки\DSC04397.JPG"/>
          <p:cNvPicPr>
            <a:picLocks noGrp="1" noChangeAspect="1" noChangeArrowheads="1"/>
          </p:cNvPicPr>
          <p:nvPr>
            <p:ph idx="4294967295"/>
          </p:nvPr>
        </p:nvPicPr>
        <p:blipFill>
          <a:blip r:embed="rId2"/>
          <a:srcRect/>
          <a:stretch>
            <a:fillRect/>
          </a:stretch>
        </p:blipFill>
        <p:spPr bwMode="auto">
          <a:xfrm>
            <a:off x="1643042" y="0"/>
            <a:ext cx="6072198" cy="6858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User\Рабочий стол\картинки\chempionat-rossii-po-lyzhnym-gonkam-sredi-muzhchin-0001632435-preview.jpg"/>
          <p:cNvPicPr>
            <a:picLocks noChangeAspect="1" noChangeArrowheads="1"/>
          </p:cNvPicPr>
          <p:nvPr/>
        </p:nvPicPr>
        <p:blipFill>
          <a:blip r:embed="rId2"/>
          <a:srcRect/>
          <a:stretch>
            <a:fillRect/>
          </a:stretch>
        </p:blipFill>
        <p:spPr bwMode="auto">
          <a:xfrm>
            <a:off x="-214346" y="0"/>
            <a:ext cx="9358346" cy="7215214"/>
          </a:xfrm>
          <a:prstGeom prst="rect">
            <a:avLst/>
          </a:prstGeom>
          <a:noFill/>
        </p:spPr>
      </p:pic>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User\Рабочий стол\dussel-men-relay-start.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
        <p:nvSpPr>
          <p:cNvPr id="7" name="TextBox 6"/>
          <p:cNvSpPr txBox="1"/>
          <p:nvPr/>
        </p:nvSpPr>
        <p:spPr>
          <a:xfrm>
            <a:off x="1571604" y="571480"/>
            <a:ext cx="6929486" cy="369332"/>
          </a:xfrm>
          <a:prstGeom prst="rect">
            <a:avLst/>
          </a:prstGeom>
          <a:noFill/>
        </p:spPr>
        <p:txBody>
          <a:bodyPr wrap="square" rtlCol="0">
            <a:spAutoFit/>
          </a:bodyPr>
          <a:lstStyle/>
          <a:p>
            <a:endParaRPr lang="ru-RU" dirty="0"/>
          </a:p>
        </p:txBody>
      </p:sp>
      <p:sp>
        <p:nvSpPr>
          <p:cNvPr id="11" name="TextBox 10"/>
          <p:cNvSpPr txBox="1"/>
          <p:nvPr/>
        </p:nvSpPr>
        <p:spPr>
          <a:xfrm>
            <a:off x="357158" y="214290"/>
            <a:ext cx="8072494" cy="1200329"/>
          </a:xfrm>
          <a:prstGeom prst="rect">
            <a:avLst/>
          </a:prstGeom>
          <a:noFill/>
        </p:spPr>
        <p:txBody>
          <a:bodyPr wrap="square" rtlCol="0">
            <a:spAutoFit/>
          </a:bodyPr>
          <a:lstStyle/>
          <a:p>
            <a:pPr algn="ctr"/>
            <a:r>
              <a:rPr lang="ru-RU" sz="3600" b="1" dirty="0" smtClean="0">
                <a:solidFill>
                  <a:schemeClr val="tx1">
                    <a:lumMod val="95000"/>
                    <a:lumOff val="5000"/>
                  </a:schemeClr>
                </a:solidFill>
              </a:rPr>
              <a:t>СОРЕВНОВАНИЯ С ОБЩИМ СТАРТОМ (МАСС-СТАРТ)</a:t>
            </a:r>
            <a:endParaRPr lang="ru-RU" sz="3600" b="1" dirty="0">
              <a:solidFill>
                <a:schemeClr val="tx1">
                  <a:lumMod val="95000"/>
                  <a:lumOff val="5000"/>
                </a:schemeClr>
              </a:solidFill>
            </a:endParaRPr>
          </a:p>
        </p:txBody>
      </p:sp>
      <p:sp>
        <p:nvSpPr>
          <p:cNvPr id="12" name="TextBox 11"/>
          <p:cNvSpPr txBox="1"/>
          <p:nvPr/>
        </p:nvSpPr>
        <p:spPr>
          <a:xfrm>
            <a:off x="0" y="5929330"/>
            <a:ext cx="9144000" cy="1015663"/>
          </a:xfrm>
          <a:prstGeom prst="rect">
            <a:avLst/>
          </a:prstGeom>
          <a:solidFill>
            <a:srgbClr val="FFFF00"/>
          </a:solidFill>
        </p:spPr>
        <p:txBody>
          <a:bodyPr wrap="square" rtlCol="0">
            <a:spAutoFit/>
          </a:bodyPr>
          <a:lstStyle/>
          <a:p>
            <a:r>
              <a:rPr lang="ru-RU" sz="2000" b="1" dirty="0" smtClean="0"/>
              <a:t>При </a:t>
            </a:r>
            <a:r>
              <a:rPr lang="ru-RU" sz="2000" b="1" dirty="0" err="1" smtClean="0"/>
              <a:t>масс-старте</a:t>
            </a:r>
            <a:r>
              <a:rPr lang="ru-RU" sz="2000" b="1" dirty="0" smtClean="0"/>
              <a:t> все спортсмены стартуют одновременно. При этом спортсмены с наилучшим рейтингом занимают наиболее выгодные места на старте. Итоговый результат совпадает с финишным временем спортсмена.</a:t>
            </a: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C:\Documents and Settings\User\Рабочий стол\картинки\массстарт.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76200">
            <a:solidFill>
              <a:schemeClr val="bg1"/>
            </a:solidFill>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descr="C:\Documents and Settings\User\Рабочий стол\картинки\lyzhi08_mar01.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76200">
            <a:solidFill>
              <a:schemeClr val="bg1"/>
            </a:solidFill>
          </a:ln>
        </p:spPr>
      </p:pic>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5072066" y="2143116"/>
            <a:ext cx="4071934" cy="4714884"/>
          </a:xfrm>
          <a:prstGeom prst="rect">
            <a:avLst/>
          </a:prstGeom>
          <a:noFill/>
          <a:ln w="9525">
            <a:noFill/>
            <a:miter lim="800000"/>
            <a:headEnd/>
            <a:tailEnd/>
          </a:ln>
          <a:effectLst/>
        </p:spPr>
      </p:pic>
      <p:pic>
        <p:nvPicPr>
          <p:cNvPr id="3075" name="Picture 3" descr="C:\Documents and Settings\User\Рабочий стол\images.jpeg"/>
          <p:cNvPicPr>
            <a:picLocks noChangeAspect="1" noChangeArrowheads="1"/>
          </p:cNvPicPr>
          <p:nvPr/>
        </p:nvPicPr>
        <p:blipFill>
          <a:blip r:embed="rId3"/>
          <a:srcRect/>
          <a:stretch>
            <a:fillRect/>
          </a:stretch>
        </p:blipFill>
        <p:spPr bwMode="auto">
          <a:xfrm>
            <a:off x="0" y="0"/>
            <a:ext cx="5072066" cy="4071942"/>
          </a:xfrm>
          <a:prstGeom prst="rect">
            <a:avLst/>
          </a:prstGeom>
          <a:noFill/>
        </p:spPr>
      </p:pic>
      <p:sp>
        <p:nvSpPr>
          <p:cNvPr id="7" name="TextBox 6"/>
          <p:cNvSpPr txBox="1"/>
          <p:nvPr/>
        </p:nvSpPr>
        <p:spPr>
          <a:xfrm>
            <a:off x="0" y="0"/>
            <a:ext cx="5143504" cy="830997"/>
          </a:xfrm>
          <a:prstGeom prst="rect">
            <a:avLst/>
          </a:prstGeom>
          <a:solidFill>
            <a:srgbClr val="00B050"/>
          </a:solidFill>
        </p:spPr>
        <p:txBody>
          <a:bodyPr wrap="square" rtlCol="0">
            <a:spAutoFit/>
          </a:bodyPr>
          <a:lstStyle/>
          <a:p>
            <a:r>
              <a:rPr lang="ru-RU" sz="2400" b="1" dirty="0" smtClean="0"/>
              <a:t>ГОНКИ ПРЕСЛЕДОВАНИЯ (ПЕРСЬЮТ, PURSUIT, система ГУНДЕРСЕНА)</a:t>
            </a:r>
            <a:endParaRPr lang="ru-RU" sz="2400" b="1" dirty="0"/>
          </a:p>
        </p:txBody>
      </p:sp>
      <p:sp>
        <p:nvSpPr>
          <p:cNvPr id="9" name="TextBox 8"/>
          <p:cNvSpPr txBox="1"/>
          <p:nvPr/>
        </p:nvSpPr>
        <p:spPr>
          <a:xfrm>
            <a:off x="6357950" y="928670"/>
            <a:ext cx="2214578" cy="369332"/>
          </a:xfrm>
          <a:prstGeom prst="rect">
            <a:avLst/>
          </a:prstGeom>
          <a:noFill/>
        </p:spPr>
        <p:txBody>
          <a:bodyPr wrap="square" rtlCol="0">
            <a:spAutoFit/>
          </a:bodyPr>
          <a:lstStyle/>
          <a:p>
            <a:endParaRPr lang="ru-RU" dirty="0"/>
          </a:p>
        </p:txBody>
      </p:sp>
      <p:sp>
        <p:nvSpPr>
          <p:cNvPr id="10" name="TextBox 9"/>
          <p:cNvSpPr txBox="1"/>
          <p:nvPr/>
        </p:nvSpPr>
        <p:spPr>
          <a:xfrm>
            <a:off x="5072066" y="0"/>
            <a:ext cx="4071934" cy="2092881"/>
          </a:xfrm>
          <a:prstGeom prst="rect">
            <a:avLst/>
          </a:prstGeom>
          <a:solidFill>
            <a:srgbClr val="FFFF00"/>
          </a:solidFill>
        </p:spPr>
        <p:txBody>
          <a:bodyPr wrap="square" rtlCol="0">
            <a:spAutoFit/>
          </a:bodyPr>
          <a:lstStyle/>
          <a:p>
            <a:r>
              <a:rPr lang="ru-RU" sz="1400" b="1" dirty="0" smtClean="0">
                <a:solidFill>
                  <a:srgbClr val="FF0000"/>
                </a:solidFill>
              </a:rPr>
              <a:t>Гонки преследования (</a:t>
            </a:r>
            <a:r>
              <a:rPr lang="ru-RU" sz="1400" b="1" dirty="0" err="1" smtClean="0">
                <a:solidFill>
                  <a:srgbClr val="FF0000"/>
                </a:solidFill>
              </a:rPr>
              <a:t>персьют</a:t>
            </a:r>
            <a:r>
              <a:rPr lang="ru-RU" sz="1400" b="1" dirty="0" smtClean="0">
                <a:solidFill>
                  <a:srgbClr val="FF0000"/>
                </a:solidFill>
              </a:rPr>
              <a:t>) представляют собой совмещенные соревнования, состоящие из нескольких этапов. При этом стартовое положение спортсменов на всех этапах (кроме первого) определяется по результатам предыдущих этапов. Как правило, в лыжных гонках </a:t>
            </a:r>
            <a:r>
              <a:rPr lang="ru-RU" sz="1400" b="1" dirty="0" err="1" smtClean="0">
                <a:solidFill>
                  <a:srgbClr val="FF0000"/>
                </a:solidFill>
              </a:rPr>
              <a:t>персьют</a:t>
            </a:r>
            <a:r>
              <a:rPr lang="ru-RU" sz="1400" b="1" dirty="0" smtClean="0">
                <a:solidFill>
                  <a:srgbClr val="FF0000"/>
                </a:solidFill>
              </a:rPr>
              <a:t> проходит в два этапа, один из которых спортсмены бегут классическим стилем, а другой — свободным стилем</a:t>
            </a:r>
            <a:r>
              <a:rPr lang="ru-RU" b="1" dirty="0" smtClean="0">
                <a:solidFill>
                  <a:srgbClr val="FF0000"/>
                </a:solidFill>
              </a:rPr>
              <a:t>.</a:t>
            </a:r>
          </a:p>
        </p:txBody>
      </p:sp>
      <p:sp>
        <p:nvSpPr>
          <p:cNvPr id="11" name="TextBox 10"/>
          <p:cNvSpPr txBox="1"/>
          <p:nvPr/>
        </p:nvSpPr>
        <p:spPr>
          <a:xfrm>
            <a:off x="1" y="4071942"/>
            <a:ext cx="5072065" cy="2554545"/>
          </a:xfrm>
          <a:prstGeom prst="rect">
            <a:avLst/>
          </a:prstGeom>
          <a:solidFill>
            <a:srgbClr val="92D050"/>
          </a:solidFill>
        </p:spPr>
        <p:txBody>
          <a:bodyPr wrap="square" rtlCol="0">
            <a:spAutoFit/>
          </a:bodyPr>
          <a:lstStyle/>
          <a:p>
            <a:r>
              <a:rPr lang="ru-RU" sz="1600" b="1" dirty="0" smtClean="0">
                <a:solidFill>
                  <a:schemeClr val="tx1">
                    <a:lumMod val="95000"/>
                    <a:lumOff val="5000"/>
                  </a:schemeClr>
                </a:solidFill>
              </a:rPr>
              <a:t>Гонки преследования с перерывом проводятся в два дня, реже — с интервалом в несколько часов. Первая гонка проходит, как правило, с раздельным стартом. По ее итоговым результатам определяется отставание от лидера для каждого из участников. Вторая гонка проходит с гандикапом, равным этому отставанию. Победитель первой гонки стартует первым. Итоговый результат гонки преследования совпадает с финишным  временем второй гонки.</a:t>
            </a:r>
          </a:p>
          <a:p>
            <a:endParaRPr lang="ru-RU" sz="1600" dirty="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747</Words>
  <PresentationFormat>Экран (4:3)</PresentationFormat>
  <Paragraphs>32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Гонка преследования без перерыва (дуатлон) начинается с общего старта. После преодоления первой половины дистанции одним стилем спортсмены в специально оборудованной зоне меняют лыжи и сразу преодолевают вторую половину дистанции другим стилем. Итоговый результат гонки преследования без перерыва совпадает с финишным временем спортсмена. </vt:lpstr>
      <vt:lpstr>Слайд 11</vt:lpstr>
      <vt:lpstr>Слайд 12</vt:lpstr>
      <vt:lpstr> </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33</cp:revision>
  <dcterms:modified xsi:type="dcterms:W3CDTF">2012-03-28T21:24:38Z</dcterms:modified>
</cp:coreProperties>
</file>