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4"/>
  </p:notesMasterIdLst>
  <p:sldIdLst>
    <p:sldId id="256" r:id="rId2"/>
    <p:sldId id="259" r:id="rId3"/>
    <p:sldId id="260" r:id="rId4"/>
    <p:sldId id="258" r:id="rId5"/>
    <p:sldId id="263" r:id="rId6"/>
    <p:sldId id="262" r:id="rId7"/>
    <p:sldId id="261" r:id="rId8"/>
    <p:sldId id="264" r:id="rId9"/>
    <p:sldId id="257" r:id="rId10"/>
    <p:sldId id="266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1EB1CC-7F10-43C9-9480-42E6FF791494}">
          <p14:sldIdLst>
            <p14:sldId id="256"/>
            <p14:sldId id="259"/>
          </p14:sldIdLst>
        </p14:section>
        <p14:section name="Раздел без заголовка" id="{382E24AA-D2B8-47B5-A40F-9232F88B5315}">
          <p14:sldIdLst>
            <p14:sldId id="260"/>
            <p14:sldId id="258"/>
            <p14:sldId id="263"/>
            <p14:sldId id="262"/>
            <p14:sldId id="261"/>
            <p14:sldId id="264"/>
            <p14:sldId id="257"/>
            <p14:sldId id="266"/>
            <p14:sldId id="265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8EC53-E425-4FCD-B1D7-4DE1DEA43091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D2026-1A4F-4D5B-8CB9-03A8C1EFB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7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D2026-1A4F-4D5B-8CB9-03A8C1EFBE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75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D2026-1A4F-4D5B-8CB9-03A8C1EFBE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84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7B7C-B6F4-4BDC-9F6B-E66E9CE7500D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468-7CF0-4D06-A383-E3E7953B38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7B7C-B6F4-4BDC-9F6B-E66E9CE7500D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468-7CF0-4D06-A383-E3E7953B3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7B7C-B6F4-4BDC-9F6B-E66E9CE7500D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468-7CF0-4D06-A383-E3E7953B3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7B7C-B6F4-4BDC-9F6B-E66E9CE7500D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468-7CF0-4D06-A383-E3E7953B3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7B7C-B6F4-4BDC-9F6B-E66E9CE7500D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8A71468-7CF0-4D06-A383-E3E7953B38A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7B7C-B6F4-4BDC-9F6B-E66E9CE7500D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468-7CF0-4D06-A383-E3E7953B3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7B7C-B6F4-4BDC-9F6B-E66E9CE7500D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468-7CF0-4D06-A383-E3E7953B3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7B7C-B6F4-4BDC-9F6B-E66E9CE7500D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468-7CF0-4D06-A383-E3E7953B3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7B7C-B6F4-4BDC-9F6B-E66E9CE7500D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468-7CF0-4D06-A383-E3E7953B3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7B7C-B6F4-4BDC-9F6B-E66E9CE7500D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468-7CF0-4D06-A383-E3E7953B3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7B7C-B6F4-4BDC-9F6B-E66E9CE7500D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1468-7CF0-4D06-A383-E3E7953B3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CB7B7C-B6F4-4BDC-9F6B-E66E9CE7500D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A71468-7CF0-4D06-A383-E3E7953B38A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3" name="chimes.wav"/>
          </p:stSnd>
        </p:sndAc>
      </p:transition>
    </mc:Choice>
    <mc:Fallback xmlns="">
      <p:transition spd="slow">
        <p:split orient="vert"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http://ru.wikipedia.org/wiki/%D0%9C%D0%B5%D0%B6%D0%B4%D1%83%D0%BD%D0%B0%D1%80%D0%BE%D0%B4%D0%BD%D1%8B%D0%B9_%D0%B4%D0%B5%D0%BD%D1%8C_%D0%9C%D0%B0%D1%82%D0%B5%D1%80%D0%B8-%D0%97%D0%B5%D0%BC%D0%BB%D0%B8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ru.wikipedia.org/wiki/%D0%93%D0%B5%D0%BD%D0%B5%D1%80%D0%B0%D0%BB%D1%8C%D0%BD%D0%B0%D1%8F_%D0%90%D1%81%D1%81%D0%B0%D0%BC%D0%B1%D0%BB%D0%B5%D1%8F_%D0%9E%D0%9E%D0%9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hyperlink" Target="http://ru.wikipedia.org/wiki/21_%D0%BC%D0%B0%D1%80%D1%82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n w="3200">
                  <a:solidFill>
                    <a:srgbClr val="00B0F0">
                      <a:alpha val="25000"/>
                    </a:srgbClr>
                  </a:solidFill>
                  <a:prstDash val="solid"/>
                  <a:round/>
                </a:ln>
              </a:rPr>
              <a:t>День Земли.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Внеклассное мероприятие.</a:t>
            </a:r>
          </a:p>
          <a:p>
            <a:r>
              <a:rPr lang="ru-RU" dirty="0"/>
              <a:t>Разработала учитель химии и биологии Ильясова Л.С.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55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992888" cy="1121296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C000"/>
                </a:solidFill>
                <a:effectLst/>
              </a:rPr>
              <a:t> </a:t>
            </a:r>
            <a:r>
              <a:rPr lang="ru-RU" sz="2800" i="1" dirty="0">
                <a:solidFill>
                  <a:srgbClr val="FFC000"/>
                </a:solidFill>
                <a:effectLst/>
              </a:rPr>
              <a:t>убежавшие звери команды № 2: олень, конь, слон, пони, калан, коза, белка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700808"/>
            <a:ext cx="6400800" cy="4608512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Г</a:t>
            </a:r>
            <a:r>
              <a:rPr lang="ru-RU" sz="2400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>
                <a:solidFill>
                  <a:srgbClr val="FFFF00"/>
                </a:solidFill>
              </a:rPr>
              <a:t>олень</a:t>
            </a:r>
            <a:r>
              <a:rPr lang="ru-RU" sz="2400" b="1" dirty="0">
                <a:solidFill>
                  <a:srgbClr val="FFFF00"/>
                </a:solidFill>
              </a:rPr>
              <a:t>  </a:t>
            </a:r>
            <a:r>
              <a:rPr lang="ru-RU" sz="2400" dirty="0">
                <a:solidFill>
                  <a:srgbClr val="FFFF00"/>
                </a:solidFill>
              </a:rPr>
              <a:t> (часть ноги от колена до стопы)</a:t>
            </a:r>
          </a:p>
          <a:p>
            <a:r>
              <a:rPr lang="ru-RU" sz="2400" dirty="0">
                <a:solidFill>
                  <a:srgbClr val="FFFF00"/>
                </a:solidFill>
              </a:rPr>
              <a:t> </a:t>
            </a:r>
            <a:r>
              <a:rPr lang="ru-RU" sz="2400" b="1" dirty="0">
                <a:solidFill>
                  <a:srgbClr val="FFFF00"/>
                </a:solidFill>
              </a:rPr>
              <a:t>Бра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конь</a:t>
            </a:r>
            <a:r>
              <a:rPr lang="ru-RU" sz="2400" b="1" dirty="0" err="1">
                <a:solidFill>
                  <a:srgbClr val="FFFF00"/>
                </a:solidFill>
              </a:rPr>
              <a:t>ер</a:t>
            </a:r>
            <a:r>
              <a:rPr lang="ru-RU" sz="2400" dirty="0">
                <a:solidFill>
                  <a:srgbClr val="FFFF00"/>
                </a:solidFill>
              </a:rPr>
              <a:t>   (охотник вне закона)</a:t>
            </a:r>
          </a:p>
          <a:p>
            <a:r>
              <a:rPr lang="ru-RU" sz="2400" dirty="0">
                <a:solidFill>
                  <a:srgbClr val="FFFF00"/>
                </a:solidFill>
              </a:rPr>
              <a:t> </a:t>
            </a:r>
            <a:r>
              <a:rPr lang="ru-RU" sz="2400" b="1" dirty="0">
                <a:solidFill>
                  <a:srgbClr val="FFFF00"/>
                </a:solidFill>
              </a:rPr>
              <a:t>За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b="1" i="1" dirty="0">
                <a:solidFill>
                  <a:srgbClr val="FFFF00"/>
                </a:solidFill>
              </a:rPr>
              <a:t>слон</a:t>
            </a:r>
            <a:r>
              <a:rPr lang="ru-RU" sz="2400" b="1" dirty="0">
                <a:solidFill>
                  <a:srgbClr val="FFFF00"/>
                </a:solidFill>
              </a:rPr>
              <a:t> ка</a:t>
            </a:r>
            <a:r>
              <a:rPr lang="ru-RU" sz="2400" dirty="0">
                <a:solidFill>
                  <a:srgbClr val="FFFF00"/>
                </a:solidFill>
              </a:rPr>
              <a:t>   (печная дверь)</a:t>
            </a:r>
          </a:p>
          <a:p>
            <a:r>
              <a:rPr lang="ru-RU" sz="2400" dirty="0">
                <a:solidFill>
                  <a:srgbClr val="FFFF00"/>
                </a:solidFill>
              </a:rPr>
              <a:t> </a:t>
            </a:r>
            <a:r>
              <a:rPr lang="ru-RU" sz="2400" b="1" i="1" dirty="0">
                <a:solidFill>
                  <a:srgbClr val="FFFF00"/>
                </a:solidFill>
              </a:rPr>
              <a:t>П</a:t>
            </a:r>
            <a:r>
              <a:rPr lang="ru-RU" sz="2400" b="1" i="1" dirty="0" smtClean="0">
                <a:solidFill>
                  <a:srgbClr val="FFFF00"/>
                </a:solidFill>
              </a:rPr>
              <a:t>они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мание </a:t>
            </a:r>
            <a:r>
              <a:rPr lang="ru-RU" sz="2400" dirty="0">
                <a:solidFill>
                  <a:srgbClr val="FFFF00"/>
                </a:solidFill>
              </a:rPr>
              <a:t>  (познавание, постижение)</a:t>
            </a:r>
          </a:p>
          <a:p>
            <a:r>
              <a:rPr lang="ru-RU" sz="2400" dirty="0">
                <a:solidFill>
                  <a:srgbClr val="FFFF00"/>
                </a:solidFill>
              </a:rPr>
              <a:t> </a:t>
            </a:r>
            <a:r>
              <a:rPr lang="ru-RU" sz="2400" b="1" i="1" dirty="0">
                <a:solidFill>
                  <a:srgbClr val="FFFF00"/>
                </a:solidFill>
              </a:rPr>
              <a:t>К</a:t>
            </a:r>
            <a:r>
              <a:rPr lang="ru-RU" sz="2400" b="1" i="1" dirty="0" smtClean="0">
                <a:solidFill>
                  <a:srgbClr val="FFFF00"/>
                </a:solidFill>
              </a:rPr>
              <a:t>алан </a:t>
            </a:r>
            <a:r>
              <a:rPr lang="ru-RU" sz="2400" b="1" dirty="0" err="1">
                <a:solidFill>
                  <a:srgbClr val="FFFF00"/>
                </a:solidFill>
              </a:rPr>
              <a:t>ча</a:t>
            </a:r>
            <a:r>
              <a:rPr lang="ru-RU" sz="2400" dirty="0">
                <a:solidFill>
                  <a:srgbClr val="FFFF00"/>
                </a:solidFill>
              </a:rPr>
              <a:t>    (наблюдательная пожарная вышка)</a:t>
            </a:r>
          </a:p>
          <a:p>
            <a:r>
              <a:rPr lang="ru-RU" sz="2400" dirty="0">
                <a:solidFill>
                  <a:srgbClr val="FFFF00"/>
                </a:solidFill>
              </a:rPr>
              <a:t> </a:t>
            </a:r>
            <a:r>
              <a:rPr lang="ru-RU" sz="2400" b="1" dirty="0" err="1">
                <a:solidFill>
                  <a:srgbClr val="FFFF00"/>
                </a:solidFill>
              </a:rPr>
              <a:t>Глю</a:t>
            </a:r>
            <a:r>
              <a:rPr lang="ru-RU" sz="2400" dirty="0">
                <a:solidFill>
                  <a:srgbClr val="FFFF00"/>
                </a:solidFill>
              </a:rPr>
              <a:t> </a:t>
            </a:r>
            <a:r>
              <a:rPr lang="ru-RU" sz="2400" b="1" i="1" dirty="0">
                <a:solidFill>
                  <a:srgbClr val="FFFF00"/>
                </a:solidFill>
              </a:rPr>
              <a:t>коза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(виноградный сахар в плодах,  мёде)</a:t>
            </a:r>
          </a:p>
          <a:p>
            <a:r>
              <a:rPr lang="ru-RU" sz="2400" dirty="0">
                <a:solidFill>
                  <a:srgbClr val="FFFF00"/>
                </a:solidFill>
              </a:rPr>
              <a:t> </a:t>
            </a:r>
            <a:r>
              <a:rPr lang="ru-RU" sz="2400" b="1" dirty="0">
                <a:solidFill>
                  <a:srgbClr val="FFFF00"/>
                </a:solidFill>
              </a:rPr>
              <a:t>По</a:t>
            </a:r>
            <a:r>
              <a:rPr lang="ru-RU" sz="2400" dirty="0">
                <a:solidFill>
                  <a:srgbClr val="FFFF00"/>
                </a:solidFill>
              </a:rPr>
              <a:t> </a:t>
            </a:r>
            <a:r>
              <a:rPr lang="ru-RU" sz="2400" b="1" i="1" dirty="0">
                <a:solidFill>
                  <a:srgbClr val="FFFF00"/>
                </a:solidFill>
              </a:rPr>
              <a:t>белка</a:t>
            </a:r>
            <a:r>
              <a:rPr lang="ru-RU" sz="2400" b="1" dirty="0">
                <a:solidFill>
                  <a:srgbClr val="FFFF00"/>
                </a:solidFill>
              </a:rPr>
              <a:t> </a:t>
            </a:r>
            <a:r>
              <a:rPr lang="ru-RU" sz="2400" dirty="0">
                <a:solidFill>
                  <a:srgbClr val="FFFF00"/>
                </a:solidFill>
              </a:rPr>
              <a:t> (окраска поверхностей мелом или известью)</a:t>
            </a:r>
          </a:p>
        </p:txBody>
      </p:sp>
    </p:spTree>
    <p:extLst>
      <p:ext uri="{BB962C8B-B14F-4D97-AF65-F5344CB8AC3E}">
        <p14:creationId xmlns:p14="http://schemas.microsoft.com/office/powerpoint/2010/main" val="6789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833264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</a:rPr>
              <a:t>Проверим  </a:t>
            </a:r>
            <a:r>
              <a:rPr lang="ru-RU" sz="2000" i="1" dirty="0">
                <a:effectLst/>
              </a:rPr>
              <a:t>убежавшие звери команды № 2: олень, конь, слон, пони, калан, коза, белка</a:t>
            </a:r>
            <a:endParaRPr lang="ru-RU" sz="20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403244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 </a:t>
            </a:r>
            <a:r>
              <a:rPr lang="ru-RU" b="1" dirty="0"/>
              <a:t>Г</a:t>
            </a:r>
            <a:r>
              <a:rPr lang="ru-RU" i="1" dirty="0"/>
              <a:t> </a:t>
            </a:r>
            <a:r>
              <a:rPr lang="ru-RU" b="1" i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олень</a:t>
            </a:r>
            <a:r>
              <a:rPr lang="ru-RU" b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  </a:t>
            </a:r>
            <a:r>
              <a:rPr lang="ru-RU" dirty="0"/>
              <a:t> (часть ноги от колена до стопы</a:t>
            </a:r>
            <a:r>
              <a:rPr lang="ru-RU" dirty="0" smtClean="0"/>
              <a:t>)</a:t>
            </a:r>
          </a:p>
          <a:p>
            <a:r>
              <a:rPr lang="ru-RU" dirty="0"/>
              <a:t> </a:t>
            </a:r>
            <a:r>
              <a:rPr lang="ru-RU" b="1" dirty="0"/>
              <a:t>Бра</a:t>
            </a:r>
            <a:r>
              <a:rPr lang="ru-RU" b="1" i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конь</a:t>
            </a:r>
            <a:r>
              <a:rPr lang="ru-RU" b="1" dirty="0" err="1"/>
              <a:t>ер</a:t>
            </a:r>
            <a:r>
              <a:rPr lang="ru-RU" dirty="0"/>
              <a:t>   (охотник вне закона)</a:t>
            </a:r>
          </a:p>
          <a:p>
            <a:r>
              <a:rPr lang="ru-RU" dirty="0"/>
              <a:t> </a:t>
            </a:r>
            <a:r>
              <a:rPr lang="ru-RU" b="1" dirty="0"/>
              <a:t>За</a:t>
            </a:r>
            <a:r>
              <a:rPr lang="ru-RU" i="1" dirty="0"/>
              <a:t> </a:t>
            </a:r>
            <a:r>
              <a:rPr lang="ru-RU" b="1" i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слон</a:t>
            </a:r>
            <a:r>
              <a:rPr lang="ru-RU" b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/>
              <a:t>ка</a:t>
            </a:r>
            <a:r>
              <a:rPr lang="ru-RU" dirty="0"/>
              <a:t>   (печная дверь)</a:t>
            </a:r>
          </a:p>
          <a:p>
            <a:r>
              <a:rPr lang="ru-RU" dirty="0"/>
              <a:t> </a:t>
            </a:r>
            <a:r>
              <a:rPr lang="ru-RU" b="1" i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пони</a:t>
            </a:r>
            <a:r>
              <a:rPr lang="ru-RU" b="1" dirty="0"/>
              <a:t> мание </a:t>
            </a:r>
            <a:r>
              <a:rPr lang="ru-RU" dirty="0"/>
              <a:t>  (познавание, постижение)</a:t>
            </a:r>
          </a:p>
          <a:p>
            <a:r>
              <a:rPr lang="ru-RU" b="1" i="1" dirty="0" smtClean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калан </a:t>
            </a:r>
            <a:r>
              <a:rPr lang="ru-RU" b="1" dirty="0" err="1"/>
              <a:t>ча</a:t>
            </a:r>
            <a:r>
              <a:rPr lang="ru-RU" dirty="0"/>
              <a:t>    (наблюдательная пожарная вышка)</a:t>
            </a:r>
          </a:p>
          <a:p>
            <a:r>
              <a:rPr lang="ru-RU" b="1" dirty="0" err="1" smtClean="0"/>
              <a:t>Глю</a:t>
            </a:r>
            <a:r>
              <a:rPr lang="ru-RU" dirty="0"/>
              <a:t> </a:t>
            </a:r>
            <a:r>
              <a:rPr lang="ru-RU" b="1" i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коза</a:t>
            </a:r>
            <a:r>
              <a:rPr lang="ru-RU" b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dirty="0"/>
              <a:t>(виноградный сахар в плодах,  мёде)</a:t>
            </a:r>
          </a:p>
          <a:p>
            <a:r>
              <a:rPr lang="ru-RU" dirty="0"/>
              <a:t> </a:t>
            </a:r>
            <a:r>
              <a:rPr lang="ru-RU" b="1" dirty="0"/>
              <a:t>По</a:t>
            </a:r>
            <a:r>
              <a:rPr lang="ru-RU" dirty="0"/>
              <a:t> </a:t>
            </a:r>
            <a:r>
              <a:rPr lang="ru-RU" b="1" i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белка</a:t>
            </a:r>
            <a:r>
              <a:rPr lang="ru-RU" b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 </a:t>
            </a:r>
            <a:r>
              <a:rPr lang="ru-RU" dirty="0"/>
              <a:t> (окраска поверхностей мелом или известью)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01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b.ua-kolokolch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Рисунок 10" descr="Описание: Картинка 13 из 25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4" y="-19621"/>
            <a:ext cx="90877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5876" y="809630"/>
            <a:ext cx="8064896" cy="1200329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ru-RU" dirty="0"/>
              <a:t>Впервые акция празднования Дня Земли прошла 21 марта 1970 года в США. </a:t>
            </a:r>
            <a:r>
              <a:rPr lang="ru-RU" dirty="0">
                <a:hlinkClick r:id="rId6" tooltip="Генеральная Ассамблея ООН"/>
              </a:rPr>
              <a:t>Генеральная Ассамблея ООН</a:t>
            </a:r>
            <a:r>
              <a:rPr lang="ru-RU" dirty="0"/>
              <a:t> провозгласила </a:t>
            </a:r>
            <a:r>
              <a:rPr lang="ru-RU" dirty="0">
                <a:hlinkClick r:id="rId7" tooltip="Международный день Матери-Земли"/>
              </a:rPr>
              <a:t>Международный день Матери-Земли</a:t>
            </a:r>
            <a:r>
              <a:rPr lang="ru-RU" dirty="0"/>
              <a:t>, постановив отмечать его 22 апреля. В нашей стране  акция «Колокол Мира в День Земли" проводится с 1998 года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" name="mob.ua-kolokolch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7664" y="55128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6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3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0" descr="Описание: Картинка 13 из 25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032"/>
            <a:ext cx="9144000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62224" y="4034215"/>
            <a:ext cx="5538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F5C040">
                    <a:lumMod val="75000"/>
                  </a:srgbClr>
                </a:solidFill>
              </a:rPr>
              <a:t>Колокол мира – символ вечного братства и солидарности народов. И в то же время – призыв к действию во имя сохранения мира  и жизни на   Земле  сохранения </a:t>
            </a:r>
            <a:r>
              <a:rPr lang="ru-RU" b="1" dirty="0">
                <a:solidFill>
                  <a:srgbClr val="F5C040">
                    <a:lumMod val="75000"/>
                  </a:srgbClr>
                </a:solidFill>
              </a:rPr>
              <a:t>человека и культуры</a:t>
            </a:r>
            <a:r>
              <a:rPr lang="ru-RU" dirty="0">
                <a:solidFill>
                  <a:srgbClr val="F5C040">
                    <a:lumMod val="75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9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260648"/>
            <a:ext cx="7848871" cy="369332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Следующий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конкурс для капитанов, который мы назвали: «Природа и мы»  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83978"/>
            <a:ext cx="7560839" cy="253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9"/>
            <a:ext cx="82943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3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80" y="476672"/>
            <a:ext cx="7128792" cy="20623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508" y="3183623"/>
            <a:ext cx="6534892" cy="2716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647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0" y="1988840"/>
            <a:ext cx="7987842" cy="36004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8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/>
              <a:t>Последний конкурс: «Вопрос на засыпку» В этом конкурсе вам предоставляется возможность догнать и обогнать соперников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70916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1.Какие существа имеют три сердца? </a:t>
            </a:r>
            <a:endParaRPr lang="ru-RU" dirty="0" smtClean="0"/>
          </a:p>
          <a:p>
            <a:r>
              <a:rPr lang="ru-RU" dirty="0" smtClean="0"/>
              <a:t>Ответ</a:t>
            </a:r>
            <a:r>
              <a:rPr lang="ru-RU" dirty="0"/>
              <a:t>: осьминоги, каракатицы, кальмары.</a:t>
            </a:r>
          </a:p>
          <a:p>
            <a:r>
              <a:rPr lang="ru-RU" dirty="0"/>
              <a:t>2. У какого животного цвет жира зеленый? </a:t>
            </a:r>
            <a:endParaRPr lang="ru-RU" dirty="0" smtClean="0"/>
          </a:p>
          <a:p>
            <a:r>
              <a:rPr lang="ru-RU" dirty="0" smtClean="0"/>
              <a:t>Ответ</a:t>
            </a:r>
            <a:r>
              <a:rPr lang="ru-RU" dirty="0"/>
              <a:t>: крокодил.</a:t>
            </a:r>
          </a:p>
          <a:p>
            <a:r>
              <a:rPr lang="ru-RU" dirty="0"/>
              <a:t>3.Название, какого растения связано со звоном? </a:t>
            </a:r>
            <a:endParaRPr lang="ru-RU" dirty="0" smtClean="0"/>
          </a:p>
          <a:p>
            <a:r>
              <a:rPr lang="ru-RU" dirty="0" smtClean="0"/>
              <a:t>Ответ</a:t>
            </a:r>
            <a:r>
              <a:rPr lang="ru-RU" dirty="0"/>
              <a:t>: колокольчик</a:t>
            </a:r>
          </a:p>
          <a:p>
            <a:r>
              <a:rPr lang="ru-RU" dirty="0"/>
              <a:t>4.Какая самая мелкая птица? </a:t>
            </a:r>
            <a:endParaRPr lang="ru-RU" dirty="0" smtClean="0"/>
          </a:p>
          <a:p>
            <a:r>
              <a:rPr lang="ru-RU" dirty="0" smtClean="0"/>
              <a:t>Ответ</a:t>
            </a:r>
            <a:r>
              <a:rPr lang="ru-RU" dirty="0"/>
              <a:t>: колибри</a:t>
            </a:r>
          </a:p>
          <a:p>
            <a:r>
              <a:rPr lang="ru-RU" dirty="0"/>
              <a:t>5.Самое быстрое животное суши? </a:t>
            </a:r>
            <a:endParaRPr lang="ru-RU" dirty="0" smtClean="0"/>
          </a:p>
          <a:p>
            <a:r>
              <a:rPr lang="ru-RU" dirty="0" smtClean="0"/>
              <a:t>Ответ</a:t>
            </a:r>
            <a:r>
              <a:rPr lang="ru-RU" dirty="0"/>
              <a:t>: гепард, 110 км в ч.</a:t>
            </a:r>
          </a:p>
          <a:p>
            <a:r>
              <a:rPr lang="ru-RU" dirty="0"/>
              <a:t>6.Какая нить в природе самая тонкая? </a:t>
            </a:r>
            <a:endParaRPr lang="ru-RU" dirty="0" smtClean="0"/>
          </a:p>
          <a:p>
            <a:r>
              <a:rPr lang="ru-RU" dirty="0" smtClean="0"/>
              <a:t>Ответ</a:t>
            </a:r>
            <a:r>
              <a:rPr lang="ru-RU" dirty="0"/>
              <a:t>: паутина.</a:t>
            </a:r>
          </a:p>
          <a:p>
            <a:r>
              <a:rPr lang="ru-RU" dirty="0"/>
              <a:t>7.Какая змея плюется? </a:t>
            </a:r>
            <a:endParaRPr lang="ru-RU" dirty="0" smtClean="0"/>
          </a:p>
          <a:p>
            <a:r>
              <a:rPr lang="ru-RU" dirty="0" smtClean="0"/>
              <a:t>Ответ</a:t>
            </a:r>
            <a:r>
              <a:rPr lang="ru-RU" dirty="0"/>
              <a:t>: кобра.</a:t>
            </a:r>
          </a:p>
          <a:p>
            <a:r>
              <a:rPr lang="ru-RU" dirty="0"/>
              <a:t>8.У кого самый большой язык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Ответ: муравьед.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9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548680"/>
            <a:ext cx="8229600" cy="5760045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/>
              <a:t>9.Где у кузнечика ухо</a:t>
            </a:r>
            <a:r>
              <a:rPr lang="ru-RU" sz="3400" dirty="0" smtClean="0"/>
              <a:t>?</a:t>
            </a:r>
          </a:p>
          <a:p>
            <a:r>
              <a:rPr lang="ru-RU" sz="3400" dirty="0" smtClean="0"/>
              <a:t> </a:t>
            </a:r>
            <a:r>
              <a:rPr lang="ru-RU" sz="3400" dirty="0"/>
              <a:t>Ответ: на ноге.</a:t>
            </a:r>
          </a:p>
          <a:p>
            <a:r>
              <a:rPr lang="ru-RU" sz="3400" dirty="0"/>
              <a:t>10.Какие ноги жирафа длиннее</a:t>
            </a:r>
            <a:r>
              <a:rPr lang="ru-RU" sz="3400" dirty="0" smtClean="0"/>
              <a:t>?</a:t>
            </a:r>
          </a:p>
          <a:p>
            <a:r>
              <a:rPr lang="ru-RU" sz="3400" dirty="0" smtClean="0"/>
              <a:t> </a:t>
            </a:r>
            <a:r>
              <a:rPr lang="ru-RU" sz="3400" dirty="0"/>
              <a:t>Ответ: передние.</a:t>
            </a:r>
          </a:p>
          <a:p>
            <a:r>
              <a:rPr lang="ru-RU" sz="3400" dirty="0"/>
              <a:t>11.У каких птиц крылья покрыты чешуей? </a:t>
            </a:r>
            <a:endParaRPr lang="ru-RU" sz="3400" dirty="0" smtClean="0"/>
          </a:p>
          <a:p>
            <a:r>
              <a:rPr lang="ru-RU" sz="3400" dirty="0" smtClean="0"/>
              <a:t>Ответы</a:t>
            </a:r>
            <a:r>
              <a:rPr lang="ru-RU" sz="3400" dirty="0"/>
              <a:t>: пингвины.</a:t>
            </a:r>
          </a:p>
          <a:p>
            <a:r>
              <a:rPr lang="ru-RU" sz="3400" dirty="0"/>
              <a:t>12.У кого шея имеет больше позвонков у жирафа или у свиньи? </a:t>
            </a:r>
            <a:endParaRPr lang="ru-RU" sz="3400" dirty="0" smtClean="0"/>
          </a:p>
          <a:p>
            <a:r>
              <a:rPr lang="ru-RU" sz="3400" dirty="0" smtClean="0"/>
              <a:t>Ответ</a:t>
            </a:r>
            <a:r>
              <a:rPr lang="ru-RU" sz="3400" dirty="0"/>
              <a:t>: одинаково.</a:t>
            </a:r>
          </a:p>
          <a:p>
            <a:r>
              <a:rPr lang="ru-RU" sz="3400" dirty="0"/>
              <a:t>13.Растет ли дерево зимой? </a:t>
            </a:r>
            <a:endParaRPr lang="ru-RU" sz="3400" dirty="0" smtClean="0"/>
          </a:p>
          <a:p>
            <a:r>
              <a:rPr lang="ru-RU" sz="3400" dirty="0" smtClean="0"/>
              <a:t>Ответ</a:t>
            </a:r>
            <a:r>
              <a:rPr lang="ru-RU" sz="3400" dirty="0"/>
              <a:t>: нет.</a:t>
            </a:r>
          </a:p>
          <a:p>
            <a:r>
              <a:rPr lang="ru-RU" sz="3400" dirty="0"/>
              <a:t>14.У какого животного цвет жира зеленый</a:t>
            </a:r>
            <a:r>
              <a:rPr lang="ru-RU" sz="3400" dirty="0" smtClean="0"/>
              <a:t>?</a:t>
            </a:r>
          </a:p>
          <a:p>
            <a:r>
              <a:rPr lang="ru-RU" sz="3400" dirty="0" smtClean="0"/>
              <a:t> </a:t>
            </a:r>
            <a:r>
              <a:rPr lang="ru-RU" sz="3400" dirty="0"/>
              <a:t>Ответ: крокодил.</a:t>
            </a:r>
          </a:p>
          <a:p>
            <a:r>
              <a:rPr lang="ru-RU" sz="3400" dirty="0"/>
              <a:t>15.Есть ли у улитки зубы? </a:t>
            </a:r>
            <a:endParaRPr lang="ru-RU" sz="3400" dirty="0" smtClean="0"/>
          </a:p>
          <a:p>
            <a:r>
              <a:rPr lang="ru-RU" sz="3400" dirty="0" smtClean="0"/>
              <a:t>Ответ</a:t>
            </a:r>
            <a:r>
              <a:rPr lang="ru-RU" sz="3400" dirty="0"/>
              <a:t>: да, улитка имеет 135 рядов зубов, расположенных на языке. Каждый ряд содержит по 105 зубов, в сумме 14175!</a:t>
            </a:r>
          </a:p>
          <a:p>
            <a:r>
              <a:rPr lang="ru-RU" sz="3400" dirty="0"/>
              <a:t>16.Какие земноводные животные переодеваются - меняют кожу четыре раза в год и всякий раз съедают предыдущую. </a:t>
            </a:r>
            <a:endParaRPr lang="ru-RU" sz="3400" dirty="0" smtClean="0"/>
          </a:p>
          <a:p>
            <a:r>
              <a:rPr lang="ru-RU" sz="3400" dirty="0" smtClean="0"/>
              <a:t>Ответ</a:t>
            </a:r>
            <a:r>
              <a:rPr lang="ru-RU" sz="3400" dirty="0"/>
              <a:t>: лягушки.</a:t>
            </a:r>
          </a:p>
          <a:p>
            <a:r>
              <a:rPr lang="ru-RU" sz="3400" dirty="0"/>
              <a:t>17.Где хранит свои запасы воды верблюд? </a:t>
            </a:r>
            <a:endParaRPr lang="ru-RU" sz="3400" dirty="0" smtClean="0"/>
          </a:p>
          <a:p>
            <a:r>
              <a:rPr lang="ru-RU" sz="3400" dirty="0" smtClean="0"/>
              <a:t>Ответ</a:t>
            </a:r>
            <a:r>
              <a:rPr lang="ru-RU" sz="3400" dirty="0"/>
              <a:t>: в крови.</a:t>
            </a:r>
          </a:p>
          <a:p>
            <a:r>
              <a:rPr lang="ru-RU" sz="3400" dirty="0"/>
              <a:t>18. Самая крупная человекообразная обезьяна. </a:t>
            </a:r>
            <a:endParaRPr lang="ru-RU" sz="3400" dirty="0" smtClean="0"/>
          </a:p>
          <a:p>
            <a:r>
              <a:rPr lang="ru-RU" sz="3400" dirty="0" smtClean="0"/>
              <a:t>Ответ</a:t>
            </a:r>
            <a:r>
              <a:rPr lang="ru-RU" sz="3400" dirty="0"/>
              <a:t>: горилла.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Итак,  </a:t>
            </a:r>
            <a:r>
              <a:rPr lang="ru-RU" dirty="0"/>
              <a:t>давайте подведем итоги всех конкурсов, посчитав баллы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i="1" u="sng" dirty="0" smtClean="0"/>
              <a:t>СЛОВО УЧИТЕЛЯ !    </a:t>
            </a:r>
          </a:p>
          <a:p>
            <a:r>
              <a:rPr lang="ru-RU" dirty="0" smtClean="0"/>
              <a:t>Природа </a:t>
            </a:r>
            <a:r>
              <a:rPr lang="ru-RU" dirty="0"/>
              <a:t>величава, богата, но в то же время хрупка и очень ранима. И зеленый лес, и речка за околицей, и муравейник в парке нуждаются в нашей защите. Все любят природу, но, к сожалению, не все берегут ее. Я хочу, чтобы вы посмотрели,  как прекрасен  наш город с высоты птичьего полета.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920031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25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3528" y="335846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</a:t>
            </a:r>
            <a:r>
              <a:rPr lang="ru-RU" sz="2400" b="1" dirty="0" smtClean="0"/>
              <a:t>урока:</a:t>
            </a:r>
            <a:r>
              <a:rPr lang="ru-RU" sz="2400" dirty="0" smtClean="0"/>
              <a:t> </a:t>
            </a:r>
            <a:r>
              <a:rPr lang="ru-RU" sz="2400" dirty="0"/>
              <a:t>формировать у учащихся познавательный интерес к экологическим проблемам и стремление принять посильное участие в их решении.</a:t>
            </a:r>
            <a:endParaRPr lang="ru-RU" sz="2400" dirty="0" smtClean="0"/>
          </a:p>
          <a:p>
            <a:r>
              <a:rPr lang="ru-RU" sz="2400" b="1" dirty="0" smtClean="0"/>
              <a:t>Задачи:</a:t>
            </a:r>
            <a:endParaRPr lang="ru-RU" sz="2400" dirty="0"/>
          </a:p>
          <a:p>
            <a:pPr lvl="0"/>
            <a:r>
              <a:rPr lang="ru-RU" sz="2400" b="1" dirty="0"/>
              <a:t>О</a:t>
            </a:r>
            <a:r>
              <a:rPr lang="ru-RU" sz="2400" b="1" dirty="0" smtClean="0"/>
              <a:t>бразовательные</a:t>
            </a:r>
            <a:r>
              <a:rPr lang="ru-RU" sz="2400" b="1" dirty="0"/>
              <a:t>:</a:t>
            </a:r>
            <a:r>
              <a:rPr lang="ru-RU" sz="2400" dirty="0"/>
              <a:t> </a:t>
            </a:r>
            <a:r>
              <a:rPr lang="ru-RU" sz="2400" dirty="0" smtClean="0"/>
              <a:t>познакомить учащихся </a:t>
            </a:r>
            <a:r>
              <a:rPr lang="ru-RU" sz="2400" dirty="0"/>
              <a:t>с проблемами охраны окружающей среды, с основными проблемами и задачами экологии</a:t>
            </a:r>
            <a:r>
              <a:rPr lang="ru-RU" sz="2400" dirty="0" smtClean="0"/>
              <a:t>;</a:t>
            </a:r>
            <a:r>
              <a:rPr lang="ru-RU" sz="2400" dirty="0"/>
              <a:t> обратить их внимание на ту угрозу, которую представляет воздействие человека на окружающую природу; </a:t>
            </a:r>
            <a:r>
              <a:rPr lang="ru-RU" sz="2400" dirty="0" smtClean="0"/>
              <a:t> </a:t>
            </a:r>
            <a:endParaRPr lang="ru-RU" sz="2400" dirty="0"/>
          </a:p>
          <a:p>
            <a:pPr lvl="0"/>
            <a:r>
              <a:rPr lang="ru-RU" sz="2400" b="1" dirty="0"/>
              <a:t>воспитательные:</a:t>
            </a:r>
            <a:r>
              <a:rPr lang="ru-RU" sz="2400" dirty="0"/>
              <a:t> воспитание чувства любви к Родине; гордости за свой край; формирование экологической культуры; </a:t>
            </a:r>
            <a:r>
              <a:rPr lang="ru-RU" sz="2400" dirty="0" smtClean="0"/>
              <a:t> </a:t>
            </a:r>
            <a:endParaRPr lang="ru-RU" sz="2400" dirty="0"/>
          </a:p>
          <a:p>
            <a:pPr lvl="0"/>
            <a:r>
              <a:rPr lang="ru-RU" sz="2400" b="1" dirty="0"/>
              <a:t>развивающие: </a:t>
            </a:r>
            <a:r>
              <a:rPr lang="ru-RU" sz="2400" dirty="0"/>
              <a:t>продолжить развитие умения анализировать, сопоставлять, сравнивать, выделять </a:t>
            </a:r>
            <a:r>
              <a:rPr lang="ru-RU" sz="2400" dirty="0" smtClean="0"/>
              <a:t>главное. 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504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1089232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6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623"/>
            <a:ext cx="10009112" cy="682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1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Выводы</a:t>
            </a:r>
            <a:r>
              <a:rPr lang="ru-RU" dirty="0"/>
              <a:t>:</a:t>
            </a:r>
          </a:p>
          <a:p>
            <a:r>
              <a:rPr lang="ru-RU" dirty="0"/>
              <a:t>1.Не сори там, где живёшь.</a:t>
            </a:r>
          </a:p>
          <a:p>
            <a:r>
              <a:rPr lang="ru-RU" dirty="0"/>
              <a:t>2.Не разоряйте гнезда.</a:t>
            </a:r>
          </a:p>
          <a:p>
            <a:r>
              <a:rPr lang="ru-RU" dirty="0"/>
              <a:t>3. Не лазайте на деревьях, помните они тоже живые.</a:t>
            </a:r>
          </a:p>
          <a:p>
            <a:r>
              <a:rPr lang="ru-RU" dirty="0"/>
              <a:t>4. Зимой не забывайте делать кормушки для птиц.</a:t>
            </a:r>
          </a:p>
          <a:p>
            <a:r>
              <a:rPr lang="ru-RU" dirty="0"/>
              <a:t>5. Не вредите никаким животным.</a:t>
            </a:r>
          </a:p>
          <a:p>
            <a:r>
              <a:rPr lang="ru-RU" dirty="0"/>
              <a:t>6. Не лишайте землю  красоты.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7507" y="2780928"/>
            <a:ext cx="6678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Берегите  Землю! </a:t>
            </a:r>
          </a:p>
          <a:p>
            <a:r>
              <a:rPr lang="ru-RU" dirty="0"/>
              <a:t>Берегите! </a:t>
            </a:r>
          </a:p>
          <a:p>
            <a:r>
              <a:rPr lang="ru-RU" dirty="0"/>
              <a:t>Жаворонка в голубом  зените, </a:t>
            </a:r>
          </a:p>
          <a:p>
            <a:r>
              <a:rPr lang="ru-RU" dirty="0"/>
              <a:t>Бабочку  на листьях  повилике, </a:t>
            </a:r>
          </a:p>
          <a:p>
            <a:r>
              <a:rPr lang="ru-RU" dirty="0"/>
              <a:t>На  тропинке  солнечные  блики, </a:t>
            </a:r>
          </a:p>
          <a:p>
            <a:r>
              <a:rPr lang="ru-RU" dirty="0"/>
              <a:t>На  камнях  играющего  краба, </a:t>
            </a:r>
          </a:p>
          <a:p>
            <a:r>
              <a:rPr lang="ru-RU" dirty="0"/>
              <a:t>Ястреба,  парящего над  полем, </a:t>
            </a:r>
          </a:p>
          <a:p>
            <a:r>
              <a:rPr lang="ru-RU" dirty="0"/>
              <a:t>Полумесяц над  речным  покосом, </a:t>
            </a:r>
          </a:p>
          <a:p>
            <a:r>
              <a:rPr lang="ru-RU" dirty="0"/>
              <a:t>Ласточку,  мелькающую в  жить. </a:t>
            </a:r>
          </a:p>
          <a:p>
            <a:r>
              <a:rPr lang="ru-RU" dirty="0"/>
              <a:t>Берегите  Землю!  Берегите! </a:t>
            </a:r>
          </a:p>
          <a:p>
            <a:r>
              <a:rPr lang="ru-RU" dirty="0"/>
              <a:t>(М. Дудин)  Вот на этой ноте </a:t>
            </a:r>
            <a:r>
              <a:rPr lang="ru-RU" dirty="0" smtClean="0"/>
              <a:t>мы  заканчиваем наше </a:t>
            </a:r>
            <a:r>
              <a:rPr lang="ru-RU" dirty="0"/>
              <a:t>мероприятие. </a:t>
            </a:r>
          </a:p>
        </p:txBody>
      </p:sp>
    </p:spTree>
    <p:extLst>
      <p:ext uri="{BB962C8B-B14F-4D97-AF65-F5344CB8AC3E}">
        <p14:creationId xmlns:p14="http://schemas.microsoft.com/office/powerpoint/2010/main" val="35999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25215"/>
            <a:ext cx="7556555" cy="383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с одним вырезанным скругленным углом 8"/>
          <p:cNvSpPr/>
          <p:nvPr/>
        </p:nvSpPr>
        <p:spPr>
          <a:xfrm>
            <a:off x="2160733" y="3244334"/>
            <a:ext cx="7323563" cy="2308324"/>
          </a:xfrm>
          <a:prstGeom prst="snipRoundRect">
            <a:avLst>
              <a:gd name="adj1" fmla="val 0"/>
              <a:gd name="adj2" fmla="val 16667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По традиции День земли </a:t>
            </a:r>
            <a:r>
              <a:rPr lang="ru-RU" sz="2400" dirty="0" smtClean="0"/>
              <a:t>отмечается весной в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Северном полушарии </a:t>
            </a:r>
            <a:endParaRPr lang="ru-RU" sz="2400" dirty="0" smtClean="0"/>
          </a:p>
          <a:p>
            <a:r>
              <a:rPr lang="ru-RU" sz="2400" dirty="0" smtClean="0"/>
              <a:t>осенью </a:t>
            </a:r>
            <a:r>
              <a:rPr lang="ru-RU" sz="2400" dirty="0"/>
              <a:t>- в Южном полушарии. </a:t>
            </a:r>
            <a:endParaRPr lang="ru-RU" sz="2400" dirty="0" smtClean="0"/>
          </a:p>
          <a:p>
            <a:r>
              <a:rPr lang="ru-RU" sz="2400" dirty="0" smtClean="0"/>
              <a:t>ООН</a:t>
            </a:r>
            <a:r>
              <a:rPr lang="ru-RU" sz="2400" dirty="0"/>
              <a:t> празднует День Земли обычно 20-</a:t>
            </a:r>
            <a:r>
              <a:rPr lang="ru-RU" sz="2400" dirty="0">
                <a:hlinkClick r:id="rId4" tooltip="21 марта"/>
              </a:rPr>
              <a:t>21 </a:t>
            </a:r>
            <a:r>
              <a:rPr lang="ru-RU" sz="2400" dirty="0" smtClean="0">
                <a:hlinkClick r:id="rId4" tooltip="21 марта"/>
              </a:rPr>
              <a:t>марта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и 22 </a:t>
            </a:r>
            <a:r>
              <a:rPr lang="ru-RU" sz="2400" dirty="0"/>
              <a:t>апреля. 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361366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60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мини викторина: “Лекарственные растения”.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29844" cy="1017239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1.</a:t>
            </a:r>
            <a:r>
              <a:rPr lang="ru-RU" sz="2000" dirty="0" smtClean="0"/>
              <a:t> Каким  лечебным свойством обладает мать-мачеха ?</a:t>
            </a:r>
            <a:endParaRPr lang="ru-RU" sz="2000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half" idx="3"/>
          </p:nvPr>
        </p:nvSpPr>
        <p:spPr>
          <a:xfrm>
            <a:off x="4572000" y="1535112"/>
            <a:ext cx="4041775" cy="750887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 smtClean="0"/>
              <a:t>2.</a:t>
            </a:r>
            <a:r>
              <a:rPr lang="ru-RU" sz="2900" dirty="0" smtClean="0"/>
              <a:t> Какую </a:t>
            </a:r>
            <a:r>
              <a:rPr lang="ru-RU" sz="2900" dirty="0"/>
              <a:t>траву любят кошки? От каких болезней её применяют?</a:t>
            </a:r>
          </a:p>
          <a:p>
            <a:endParaRPr lang="ru-RU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 smtClean="0"/>
              <a:t>Лекарство от кашля</a:t>
            </a:r>
          </a:p>
        </p:txBody>
      </p:sp>
      <p:sp>
        <p:nvSpPr>
          <p:cNvPr id="22" name="Объект 2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Валерьяна</a:t>
            </a:r>
            <a:r>
              <a:rPr lang="ru-RU" dirty="0"/>
              <a:t>.  Её применяют при бессоннице и нервных </a:t>
            </a:r>
            <a:r>
              <a:rPr lang="ru-RU" dirty="0" smtClean="0"/>
              <a:t>расстройствах.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201622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48150"/>
            <a:ext cx="2880320" cy="206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3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1" grpId="0" build="p"/>
      <p:bldP spid="24" grpId="0" build="p"/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 anchor="b">
            <a:noAutofit/>
          </a:bodyPr>
          <a:lstStyle/>
          <a:p>
            <a:r>
              <a:rPr lang="ru-RU" sz="2000" b="1" dirty="0" smtClean="0"/>
              <a:t>3.</a:t>
            </a:r>
            <a:r>
              <a:rPr lang="ru-RU" sz="2000" dirty="0" smtClean="0"/>
              <a:t>Название </a:t>
            </a:r>
            <a:r>
              <a:rPr lang="ru-RU" sz="2000" dirty="0"/>
              <a:t>этого растения говорит само за себя – оно лечит многие кожные заболевания.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4. </a:t>
            </a:r>
            <a:r>
              <a:rPr lang="ru-RU" dirty="0"/>
              <a:t>Какие растения помогут укрепить волосы?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Чистотел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Лопух, </a:t>
            </a:r>
            <a:r>
              <a:rPr lang="ru-RU" dirty="0" smtClean="0"/>
              <a:t>крапива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2808312" cy="227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062" y="3342136"/>
            <a:ext cx="10142018" cy="332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33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7630" y="332656"/>
            <a:ext cx="4040188" cy="750887"/>
          </a:xfrm>
        </p:spPr>
        <p:txBody>
          <a:bodyPr>
            <a:noAutofit/>
          </a:bodyPr>
          <a:lstStyle/>
          <a:p>
            <a:r>
              <a:rPr lang="ru-RU" sz="1400" dirty="0" smtClean="0"/>
              <a:t>5.Целебные </a:t>
            </a:r>
            <a:r>
              <a:rPr lang="ru-RU" sz="1400" dirty="0"/>
              <a:t>свойства этого растения широко применяется для уменьшения болей при воспалительных процессах, для быстрого заживления ран, а так же внутрь применяют и для лечения заболеваний сердечнососудистой системы, при хронических заболеваниях, при заболеваниях крови, гастритах, язвенной болезни желудка и 12-перстной кишки, недостатке витаминов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4499993" y="404664"/>
            <a:ext cx="4248472" cy="1881337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6</a:t>
            </a:r>
            <a:r>
              <a:rPr lang="ru-RU" sz="1400" dirty="0" smtClean="0"/>
              <a:t>.Это </a:t>
            </a:r>
            <a:r>
              <a:rPr lang="ru-RU" sz="1400" dirty="0"/>
              <a:t>естественный источник поливитаминов. По содержанию витамина С он занимает первое место среди всех плодов (сравнить с ним можно лишь зеленый грецкий орех), ему нет равных в этом отношении среди представителей растительного мира. Содержание витамина </a:t>
            </a:r>
            <a:r>
              <a:rPr lang="ru-RU" sz="1400" dirty="0" smtClean="0"/>
              <a:t>«С» </a:t>
            </a:r>
            <a:r>
              <a:rPr lang="ru-RU" sz="1400" dirty="0"/>
              <a:t>в 50 раз выше, чем в лимонах и апельсинах, в 100 раз выше, чем в яблоках, в 10 раз больше, чем в </a:t>
            </a:r>
            <a:r>
              <a:rPr lang="ru-RU" sz="1400" dirty="0" smtClean="0"/>
              <a:t>клубнике</a:t>
            </a:r>
          </a:p>
          <a:p>
            <a:endParaRPr lang="ru-RU" sz="1400" b="1" dirty="0"/>
          </a:p>
          <a:p>
            <a:endParaRPr lang="ru-RU" sz="1400" b="1" dirty="0" smtClean="0"/>
          </a:p>
          <a:p>
            <a:r>
              <a:rPr lang="ru-RU" b="1" dirty="0" smtClean="0"/>
              <a:t>Шиповник</a:t>
            </a:r>
            <a:endParaRPr lang="ru-RU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pPr marL="137160" indent="0">
              <a:buNone/>
            </a:pP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0" y="2362200"/>
            <a:ext cx="4040188" cy="3763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Облепиха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 flipV="1">
            <a:off x="4572508" y="-1467544"/>
            <a:ext cx="3887924" cy="86409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295232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57092"/>
            <a:ext cx="237626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04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effectLst/>
              </a:rPr>
              <a:t>третий конкурс:  « ВЕРНИТЕ ЗВЕРЕЙ В СЛОВА» 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Задание 1  команде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/>
              <a:t>Задание 2  команде: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1800" b="1" dirty="0" smtClean="0"/>
              <a:t>Ги</a:t>
            </a:r>
            <a:r>
              <a:rPr lang="ru-RU" sz="1800" dirty="0"/>
              <a:t>   </a:t>
            </a:r>
            <a:r>
              <a:rPr lang="ru-RU" sz="1800" dirty="0" smtClean="0"/>
              <a:t>---- (правила сохранения здоровья)</a:t>
            </a:r>
          </a:p>
          <a:p>
            <a:r>
              <a:rPr lang="ru-RU" sz="1800" dirty="0" smtClean="0"/>
              <a:t>-------</a:t>
            </a:r>
            <a:r>
              <a:rPr lang="ru-RU" sz="1800" dirty="0" err="1" smtClean="0"/>
              <a:t>иум</a:t>
            </a:r>
            <a:endParaRPr lang="ru-RU" sz="1800" dirty="0"/>
          </a:p>
          <a:p>
            <a:pPr marL="137160" indent="0">
              <a:buNone/>
            </a:pPr>
            <a:r>
              <a:rPr lang="ru-RU" sz="1800" dirty="0" smtClean="0"/>
              <a:t>(растение семейства лютиковых</a:t>
            </a:r>
            <a:r>
              <a:rPr lang="ru-RU" sz="1800" dirty="0"/>
              <a:t>)</a:t>
            </a:r>
          </a:p>
          <a:p>
            <a:r>
              <a:rPr lang="ru-RU" sz="1800" dirty="0" smtClean="0"/>
              <a:t>----</a:t>
            </a:r>
            <a:r>
              <a:rPr lang="ru-RU" sz="1800" b="1" dirty="0" smtClean="0"/>
              <a:t>ость</a:t>
            </a:r>
            <a:r>
              <a:rPr lang="ru-RU" sz="1800" b="1" dirty="0"/>
              <a:t> </a:t>
            </a:r>
            <a:r>
              <a:rPr lang="ru-RU" sz="1800" dirty="0"/>
              <a:t> (покорность, смиренность</a:t>
            </a:r>
            <a:r>
              <a:rPr lang="ru-RU" sz="1800" dirty="0" smtClean="0"/>
              <a:t>)</a:t>
            </a:r>
          </a:p>
          <a:p>
            <a:pPr marL="137160" indent="0">
              <a:buNone/>
            </a:pPr>
            <a:r>
              <a:rPr lang="ru-RU" sz="1800" dirty="0"/>
              <a:t> </a:t>
            </a:r>
            <a:r>
              <a:rPr lang="ru-RU" sz="1800" b="1" dirty="0">
                <a:solidFill>
                  <a:srgbClr val="C00000"/>
                </a:solidFill>
              </a:rPr>
              <a:t>Па----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дник</a:t>
            </a:r>
            <a:r>
              <a:rPr lang="ru-RU" sz="1800" dirty="0">
                <a:solidFill>
                  <a:srgbClr val="C00000"/>
                </a:solidFill>
              </a:rPr>
              <a:t>   (огороженный садик перед  домом)</a:t>
            </a:r>
          </a:p>
          <a:p>
            <a:r>
              <a:rPr lang="ru-RU" sz="1800" b="1" dirty="0" err="1">
                <a:solidFill>
                  <a:srgbClr val="C00000"/>
                </a:solidFill>
              </a:rPr>
              <a:t>Двуст</a:t>
            </a:r>
            <a:r>
              <a:rPr lang="ru-RU" sz="1800" dirty="0">
                <a:solidFill>
                  <a:srgbClr val="C00000"/>
                </a:solidFill>
              </a:rPr>
              <a:t>----</a:t>
            </a:r>
            <a:r>
              <a:rPr lang="ru-RU" sz="1800" b="1" dirty="0">
                <a:solidFill>
                  <a:srgbClr val="C00000"/>
                </a:solidFill>
              </a:rPr>
              <a:t>а</a:t>
            </a:r>
            <a:r>
              <a:rPr lang="ru-RU" sz="1800" dirty="0">
                <a:solidFill>
                  <a:srgbClr val="C00000"/>
                </a:solidFill>
              </a:rPr>
              <a:t>   (охотничье ружьё)</a:t>
            </a:r>
          </a:p>
          <a:p>
            <a:r>
              <a:rPr lang="ru-RU" sz="1800" dirty="0">
                <a:solidFill>
                  <a:srgbClr val="C00000"/>
                </a:solidFill>
              </a:rPr>
              <a:t> </a:t>
            </a:r>
            <a:r>
              <a:rPr lang="ru-RU" sz="1800" b="1" dirty="0">
                <a:solidFill>
                  <a:srgbClr val="C00000"/>
                </a:solidFill>
              </a:rPr>
              <a:t>П</a:t>
            </a:r>
            <a:r>
              <a:rPr lang="ru-RU" sz="1800" dirty="0">
                <a:solidFill>
                  <a:srgbClr val="C00000"/>
                </a:solidFill>
              </a:rPr>
              <a:t>----</a:t>
            </a:r>
            <a:r>
              <a:rPr lang="ru-RU" sz="1800" b="1" dirty="0" err="1">
                <a:solidFill>
                  <a:srgbClr val="C00000"/>
                </a:solidFill>
              </a:rPr>
              <a:t>ок</a:t>
            </a:r>
            <a:r>
              <a:rPr lang="ru-RU" sz="1800" dirty="0">
                <a:solidFill>
                  <a:srgbClr val="C00000"/>
                </a:solidFill>
              </a:rPr>
              <a:t>    (небольшой населённый пункт)</a:t>
            </a:r>
          </a:p>
          <a:p>
            <a:r>
              <a:rPr lang="ru-RU" sz="1800" dirty="0">
                <a:solidFill>
                  <a:srgbClr val="C00000"/>
                </a:solidFill>
              </a:rPr>
              <a:t>-----</a:t>
            </a:r>
            <a:r>
              <a:rPr lang="ru-RU" sz="1800" b="1" dirty="0">
                <a:solidFill>
                  <a:srgbClr val="C00000"/>
                </a:solidFill>
              </a:rPr>
              <a:t>ка</a:t>
            </a:r>
            <a:r>
              <a:rPr lang="ru-RU" sz="1800" dirty="0">
                <a:solidFill>
                  <a:srgbClr val="C00000"/>
                </a:solidFill>
              </a:rPr>
              <a:t>   (вкусное прозвище  автомобильного руля)</a:t>
            </a:r>
          </a:p>
          <a:p>
            <a:endParaRPr lang="ru-RU" sz="1800" dirty="0"/>
          </a:p>
          <a:p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sz="1800" b="1" dirty="0">
                <a:ln>
                  <a:solidFill>
                    <a:srgbClr val="C00000"/>
                  </a:solidFill>
                </a:ln>
              </a:rPr>
              <a:t>Г</a:t>
            </a:r>
            <a:r>
              <a:rPr lang="ru-RU" sz="1800" dirty="0">
                <a:ln>
                  <a:solidFill>
                    <a:srgbClr val="C00000"/>
                  </a:solidFill>
                </a:ln>
              </a:rPr>
              <a:t>-----   (часть ноги от колена до стопы)</a:t>
            </a:r>
          </a:p>
          <a:p>
            <a:r>
              <a:rPr lang="ru-RU" sz="1800" dirty="0">
                <a:ln>
                  <a:solidFill>
                    <a:srgbClr val="C00000"/>
                  </a:solidFill>
                </a:ln>
              </a:rPr>
              <a:t> </a:t>
            </a:r>
            <a:r>
              <a:rPr lang="ru-RU" sz="1800" b="1" dirty="0">
                <a:ln>
                  <a:solidFill>
                    <a:srgbClr val="C00000"/>
                  </a:solidFill>
                </a:ln>
              </a:rPr>
              <a:t>Бра</a:t>
            </a:r>
            <a:r>
              <a:rPr lang="ru-RU" sz="1800" dirty="0">
                <a:ln>
                  <a:solidFill>
                    <a:srgbClr val="C00000"/>
                  </a:solidFill>
                </a:ln>
              </a:rPr>
              <a:t>----</a:t>
            </a:r>
            <a:r>
              <a:rPr lang="ru-RU" sz="1800" b="1" dirty="0">
                <a:ln>
                  <a:solidFill>
                    <a:srgbClr val="C00000"/>
                  </a:solidFill>
                </a:ln>
              </a:rPr>
              <a:t>ер</a:t>
            </a:r>
            <a:r>
              <a:rPr lang="ru-RU" sz="1800" dirty="0">
                <a:ln>
                  <a:solidFill>
                    <a:srgbClr val="C00000"/>
                  </a:solidFill>
                </a:ln>
              </a:rPr>
              <a:t>   (охотник вне закона)</a:t>
            </a:r>
          </a:p>
          <a:p>
            <a:r>
              <a:rPr lang="ru-RU" sz="1800" dirty="0">
                <a:ln>
                  <a:solidFill>
                    <a:srgbClr val="C00000"/>
                  </a:solidFill>
                </a:ln>
              </a:rPr>
              <a:t> </a:t>
            </a:r>
            <a:r>
              <a:rPr lang="ru-RU" sz="1800" b="1" dirty="0">
                <a:ln>
                  <a:solidFill>
                    <a:srgbClr val="C00000"/>
                  </a:solidFill>
                </a:ln>
              </a:rPr>
              <a:t>За</a:t>
            </a:r>
            <a:r>
              <a:rPr lang="ru-RU" sz="1800" dirty="0">
                <a:ln>
                  <a:solidFill>
                    <a:srgbClr val="C00000"/>
                  </a:solidFill>
                </a:ln>
              </a:rPr>
              <a:t>----</a:t>
            </a:r>
            <a:r>
              <a:rPr lang="ru-RU" sz="1800" b="1" dirty="0">
                <a:ln>
                  <a:solidFill>
                    <a:srgbClr val="C00000"/>
                  </a:solidFill>
                </a:ln>
              </a:rPr>
              <a:t>ка</a:t>
            </a:r>
            <a:r>
              <a:rPr lang="ru-RU" sz="1800" dirty="0">
                <a:ln>
                  <a:solidFill>
                    <a:srgbClr val="C00000"/>
                  </a:solidFill>
                </a:ln>
              </a:rPr>
              <a:t>   (печная дверь)</a:t>
            </a:r>
          </a:p>
          <a:p>
            <a:r>
              <a:rPr lang="ru-RU" sz="1800" dirty="0">
                <a:ln>
                  <a:solidFill>
                    <a:srgbClr val="C00000"/>
                  </a:solidFill>
                </a:ln>
              </a:rPr>
              <a:t> ----мание  </a:t>
            </a:r>
          </a:p>
          <a:p>
            <a:pPr marL="137160" indent="0">
              <a:buNone/>
            </a:pPr>
            <a:r>
              <a:rPr lang="ru-RU" sz="1800" dirty="0">
                <a:ln>
                  <a:solidFill>
                    <a:srgbClr val="C00000"/>
                  </a:solidFill>
                </a:ln>
              </a:rPr>
              <a:t> (</a:t>
            </a:r>
            <a:r>
              <a:rPr lang="ru-RU" sz="1800" dirty="0" err="1">
                <a:ln>
                  <a:solidFill>
                    <a:srgbClr val="C00000"/>
                  </a:solidFill>
                </a:ln>
              </a:rPr>
              <a:t>познавание,постижение</a:t>
            </a:r>
            <a:r>
              <a:rPr lang="ru-RU" sz="1800" dirty="0" smtClean="0">
                <a:ln>
                  <a:solidFill>
                    <a:srgbClr val="C00000"/>
                  </a:solidFill>
                </a:ln>
              </a:rPr>
              <a:t>)</a:t>
            </a:r>
          </a:p>
          <a:p>
            <a:r>
              <a:rPr lang="ru-RU" sz="1800" b="1" i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----</a:t>
            </a:r>
            <a:r>
              <a:rPr lang="ru-RU" sz="18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ча</a:t>
            </a: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   </a:t>
            </a:r>
          </a:p>
          <a:p>
            <a:pPr marL="137160" indent="0">
              <a:buNone/>
            </a:pP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(наблюдательная</a:t>
            </a:r>
          </a:p>
          <a:p>
            <a:pPr marL="137160" indent="0">
              <a:buNone/>
            </a:pP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пожарная вышка)</a:t>
            </a:r>
          </a:p>
          <a:p>
            <a:r>
              <a:rPr lang="ru-RU" sz="18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Глю</a:t>
            </a: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sz="1800" b="1" i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----</a:t>
            </a:r>
            <a:r>
              <a:rPr lang="ru-RU" sz="18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(виноградный сахар в плодах,  мёде)</a:t>
            </a:r>
          </a:p>
          <a:p>
            <a:r>
              <a:rPr lang="ru-RU" sz="18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По</a:t>
            </a: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sz="1800" b="1" i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-----</a:t>
            </a: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(окраска поверхностей мелом или известью)</a:t>
            </a:r>
          </a:p>
          <a:p>
            <a:pPr marL="137160" indent="0">
              <a:buNone/>
            </a:pPr>
            <a:endParaRPr lang="ru-RU" sz="1800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01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-Хитрый, как…  </a:t>
            </a:r>
          </a:p>
          <a:p>
            <a:pPr marL="137160" indent="0">
              <a:buNone/>
            </a:pP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(лиса)</a:t>
            </a:r>
          </a:p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-Колючий, как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(еж)</a:t>
            </a:r>
          </a:p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-Упрямый, как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осел)</a:t>
            </a:r>
          </a:p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-Неуклюжий, как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медведь)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Быстрый, как…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гепард, орел)</a:t>
            </a:r>
          </a:p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-Трусливый, как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заяц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-Злой, как… 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волк)</a:t>
            </a:r>
          </a:p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Медленный, как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улитка)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"/>
            <a:ext cx="7344816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Пока </a:t>
            </a:r>
            <a:r>
              <a:rPr lang="ru-RU" sz="2800" dirty="0">
                <a:solidFill>
                  <a:srgbClr val="FFC000"/>
                </a:solidFill>
              </a:rPr>
              <a:t>участники игры заняты, со зрителями проведем игру: « Говорят о человеке»</a:t>
            </a:r>
          </a:p>
        </p:txBody>
      </p:sp>
    </p:spTree>
    <p:extLst>
      <p:ext uri="{BB962C8B-B14F-4D97-AF65-F5344CB8AC3E}">
        <p14:creationId xmlns:p14="http://schemas.microsoft.com/office/powerpoint/2010/main" val="198892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 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>Проверим,  </a:t>
            </a:r>
            <a:r>
              <a:rPr lang="ru-RU" sz="2000" i="1" dirty="0">
                <a:effectLst/>
              </a:rPr>
              <a:t>убежавшие звери команды № 1:  гиена, дельфин, крот, лиса, волк, осёл, баран.</a:t>
            </a:r>
            <a:endParaRPr lang="ru-RU" sz="2000" dirty="0"/>
          </a:p>
        </p:txBody>
      </p:sp>
      <p:sp>
        <p:nvSpPr>
          <p:cNvPr id="7" name="Подзаголовок 6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b="1" dirty="0"/>
              <a:t>Ги</a:t>
            </a:r>
            <a:r>
              <a:rPr lang="ru-RU" b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гиена</a:t>
            </a:r>
            <a:r>
              <a:rPr lang="ru-RU" dirty="0"/>
              <a:t>    (правила сохранения здоровья)</a:t>
            </a:r>
          </a:p>
          <a:p>
            <a:r>
              <a:rPr lang="ru-RU" dirty="0"/>
              <a:t> </a:t>
            </a:r>
            <a:r>
              <a:rPr lang="ru-RU" b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Дельфин</a:t>
            </a:r>
            <a:r>
              <a:rPr lang="ru-RU" dirty="0"/>
              <a:t>иум   (растение семейства  лютиковых)</a:t>
            </a:r>
          </a:p>
          <a:p>
            <a:r>
              <a:rPr lang="ru-RU" dirty="0"/>
              <a:t> </a:t>
            </a:r>
            <a:r>
              <a:rPr lang="ru-RU" b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Крот</a:t>
            </a:r>
            <a:r>
              <a:rPr lang="ru-RU" b="1" dirty="0"/>
              <a:t>ость </a:t>
            </a:r>
            <a:r>
              <a:rPr lang="ru-RU" dirty="0"/>
              <a:t> (покорность, смиренность)</a:t>
            </a:r>
          </a:p>
          <a:p>
            <a:r>
              <a:rPr lang="ru-RU" dirty="0"/>
              <a:t> </a:t>
            </a:r>
            <a:r>
              <a:rPr lang="ru-RU" b="1" dirty="0"/>
              <a:t>Па</a:t>
            </a:r>
            <a:r>
              <a:rPr lang="ru-RU" b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лиса</a:t>
            </a:r>
            <a:r>
              <a:rPr lang="ru-RU" b="1" dirty="0"/>
              <a:t>дник</a:t>
            </a:r>
            <a:r>
              <a:rPr lang="ru-RU" dirty="0"/>
              <a:t>   (огороженный садик перед домом)</a:t>
            </a:r>
          </a:p>
          <a:p>
            <a:r>
              <a:rPr lang="ru-RU" dirty="0"/>
              <a:t> </a:t>
            </a:r>
            <a:r>
              <a:rPr lang="ru-RU" b="1" dirty="0" err="1"/>
              <a:t>Двуст</a:t>
            </a:r>
            <a:r>
              <a:rPr lang="ru-RU" b="1" i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 Волк</a:t>
            </a:r>
            <a:r>
              <a:rPr lang="ru-RU" dirty="0"/>
              <a:t> </a:t>
            </a:r>
            <a:r>
              <a:rPr lang="ru-RU" b="1" dirty="0"/>
              <a:t> а</a:t>
            </a:r>
            <a:r>
              <a:rPr lang="ru-RU" dirty="0"/>
              <a:t>  (охотничье ружьё)</a:t>
            </a:r>
          </a:p>
          <a:p>
            <a:r>
              <a:rPr lang="ru-RU" dirty="0"/>
              <a:t> </a:t>
            </a:r>
            <a:r>
              <a:rPr lang="ru-RU" b="1" dirty="0"/>
              <a:t>П</a:t>
            </a:r>
            <a:r>
              <a:rPr lang="ru-RU" i="1" dirty="0"/>
              <a:t> </a:t>
            </a:r>
            <a:r>
              <a:rPr lang="ru-RU" b="1" i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осёл</a:t>
            </a:r>
            <a:r>
              <a:rPr lang="ru-RU" b="1" dirty="0"/>
              <a:t> </a:t>
            </a:r>
            <a:r>
              <a:rPr lang="ru-RU" b="1" dirty="0" err="1"/>
              <a:t>ок</a:t>
            </a:r>
            <a:r>
              <a:rPr lang="ru-RU" dirty="0"/>
              <a:t>    (небольшой населённый пункт)</a:t>
            </a:r>
          </a:p>
          <a:p>
            <a:r>
              <a:rPr lang="ru-RU" b="1" i="1" dirty="0" smtClean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</a:rPr>
              <a:t>Баран</a:t>
            </a:r>
            <a:r>
              <a:rPr lang="ru-RU" dirty="0"/>
              <a:t> </a:t>
            </a:r>
            <a:r>
              <a:rPr lang="ru-RU" b="1" dirty="0"/>
              <a:t>ка</a:t>
            </a:r>
            <a:r>
              <a:rPr lang="ru-RU" dirty="0"/>
              <a:t>   (вкусное прозвище  автомобильного руля)</a:t>
            </a:r>
          </a:p>
        </p:txBody>
      </p:sp>
    </p:spTree>
    <p:extLst>
      <p:ext uri="{BB962C8B-B14F-4D97-AF65-F5344CB8AC3E}">
        <p14:creationId xmlns:p14="http://schemas.microsoft.com/office/powerpoint/2010/main" val="31527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588</TotalTime>
  <Words>968</Words>
  <Application>Microsoft Office PowerPoint</Application>
  <PresentationFormat>Экран (4:3)</PresentationFormat>
  <Paragraphs>161</Paragraphs>
  <Slides>22</Slides>
  <Notes>2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День Земли.</vt:lpstr>
      <vt:lpstr>Презентация PowerPoint</vt:lpstr>
      <vt:lpstr>Презентация PowerPoint</vt:lpstr>
      <vt:lpstr>мини викторина: “Лекарственные растения”.</vt:lpstr>
      <vt:lpstr>Презентация PowerPoint</vt:lpstr>
      <vt:lpstr>Презентация PowerPoint</vt:lpstr>
      <vt:lpstr>третий конкурс:  « ВЕРНИТЕ ЗВЕРЕЙ В СЛОВА»  </vt:lpstr>
      <vt:lpstr> </vt:lpstr>
      <vt:lpstr>  Проверим,  убежавшие звери команды № 1:  гиена, дельфин, крот, лиса, волк, осёл, баран.</vt:lpstr>
      <vt:lpstr> убежавшие звери команды № 2: олень, конь, слон, пони, калан, коза, белка</vt:lpstr>
      <vt:lpstr>Проверим  убежавшие звери команды № 2: олень, конь, слон, пони, калан, коза, белка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Последний конкурс: «Вопрос на засыпку» В этом конкурсе вам предоставляется возможность догнать и обогнать соперников.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58</cp:revision>
  <dcterms:created xsi:type="dcterms:W3CDTF">2011-11-28T18:46:29Z</dcterms:created>
  <dcterms:modified xsi:type="dcterms:W3CDTF">2012-01-27T16:43:27Z</dcterms:modified>
</cp:coreProperties>
</file>