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03" r:id="rId14"/>
    <p:sldId id="269" r:id="rId15"/>
    <p:sldId id="270" r:id="rId16"/>
    <p:sldId id="275" r:id="rId17"/>
    <p:sldId id="271" r:id="rId18"/>
    <p:sldId id="304" r:id="rId19"/>
    <p:sldId id="274" r:id="rId20"/>
    <p:sldId id="272" r:id="rId21"/>
    <p:sldId id="273" r:id="rId22"/>
    <p:sldId id="277" r:id="rId23"/>
    <p:sldId id="279" r:id="rId24"/>
    <p:sldId id="282" r:id="rId25"/>
    <p:sldId id="280" r:id="rId26"/>
    <p:sldId id="283" r:id="rId27"/>
    <p:sldId id="285" r:id="rId28"/>
    <p:sldId id="286" r:id="rId29"/>
    <p:sldId id="287" r:id="rId30"/>
    <p:sldId id="289" r:id="rId31"/>
    <p:sldId id="288" r:id="rId32"/>
    <p:sldId id="291" r:id="rId33"/>
    <p:sldId id="293" r:id="rId34"/>
    <p:sldId id="292" r:id="rId35"/>
    <p:sldId id="295" r:id="rId36"/>
    <p:sldId id="296" r:id="rId37"/>
    <p:sldId id="297" r:id="rId38"/>
    <p:sldId id="298" r:id="rId39"/>
    <p:sldId id="300" r:id="rId40"/>
    <p:sldId id="301" r:id="rId41"/>
    <p:sldId id="305" r:id="rId42"/>
    <p:sldId id="309" r:id="rId43"/>
    <p:sldId id="307" r:id="rId44"/>
    <p:sldId id="308" r:id="rId45"/>
    <p:sldId id="302"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89" autoAdjust="0"/>
    <p:restoredTop sz="94660"/>
  </p:normalViewPr>
  <p:slideViewPr>
    <p:cSldViewPr>
      <p:cViewPr varScale="1">
        <p:scale>
          <a:sx n="70" d="100"/>
          <a:sy n="70" d="100"/>
        </p:scale>
        <p:origin x="-131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599ACD-C725-463D-BD50-CB1CC2F4A015}" type="datetimeFigureOut">
              <a:rPr lang="ru-RU" smtClean="0"/>
              <a:pPr/>
              <a:t>18.06.2014</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914914-1553-4CC5-94E5-CE51E0B35035}" type="slidenum">
              <a:rPr lang="ru-RU" smtClean="0"/>
              <a:pPr/>
              <a:t>‹#›</a:t>
            </a:fld>
            <a:endParaRPr lang="ru-RU" dirty="0"/>
          </a:p>
        </p:txBody>
      </p:sp>
    </p:spTree>
    <p:extLst>
      <p:ext uri="{BB962C8B-B14F-4D97-AF65-F5344CB8AC3E}">
        <p14:creationId xmlns:p14="http://schemas.microsoft.com/office/powerpoint/2010/main" val="938116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C5357DF8-EB31-4EC9-A4A8-9B773F5828AB}" type="datetimeFigureOut">
              <a:rPr lang="ru-RU" smtClean="0"/>
              <a:pPr/>
              <a:t>18.06.2014</a:t>
            </a:fld>
            <a:endParaRPr lang="ru-RU" dirty="0"/>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dirty="0"/>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EAA5BEF-B76C-4E36-94F6-BCDF66F35A66}"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5357DF8-EB31-4EC9-A4A8-9B773F5828AB}" type="datetimeFigureOut">
              <a:rPr lang="ru-RU" smtClean="0"/>
              <a:pPr/>
              <a:t>18.06.2014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0EAA5BEF-B76C-4E36-94F6-BCDF66F35A66}"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5357DF8-EB31-4EC9-A4A8-9B773F5828AB}" type="datetimeFigureOut">
              <a:rPr lang="ru-RU" smtClean="0"/>
              <a:pPr/>
              <a:t>18.06.2014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0EAA5BEF-B76C-4E36-94F6-BCDF66F35A66}"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C5357DF8-EB31-4EC9-A4A8-9B773F5828AB}" type="datetimeFigureOut">
              <a:rPr lang="ru-RU" smtClean="0"/>
              <a:pPr/>
              <a:t>18.06.2014</a:t>
            </a:fld>
            <a:endParaRPr lang="ru-RU" dirty="0"/>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dirty="0"/>
          </a:p>
        </p:txBody>
      </p:sp>
      <p:sp>
        <p:nvSpPr>
          <p:cNvPr id="6" name="Номер слайда 5"/>
          <p:cNvSpPr>
            <a:spLocks noGrp="1"/>
          </p:cNvSpPr>
          <p:nvPr>
            <p:ph type="sldNum" sz="quarter" idx="12"/>
          </p:nvPr>
        </p:nvSpPr>
        <p:spPr/>
        <p:txBody>
          <a:bodyPr/>
          <a:lstStyle/>
          <a:p>
            <a:fld id="{0EAA5BEF-B76C-4E36-94F6-BCDF66F35A66}"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Дата 3"/>
          <p:cNvSpPr>
            <a:spLocks noGrp="1"/>
          </p:cNvSpPr>
          <p:nvPr>
            <p:ph type="dt" sz="half" idx="10"/>
          </p:nvPr>
        </p:nvSpPr>
        <p:spPr>
          <a:xfrm>
            <a:off x="6955632" y="6477000"/>
            <a:ext cx="2133600" cy="304800"/>
          </a:xfrm>
        </p:spPr>
        <p:txBody>
          <a:bodyPr/>
          <a:lstStyle/>
          <a:p>
            <a:fld id="{C5357DF8-EB31-4EC9-A4A8-9B773F5828AB}" type="datetimeFigureOut">
              <a:rPr lang="ru-RU" smtClean="0"/>
              <a:pPr/>
              <a:t>18.06.2014</a:t>
            </a:fld>
            <a:endParaRPr lang="ru-RU" dirty="0"/>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dirty="0"/>
          </a:p>
        </p:txBody>
      </p:sp>
      <p:sp>
        <p:nvSpPr>
          <p:cNvPr id="6" name="Номер слайда 5"/>
          <p:cNvSpPr>
            <a:spLocks noGrp="1"/>
          </p:cNvSpPr>
          <p:nvPr>
            <p:ph type="sldNum" sz="quarter" idx="12"/>
          </p:nvPr>
        </p:nvSpPr>
        <p:spPr>
          <a:xfrm>
            <a:off x="8451056" y="809624"/>
            <a:ext cx="502920" cy="300831"/>
          </a:xfrm>
        </p:spPr>
        <p:txBody>
          <a:bodyPr/>
          <a:lstStyle/>
          <a:p>
            <a:fld id="{0EAA5BEF-B76C-4E36-94F6-BCDF66F35A66}" type="slidenum">
              <a:rPr lang="ru-RU" smtClean="0"/>
              <a:pPr/>
              <a:t>‹#›</a:t>
            </a:fld>
            <a:endParaRPr lang="ru-RU" dirty="0"/>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C5357DF8-EB31-4EC9-A4A8-9B773F5828AB}" type="datetimeFigureOut">
              <a:rPr lang="ru-RU" smtClean="0"/>
              <a:pPr/>
              <a:t>18.06.2014</a:t>
            </a:fld>
            <a:endParaRPr lang="ru-RU" dirty="0"/>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dirty="0"/>
          </a:p>
        </p:txBody>
      </p:sp>
      <p:sp>
        <p:nvSpPr>
          <p:cNvPr id="7" name="Номер слайда 6"/>
          <p:cNvSpPr>
            <a:spLocks noGrp="1"/>
          </p:cNvSpPr>
          <p:nvPr>
            <p:ph type="sldNum" sz="quarter" idx="12"/>
          </p:nvPr>
        </p:nvSpPr>
        <p:spPr>
          <a:xfrm>
            <a:off x="7589520" y="6480969"/>
            <a:ext cx="502920" cy="301752"/>
          </a:xfrm>
        </p:spPr>
        <p:txBody>
          <a:bodyPr/>
          <a:lstStyle/>
          <a:p>
            <a:fld id="{0EAA5BEF-B76C-4E36-94F6-BCDF66F35A66}"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C5357DF8-EB31-4EC9-A4A8-9B773F5828AB}" type="datetimeFigureOut">
              <a:rPr lang="ru-RU" smtClean="0"/>
              <a:pPr/>
              <a:t>18.06.2014</a:t>
            </a:fld>
            <a:endParaRPr lang="ru-RU" dirty="0"/>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dirty="0"/>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0EAA5BEF-B76C-4E36-94F6-BCDF66F35A66}"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5357DF8-EB31-4EC9-A4A8-9B773F5828AB}" type="datetimeFigureOut">
              <a:rPr lang="ru-RU" smtClean="0"/>
              <a:pPr/>
              <a:t>18.06.2014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0EAA5BEF-B76C-4E36-94F6-BCDF66F35A66}"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C5357DF8-EB31-4EC9-A4A8-9B773F5828AB}" type="datetimeFigureOut">
              <a:rPr lang="ru-RU" smtClean="0"/>
              <a:pPr/>
              <a:t>18.06.2014</a:t>
            </a:fld>
            <a:endParaRPr lang="ru-RU" dirty="0"/>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dirty="0"/>
          </a:p>
        </p:txBody>
      </p:sp>
      <p:sp>
        <p:nvSpPr>
          <p:cNvPr id="4" name="Номер слайда 3"/>
          <p:cNvSpPr>
            <a:spLocks noGrp="1"/>
          </p:cNvSpPr>
          <p:nvPr>
            <p:ph type="sldNum" sz="quarter" idx="12"/>
          </p:nvPr>
        </p:nvSpPr>
        <p:spPr>
          <a:xfrm>
            <a:off x="7589520" y="6480969"/>
            <a:ext cx="502920" cy="301752"/>
          </a:xfrm>
        </p:spPr>
        <p:txBody>
          <a:bodyPr/>
          <a:lstStyle/>
          <a:p>
            <a:fld id="{0EAA5BEF-B76C-4E36-94F6-BCDF66F35A66}"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C5357DF8-EB31-4EC9-A4A8-9B773F5828AB}" type="datetimeFigureOut">
              <a:rPr lang="ru-RU" smtClean="0"/>
              <a:pPr/>
              <a:t>18.06.2014</a:t>
            </a:fld>
            <a:endParaRPr lang="ru-RU" dirty="0"/>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0EAA5BEF-B76C-4E36-94F6-BCDF66F35A66}"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C5357DF8-EB31-4EC9-A4A8-9B773F5828AB}" type="datetimeFigureOut">
              <a:rPr lang="ru-RU" smtClean="0"/>
              <a:pPr/>
              <a:t>18.06.2014</a:t>
            </a:fld>
            <a:endParaRPr lang="ru-RU" dirty="0"/>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0EAA5BEF-B76C-4E36-94F6-BCDF66F35A66}"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5357DF8-EB31-4EC9-A4A8-9B773F5828AB}" type="datetimeFigureOut">
              <a:rPr lang="ru-RU" smtClean="0"/>
              <a:pPr/>
              <a:t>18.06.2014</a:t>
            </a:fld>
            <a:endParaRPr lang="ru-RU" dirty="0"/>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dirty="0"/>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EAA5BEF-B76C-4E36-94F6-BCDF66F35A66}"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jpeg"/><Relationship Id="rId1" Type="http://schemas.openxmlformats.org/officeDocument/2006/relationships/slideLayout" Target="../slideLayouts/slideLayout4.xml"/><Relationship Id="rId4" Type="http://schemas.openxmlformats.org/officeDocument/2006/relationships/image" Target="../media/image33.gif"/></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0.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image" Target="../media/image52.jpeg"/><Relationship Id="rId1" Type="http://schemas.openxmlformats.org/officeDocument/2006/relationships/slideLayout" Target="../slideLayouts/slideLayout4.xml"/><Relationship Id="rId4" Type="http://schemas.openxmlformats.org/officeDocument/2006/relationships/image" Target="../media/image54.jpeg"/></Relationships>
</file>

<file path=ppt/slides/_rels/slide3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0.gi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gif"/><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gi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098007">
            <a:off x="509948" y="632138"/>
            <a:ext cx="8174860" cy="2596370"/>
          </a:xfrm>
        </p:spPr>
        <p:txBody>
          <a:bodyPr>
            <a:normAutofit fontScale="90000"/>
          </a:bodyPr>
          <a:lstStyle/>
          <a:p>
            <a:pPr algn="ctr"/>
            <a:r>
              <a:rPr lang="ru-RU" dirty="0" smtClean="0"/>
              <a:t/>
            </a:r>
            <a:br>
              <a:rPr lang="ru-RU" dirty="0" smtClean="0"/>
            </a:br>
            <a:r>
              <a:rPr lang="ru-RU" dirty="0" smtClean="0"/>
              <a:t>Краткий справочник по учебнику физики.</a:t>
            </a:r>
            <a:br>
              <a:rPr lang="ru-RU" dirty="0" smtClean="0"/>
            </a:br>
            <a:r>
              <a:rPr lang="ru-RU" dirty="0" smtClean="0"/>
              <a:t>А.В. Перышкин</a:t>
            </a:r>
            <a:br>
              <a:rPr lang="ru-RU" dirty="0" smtClean="0"/>
            </a:br>
            <a:r>
              <a:rPr lang="ru-RU" dirty="0" smtClean="0"/>
              <a:t>7 класс</a:t>
            </a:r>
            <a:endParaRPr lang="ru-RU" dirty="0"/>
          </a:p>
        </p:txBody>
      </p:sp>
      <p:sp>
        <p:nvSpPr>
          <p:cNvPr id="3" name="Подзаголовок 2"/>
          <p:cNvSpPr>
            <a:spLocks noGrp="1"/>
          </p:cNvSpPr>
          <p:nvPr>
            <p:ph type="subTitle" idx="1"/>
          </p:nvPr>
        </p:nvSpPr>
        <p:spPr>
          <a:xfrm rot="331347">
            <a:off x="540544" y="3429000"/>
            <a:ext cx="8062912" cy="2214578"/>
          </a:xfrm>
        </p:spPr>
        <p:txBody>
          <a:bodyPr/>
          <a:lstStyle/>
          <a:p>
            <a:r>
              <a:rPr lang="ru-RU" dirty="0" smtClean="0"/>
              <a:t>Подготовила: Новикова Татьяна</a:t>
            </a:r>
          </a:p>
          <a:p>
            <a:r>
              <a:rPr lang="ru-RU" dirty="0" smtClean="0"/>
              <a:t>Преподаватель: Грызлова Галина Викторовна</a:t>
            </a:r>
            <a:endParaRPr lang="ru-RU" dirty="0"/>
          </a:p>
        </p:txBody>
      </p:sp>
      <p:pic>
        <p:nvPicPr>
          <p:cNvPr id="4" name="Рисунок 3" descr="images (3).jpg"/>
          <p:cNvPicPr>
            <a:picLocks noChangeAspect="1"/>
          </p:cNvPicPr>
          <p:nvPr/>
        </p:nvPicPr>
        <p:blipFill>
          <a:blip r:embed="rId2"/>
          <a:stretch>
            <a:fillRect/>
          </a:stretch>
        </p:blipFill>
        <p:spPr>
          <a:xfrm>
            <a:off x="0" y="3714752"/>
            <a:ext cx="3929058" cy="3143248"/>
          </a:xfrm>
          <a:prstGeom prst="rect">
            <a:avLst/>
          </a:prstGeom>
          <a:effectLst>
            <a:softEdge rad="635000"/>
          </a:effectLst>
        </p:spPr>
      </p:pic>
      <p:pic>
        <p:nvPicPr>
          <p:cNvPr id="5" name="Рисунок 4" descr="atmos1_300x226.jpg"/>
          <p:cNvPicPr>
            <a:picLocks noChangeAspect="1"/>
          </p:cNvPicPr>
          <p:nvPr/>
        </p:nvPicPr>
        <p:blipFill>
          <a:blip r:embed="rId3"/>
          <a:stretch>
            <a:fillRect/>
          </a:stretch>
        </p:blipFill>
        <p:spPr>
          <a:xfrm>
            <a:off x="6143636" y="1643050"/>
            <a:ext cx="3000364" cy="2260274"/>
          </a:xfrm>
          <a:prstGeom prst="rect">
            <a:avLst/>
          </a:prstGeom>
          <a:effectLst>
            <a:softEdge rad="635000"/>
          </a:effectLst>
        </p:spPr>
      </p:pic>
      <p:pic>
        <p:nvPicPr>
          <p:cNvPr id="6" name="Рисунок 5" descr="g0c.jpg"/>
          <p:cNvPicPr>
            <a:picLocks noChangeAspect="1"/>
          </p:cNvPicPr>
          <p:nvPr/>
        </p:nvPicPr>
        <p:blipFill>
          <a:blip r:embed="rId4"/>
          <a:stretch>
            <a:fillRect/>
          </a:stretch>
        </p:blipFill>
        <p:spPr>
          <a:xfrm>
            <a:off x="4591050" y="4714884"/>
            <a:ext cx="4552950" cy="2143116"/>
          </a:xfrm>
          <a:prstGeom prst="rect">
            <a:avLst/>
          </a:prstGeom>
          <a:effectLst>
            <a:softEdge rad="635000"/>
          </a:effectLst>
        </p:spPr>
      </p:pic>
      <p:sp>
        <p:nvSpPr>
          <p:cNvPr id="7" name="TextBox 6"/>
          <p:cNvSpPr txBox="1"/>
          <p:nvPr/>
        </p:nvSpPr>
        <p:spPr>
          <a:xfrm>
            <a:off x="4624711" y="5177651"/>
            <a:ext cx="3728163" cy="646331"/>
          </a:xfrm>
          <a:prstGeom prst="rect">
            <a:avLst/>
          </a:prstGeom>
          <a:noFill/>
        </p:spPr>
        <p:txBody>
          <a:bodyPr wrap="square" rtlCol="0">
            <a:spAutoFit/>
          </a:bodyPr>
          <a:lstStyle/>
          <a:p>
            <a:r>
              <a:rPr lang="ru-RU" dirty="0" smtClean="0"/>
              <a:t>ГБОУ СОШ с. Хворостянка</a:t>
            </a:r>
          </a:p>
          <a:p>
            <a:r>
              <a:rPr lang="ru-RU" smtClean="0"/>
              <a:t>                   2013 </a:t>
            </a:r>
            <a:r>
              <a:rPr lang="ru-RU" dirty="0" smtClean="0"/>
              <a:t>год</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uroracorona_kenwell.jpg"/>
          <p:cNvPicPr>
            <a:picLocks noChangeAspect="1"/>
          </p:cNvPicPr>
          <p:nvPr/>
        </p:nvPicPr>
        <p:blipFill>
          <a:blip r:embed="rId2"/>
          <a:stretch>
            <a:fillRect/>
          </a:stretch>
        </p:blipFill>
        <p:spPr>
          <a:xfrm>
            <a:off x="-1" y="0"/>
            <a:ext cx="9114005" cy="6858000"/>
          </a:xfrm>
          <a:prstGeom prst="rect">
            <a:avLst/>
          </a:prstGeom>
        </p:spPr>
      </p:pic>
      <p:sp>
        <p:nvSpPr>
          <p:cNvPr id="2" name="Заголовок 1"/>
          <p:cNvSpPr>
            <a:spLocks noGrp="1"/>
          </p:cNvSpPr>
          <p:nvPr>
            <p:ph type="title"/>
          </p:nvPr>
        </p:nvSpPr>
        <p:spPr/>
        <p:txBody>
          <a:bodyPr>
            <a:normAutofit/>
          </a:bodyPr>
          <a:lstStyle/>
          <a:p>
            <a:pPr algn="ctr">
              <a:buFont typeface="Arial" pitchFamily="34" charset="0"/>
              <a:buChar char="•"/>
            </a:pPr>
            <a:r>
              <a:rPr lang="ru-RU" sz="3200" dirty="0" smtClean="0"/>
              <a:t>Агрегатные состояния вещества</a:t>
            </a:r>
            <a:endParaRPr lang="ru-RU" sz="3200" dirty="0"/>
          </a:p>
        </p:txBody>
      </p:sp>
      <p:sp>
        <p:nvSpPr>
          <p:cNvPr id="3" name="Содержимое 2"/>
          <p:cNvSpPr>
            <a:spLocks noGrp="1"/>
          </p:cNvSpPr>
          <p:nvPr>
            <p:ph idx="1"/>
          </p:nvPr>
        </p:nvSpPr>
        <p:spPr/>
        <p:txBody>
          <a:bodyPr/>
          <a:lstStyle/>
          <a:p>
            <a:r>
              <a:rPr lang="ru-RU" dirty="0" smtClean="0"/>
              <a:t>Твердое тело имеет собственную форму и объем.</a:t>
            </a:r>
          </a:p>
          <a:p>
            <a:r>
              <a:rPr lang="ru-RU" dirty="0" smtClean="0"/>
              <a:t>Жидкости легко меняют форму, но сохраняют объем.</a:t>
            </a:r>
          </a:p>
          <a:p>
            <a:r>
              <a:rPr lang="ru-RU" dirty="0" smtClean="0"/>
              <a:t>Газы не имеют собственной формы и постоянного объема.</a:t>
            </a:r>
          </a:p>
          <a:p>
            <a:endParaRPr lang="ru-RU" dirty="0"/>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7972452" cy="1089804"/>
          </a:xfrm>
        </p:spPr>
        <p:txBody>
          <a:bodyPr/>
          <a:lstStyle/>
          <a:p>
            <a:pPr>
              <a:buFont typeface="Arial" pitchFamily="34" charset="0"/>
              <a:buChar char="•"/>
            </a:pPr>
            <a:r>
              <a:rPr lang="ru-RU" dirty="0" smtClean="0"/>
              <a:t>Механическое движение</a:t>
            </a:r>
            <a:endParaRPr lang="ru-RU" dirty="0"/>
          </a:p>
        </p:txBody>
      </p:sp>
      <p:sp>
        <p:nvSpPr>
          <p:cNvPr id="3" name="Содержимое 2"/>
          <p:cNvSpPr>
            <a:spLocks noGrp="1"/>
          </p:cNvSpPr>
          <p:nvPr>
            <p:ph idx="1"/>
          </p:nvPr>
        </p:nvSpPr>
        <p:spPr>
          <a:xfrm>
            <a:off x="500034" y="1000108"/>
            <a:ext cx="7972452" cy="1903382"/>
          </a:xfrm>
        </p:spPr>
        <p:txBody>
          <a:bodyPr>
            <a:normAutofit lnSpcReduction="10000"/>
          </a:bodyPr>
          <a:lstStyle/>
          <a:p>
            <a:r>
              <a:rPr lang="ru-RU" dirty="0" smtClean="0"/>
              <a:t>Изменение с течением времени положения тела относительно других тел называется механическим движением.</a:t>
            </a:r>
            <a:endParaRPr lang="ru-RU" dirty="0"/>
          </a:p>
        </p:txBody>
      </p:sp>
      <p:pic>
        <p:nvPicPr>
          <p:cNvPr id="7" name="Рисунок 6" descr="1_1.jpg"/>
          <p:cNvPicPr>
            <a:picLocks noChangeAspect="1"/>
          </p:cNvPicPr>
          <p:nvPr/>
        </p:nvPicPr>
        <p:blipFill>
          <a:blip r:embed="rId2"/>
          <a:stretch>
            <a:fillRect/>
          </a:stretch>
        </p:blipFill>
        <p:spPr>
          <a:xfrm>
            <a:off x="539552" y="3068960"/>
            <a:ext cx="4572000" cy="3429000"/>
          </a:xfrm>
          <a:prstGeom prst="rect">
            <a:avLst/>
          </a:prstGeom>
          <a:effectLst>
            <a:softEdge rad="127000"/>
          </a:effectLst>
        </p:spPr>
      </p:pic>
      <p:pic>
        <p:nvPicPr>
          <p:cNvPr id="8" name="Рисунок 7" descr="object_84.1252535015.jpg"/>
          <p:cNvPicPr>
            <a:picLocks noChangeAspect="1"/>
          </p:cNvPicPr>
          <p:nvPr/>
        </p:nvPicPr>
        <p:blipFill>
          <a:blip r:embed="rId3"/>
          <a:stretch>
            <a:fillRect/>
          </a:stretch>
        </p:blipFill>
        <p:spPr>
          <a:xfrm>
            <a:off x="5263663" y="4407614"/>
            <a:ext cx="3412793" cy="2450385"/>
          </a:xfrm>
          <a:prstGeom prst="rect">
            <a:avLst/>
          </a:prstGeom>
          <a:effectLst>
            <a:softEdge rad="127000"/>
          </a:effectLst>
        </p:spPr>
      </p:pic>
      <p:pic>
        <p:nvPicPr>
          <p:cNvPr id="9" name="Рисунок 8" descr="images (8).jpg"/>
          <p:cNvPicPr>
            <a:picLocks noChangeAspect="1"/>
          </p:cNvPicPr>
          <p:nvPr/>
        </p:nvPicPr>
        <p:blipFill>
          <a:blip r:embed="rId4"/>
          <a:stretch>
            <a:fillRect/>
          </a:stretch>
        </p:blipFill>
        <p:spPr>
          <a:xfrm>
            <a:off x="5643570" y="2533390"/>
            <a:ext cx="2528830" cy="1729720"/>
          </a:xfrm>
          <a:prstGeom prst="rect">
            <a:avLst/>
          </a:prstGeom>
          <a:effectLst>
            <a:softEdge rad="63500"/>
          </a:effectLst>
        </p:spPr>
      </p:pic>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1073.jpg"/>
          <p:cNvPicPr>
            <a:picLocks noChangeAspect="1"/>
          </p:cNvPicPr>
          <p:nvPr/>
        </p:nvPicPr>
        <p:blipFill>
          <a:blip r:embed="rId2"/>
          <a:stretch>
            <a:fillRect/>
          </a:stretch>
        </p:blipFill>
        <p:spPr>
          <a:xfrm>
            <a:off x="467544" y="192170"/>
            <a:ext cx="8136904" cy="6464618"/>
          </a:xfrm>
          <a:prstGeom prst="rect">
            <a:avLst/>
          </a:prstGeom>
        </p:spPr>
      </p:pic>
      <p:sp>
        <p:nvSpPr>
          <p:cNvPr id="2" name="Заголовок 1"/>
          <p:cNvSpPr>
            <a:spLocks noGrp="1"/>
          </p:cNvSpPr>
          <p:nvPr>
            <p:ph type="title"/>
          </p:nvPr>
        </p:nvSpPr>
        <p:spPr>
          <a:xfrm>
            <a:off x="428596" y="0"/>
            <a:ext cx="8115328" cy="946928"/>
          </a:xfrm>
        </p:spPr>
        <p:txBody>
          <a:bodyPr>
            <a:normAutofit/>
          </a:bodyPr>
          <a:lstStyle/>
          <a:p>
            <a:pPr>
              <a:buFont typeface="Arial" pitchFamily="34" charset="0"/>
              <a:buChar char="•"/>
            </a:pPr>
            <a:r>
              <a:rPr lang="ru-RU" sz="3600" dirty="0" smtClean="0">
                <a:solidFill>
                  <a:schemeClr val="bg2"/>
                </a:solidFill>
              </a:rPr>
              <a:t>Скорость. Единицы скорости</a:t>
            </a:r>
            <a:endParaRPr lang="ru-RU" sz="3600" dirty="0">
              <a:solidFill>
                <a:schemeClr val="bg2"/>
              </a:solidFill>
            </a:endParaRPr>
          </a:p>
        </p:txBody>
      </p:sp>
      <p:sp>
        <p:nvSpPr>
          <p:cNvPr id="3" name="Содержимое 2"/>
          <p:cNvSpPr>
            <a:spLocks noGrp="1"/>
          </p:cNvSpPr>
          <p:nvPr>
            <p:ph sz="half" idx="1"/>
          </p:nvPr>
        </p:nvSpPr>
        <p:spPr>
          <a:xfrm>
            <a:off x="285720" y="1000109"/>
            <a:ext cx="8358246" cy="1357322"/>
          </a:xfrm>
        </p:spPr>
        <p:txBody>
          <a:bodyPr/>
          <a:lstStyle/>
          <a:p>
            <a:r>
              <a:rPr lang="ru-RU" dirty="0" smtClean="0">
                <a:solidFill>
                  <a:schemeClr val="bg2"/>
                </a:solidFill>
              </a:rPr>
              <a:t>Скорость- величина, равная отношению пути ко времени, за которое этот путь пройден.</a:t>
            </a:r>
            <a:endParaRPr lang="ru-RU" dirty="0">
              <a:solidFill>
                <a:schemeClr val="bg2"/>
              </a:solidFill>
            </a:endParaRPr>
          </a:p>
        </p:txBody>
      </p:sp>
      <p:pic>
        <p:nvPicPr>
          <p:cNvPr id="5" name="Содержимое 4" descr="skor2.jpg"/>
          <p:cNvPicPr>
            <a:picLocks noGrp="1" noChangeAspect="1"/>
          </p:cNvPicPr>
          <p:nvPr>
            <p:ph sz="half" idx="2"/>
          </p:nvPr>
        </p:nvPicPr>
        <p:blipFill>
          <a:blip r:embed="rId3"/>
          <a:stretch>
            <a:fillRect/>
          </a:stretch>
        </p:blipFill>
        <p:spPr>
          <a:xfrm>
            <a:off x="285720" y="2000240"/>
            <a:ext cx="1886149" cy="1357322"/>
          </a:xfrm>
          <a:effectLst>
            <a:softEdge rad="63500"/>
          </a:effectLst>
        </p:spPr>
      </p:pic>
      <p:sp>
        <p:nvSpPr>
          <p:cNvPr id="6" name="TextBox 5"/>
          <p:cNvSpPr txBox="1"/>
          <p:nvPr/>
        </p:nvSpPr>
        <p:spPr>
          <a:xfrm>
            <a:off x="357158" y="5500702"/>
            <a:ext cx="2214578" cy="1200329"/>
          </a:xfrm>
          <a:prstGeom prst="rect">
            <a:avLst/>
          </a:prstGeom>
          <a:noFill/>
        </p:spPr>
        <p:txBody>
          <a:bodyPr wrap="square" rtlCol="0">
            <a:spAutoFit/>
          </a:bodyPr>
          <a:lstStyle/>
          <a:p>
            <a:r>
              <a:rPr lang="en-US" sz="2400" dirty="0" smtClean="0"/>
              <a:t> U-</a:t>
            </a:r>
            <a:r>
              <a:rPr lang="ru-RU" sz="2400" dirty="0" smtClean="0"/>
              <a:t> скорость</a:t>
            </a:r>
          </a:p>
          <a:p>
            <a:r>
              <a:rPr lang="en-US" sz="2400" dirty="0" smtClean="0"/>
              <a:t> S-</a:t>
            </a:r>
            <a:r>
              <a:rPr lang="ru-RU" sz="2400" dirty="0" smtClean="0"/>
              <a:t> путь</a:t>
            </a:r>
            <a:endParaRPr lang="en-US" sz="2400" dirty="0" smtClean="0"/>
          </a:p>
          <a:p>
            <a:r>
              <a:rPr lang="en-US" sz="2400" dirty="0" smtClean="0"/>
              <a:t> t-</a:t>
            </a:r>
            <a:r>
              <a:rPr lang="ru-RU" sz="2400" dirty="0" smtClean="0"/>
              <a:t> время</a:t>
            </a:r>
            <a:endParaRPr lang="ru-RU" sz="2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2000"/>
                                        <p:tgtEl>
                                          <p:spTgt spid="6">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vetton_ru_126.jpg"/>
          <p:cNvPicPr>
            <a:picLocks noGrp="1" noChangeAspect="1"/>
          </p:cNvPicPr>
          <p:nvPr>
            <p:ph sz="half" idx="2"/>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457200" y="0"/>
            <a:ext cx="8229600" cy="1142984"/>
          </a:xfrm>
        </p:spPr>
        <p:txBody>
          <a:bodyPr/>
          <a:lstStyle/>
          <a:p>
            <a:pPr>
              <a:buFont typeface="Arial" pitchFamily="34" charset="0"/>
              <a:buChar char="•"/>
            </a:pPr>
            <a:r>
              <a:rPr lang="ru-RU" dirty="0" smtClean="0"/>
              <a:t>Скорость. Единицы скорости </a:t>
            </a:r>
            <a:endParaRPr lang="ru-RU" dirty="0"/>
          </a:p>
        </p:txBody>
      </p:sp>
      <p:sp>
        <p:nvSpPr>
          <p:cNvPr id="3" name="Содержимое 2"/>
          <p:cNvSpPr>
            <a:spLocks noGrp="1"/>
          </p:cNvSpPr>
          <p:nvPr>
            <p:ph sz="half" idx="1"/>
          </p:nvPr>
        </p:nvSpPr>
        <p:spPr>
          <a:xfrm>
            <a:off x="428596" y="1000108"/>
            <a:ext cx="8501122" cy="5572163"/>
          </a:xfrm>
        </p:spPr>
        <p:txBody>
          <a:bodyPr>
            <a:normAutofit fontScale="92500" lnSpcReduction="10000"/>
          </a:bodyPr>
          <a:lstStyle/>
          <a:p>
            <a:r>
              <a:rPr lang="ru-RU" dirty="0" smtClean="0"/>
              <a:t>За единицу скорости принимается скорость такого равномерного движения, при котором за 1 секунду тело проходит путь, равный 1 метру.</a:t>
            </a:r>
          </a:p>
          <a:p>
            <a:r>
              <a:rPr lang="ru-RU" dirty="0" smtClean="0"/>
              <a:t>В международной системе (СИ) скорость измеряют в метрах на секунду. </a:t>
            </a:r>
          </a:p>
          <a:p>
            <a:endParaRPr lang="ru-RU" dirty="0" smtClean="0"/>
          </a:p>
          <a:p>
            <a:endParaRPr lang="ru-RU" dirty="0" smtClean="0"/>
          </a:p>
          <a:p>
            <a:endParaRPr lang="ru-RU" dirty="0" smtClean="0"/>
          </a:p>
          <a:p>
            <a:pPr>
              <a:buNone/>
            </a:pPr>
            <a:r>
              <a:rPr lang="ru-RU" dirty="0" smtClean="0"/>
              <a:t>             </a:t>
            </a:r>
          </a:p>
          <a:p>
            <a:pPr>
              <a:buNone/>
            </a:pPr>
            <a:r>
              <a:rPr lang="ru-RU" dirty="0" smtClean="0"/>
              <a:t>                                                                               м\с </a:t>
            </a:r>
          </a:p>
          <a:p>
            <a:pPr>
              <a:buNone/>
            </a:pPr>
            <a:r>
              <a:rPr lang="ru-RU" dirty="0" smtClean="0"/>
              <a:t>                                                                      км\ч </a:t>
            </a:r>
          </a:p>
          <a:p>
            <a:pPr>
              <a:buNone/>
            </a:pPr>
            <a:r>
              <a:rPr lang="ru-RU" dirty="0" smtClean="0"/>
              <a:t>                                                            км\с </a:t>
            </a:r>
          </a:p>
          <a:p>
            <a:pPr>
              <a:buNone/>
            </a:pPr>
            <a:r>
              <a:rPr lang="ru-RU" dirty="0" smtClean="0"/>
              <a:t>                                                  см\с</a:t>
            </a:r>
          </a:p>
          <a:p>
            <a:r>
              <a:rPr lang="ru-RU" dirty="0" smtClean="0"/>
              <a:t>36 км\ч = 36*1000м : 3600с= 10 м\с</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18366"/>
          </a:xfrm>
        </p:spPr>
        <p:txBody>
          <a:bodyPr>
            <a:normAutofit/>
          </a:bodyPr>
          <a:lstStyle/>
          <a:p>
            <a:pPr>
              <a:buFont typeface="Arial" pitchFamily="34" charset="0"/>
              <a:buChar char="•"/>
            </a:pPr>
            <a:r>
              <a:rPr lang="ru-RU" sz="4000" dirty="0" smtClean="0"/>
              <a:t>Инерция</a:t>
            </a:r>
            <a:endParaRPr lang="ru-RU" sz="4000" dirty="0"/>
          </a:p>
        </p:txBody>
      </p:sp>
      <p:sp>
        <p:nvSpPr>
          <p:cNvPr id="3" name="Содержимое 2"/>
          <p:cNvSpPr>
            <a:spLocks noGrp="1"/>
          </p:cNvSpPr>
          <p:nvPr>
            <p:ph idx="1"/>
          </p:nvPr>
        </p:nvSpPr>
        <p:spPr>
          <a:xfrm>
            <a:off x="428596" y="1142984"/>
            <a:ext cx="8229600" cy="1785950"/>
          </a:xfrm>
        </p:spPr>
        <p:txBody>
          <a:bodyPr>
            <a:normAutofit/>
          </a:bodyPr>
          <a:lstStyle/>
          <a:p>
            <a:r>
              <a:rPr lang="ru-RU" sz="2800" dirty="0" smtClean="0"/>
              <a:t>Инерция- явление сохранения скорости тела при отсутствии действия на него других тел.</a:t>
            </a:r>
            <a:endParaRPr lang="ru-RU" sz="2800" dirty="0"/>
          </a:p>
        </p:txBody>
      </p:sp>
      <p:pic>
        <p:nvPicPr>
          <p:cNvPr id="4" name="Рисунок 3" descr="083-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75656" y="2996952"/>
            <a:ext cx="6881417" cy="3182996"/>
          </a:xfrm>
          <a:prstGeom prst="rect">
            <a:avLst/>
          </a:prstGeom>
          <a:effectLst>
            <a:softEdge rad="127000"/>
          </a:effectLst>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61242"/>
          </a:xfrm>
        </p:spPr>
        <p:txBody>
          <a:bodyPr>
            <a:normAutofit fontScale="90000"/>
          </a:bodyPr>
          <a:lstStyle/>
          <a:p>
            <a:pPr>
              <a:buFont typeface="Arial" pitchFamily="34" charset="0"/>
              <a:buChar char="•"/>
            </a:pPr>
            <a:r>
              <a:rPr lang="ru-RU" sz="4000" dirty="0" smtClean="0"/>
              <a:t>Масса тела. Единицы массы</a:t>
            </a:r>
            <a:endParaRPr lang="ru-RU" sz="4000" dirty="0"/>
          </a:p>
        </p:txBody>
      </p:sp>
      <p:sp>
        <p:nvSpPr>
          <p:cNvPr id="3" name="Содержимое 2"/>
          <p:cNvSpPr>
            <a:spLocks noGrp="1"/>
          </p:cNvSpPr>
          <p:nvPr>
            <p:ph idx="1"/>
          </p:nvPr>
        </p:nvSpPr>
        <p:spPr>
          <a:xfrm>
            <a:off x="428596" y="1214422"/>
            <a:ext cx="8229600" cy="1831944"/>
          </a:xfrm>
        </p:spPr>
        <p:txBody>
          <a:bodyPr/>
          <a:lstStyle/>
          <a:p>
            <a:r>
              <a:rPr lang="ru-RU" dirty="0" smtClean="0"/>
              <a:t>Масса тела- физическая величина, которая является мерой инертности тела.</a:t>
            </a:r>
            <a:endParaRPr lang="ru-RU" dirty="0"/>
          </a:p>
        </p:txBody>
      </p:sp>
      <p:pic>
        <p:nvPicPr>
          <p:cNvPr id="4" name="Рисунок 3" descr="0005-001-Edinitsy-massy.png"/>
          <p:cNvPicPr>
            <a:picLocks noChangeAspect="1"/>
          </p:cNvPicPr>
          <p:nvPr/>
        </p:nvPicPr>
        <p:blipFill>
          <a:blip r:embed="rId2"/>
          <a:stretch>
            <a:fillRect/>
          </a:stretch>
        </p:blipFill>
        <p:spPr>
          <a:xfrm>
            <a:off x="611560" y="3500438"/>
            <a:ext cx="3277598" cy="2622078"/>
          </a:xfrm>
          <a:prstGeom prst="rect">
            <a:avLst/>
          </a:prstGeom>
          <a:effectLst>
            <a:softEdge rad="63500"/>
          </a:effectLst>
        </p:spPr>
      </p:pic>
      <p:sp>
        <p:nvSpPr>
          <p:cNvPr id="5" name="TextBox 4"/>
          <p:cNvSpPr txBox="1"/>
          <p:nvPr/>
        </p:nvSpPr>
        <p:spPr>
          <a:xfrm>
            <a:off x="5000597" y="3500438"/>
            <a:ext cx="4143403" cy="2585323"/>
          </a:xfrm>
          <a:prstGeom prst="rect">
            <a:avLst/>
          </a:prstGeom>
          <a:noFill/>
        </p:spPr>
        <p:txBody>
          <a:bodyPr wrap="square" rtlCol="0">
            <a:spAutoFit/>
          </a:bodyPr>
          <a:lstStyle/>
          <a:p>
            <a:pPr algn="ctr"/>
            <a:r>
              <a:rPr lang="ru-RU" dirty="0" smtClean="0"/>
              <a:t>Международный эталон килограмма, хранится в Международном бюро мер и весов (расположено в г. Севр близ Парижа) и представляет собой цилиндр диаметром и высотой 39.17 мм из платино-иридиевого сплава (90 % платины, 10 % иридия).</a:t>
            </a:r>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lstStyle/>
          <a:p>
            <a:pPr algn="ctr">
              <a:buFont typeface="Arial" pitchFamily="34" charset="0"/>
              <a:buChar char="•"/>
            </a:pPr>
            <a:r>
              <a:rPr lang="ru-RU" dirty="0" smtClean="0"/>
              <a:t> Сила. Единицы силы</a:t>
            </a:r>
            <a:endParaRPr lang="ru-RU" dirty="0"/>
          </a:p>
        </p:txBody>
      </p:sp>
      <p:sp>
        <p:nvSpPr>
          <p:cNvPr id="3" name="Содержимое 2"/>
          <p:cNvSpPr>
            <a:spLocks noGrp="1"/>
          </p:cNvSpPr>
          <p:nvPr>
            <p:ph sz="half" idx="1"/>
          </p:nvPr>
        </p:nvSpPr>
        <p:spPr>
          <a:xfrm>
            <a:off x="457200" y="785795"/>
            <a:ext cx="7901014" cy="1571636"/>
          </a:xfrm>
        </p:spPr>
        <p:txBody>
          <a:bodyPr>
            <a:normAutofit fontScale="85000" lnSpcReduction="10000"/>
          </a:bodyPr>
          <a:lstStyle/>
          <a:p>
            <a:r>
              <a:rPr lang="ru-RU" dirty="0" smtClean="0"/>
              <a:t>Сила- векторная величина, которая является причиной изменения скорости тела.</a:t>
            </a:r>
          </a:p>
          <a:p>
            <a:r>
              <a:rPr lang="ru-RU" dirty="0" smtClean="0"/>
              <a:t> За единицу силы принята сила, которая за время 1с изменяет скорость тела массой 1 кг на 1м\с.</a:t>
            </a:r>
            <a:endParaRPr lang="ru-RU" dirty="0"/>
          </a:p>
        </p:txBody>
      </p:sp>
      <p:pic>
        <p:nvPicPr>
          <p:cNvPr id="5" name="Содержимое 4" descr="ph07005.jpg"/>
          <p:cNvPicPr>
            <a:picLocks noGrp="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357159" y="2798942"/>
            <a:ext cx="2774682" cy="3630425"/>
          </a:xfrm>
        </p:spPr>
      </p:pic>
      <p:sp>
        <p:nvSpPr>
          <p:cNvPr id="6" name="TextBox 5"/>
          <p:cNvSpPr txBox="1"/>
          <p:nvPr/>
        </p:nvSpPr>
        <p:spPr>
          <a:xfrm>
            <a:off x="4429124" y="2571745"/>
            <a:ext cx="4143404" cy="4247317"/>
          </a:xfrm>
          <a:prstGeom prst="rect">
            <a:avLst/>
          </a:prstGeom>
          <a:noFill/>
        </p:spPr>
        <p:txBody>
          <a:bodyPr wrap="square" rtlCol="0">
            <a:spAutoFit/>
          </a:bodyPr>
          <a:lstStyle/>
          <a:p>
            <a:r>
              <a:rPr lang="ru-RU" dirty="0" smtClean="0"/>
              <a:t>(Исаак Ньютон (1642 –1727) Английский физик, математик, механик и астроном, один из создателей классической физики.</a:t>
            </a:r>
          </a:p>
          <a:p>
            <a:r>
              <a:rPr lang="ru-RU" dirty="0" smtClean="0"/>
              <a:t>В его честь эта единица названа ньютоном. (1Н)</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Tree>
  </p:cSld>
  <p:clrMapOvr>
    <a:masterClrMapping/>
  </p:clrMapOvr>
  <p:transition>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071546"/>
          </a:xfrm>
        </p:spPr>
        <p:txBody>
          <a:bodyPr/>
          <a:lstStyle/>
          <a:p>
            <a:pPr algn="ctr">
              <a:buFont typeface="Arial" pitchFamily="34" charset="0"/>
              <a:buChar char="•"/>
            </a:pPr>
            <a:r>
              <a:rPr lang="ru-RU" dirty="0" smtClean="0"/>
              <a:t>Сила тяжести</a:t>
            </a:r>
            <a:endParaRPr lang="ru-RU" dirty="0"/>
          </a:p>
        </p:txBody>
      </p:sp>
      <p:sp>
        <p:nvSpPr>
          <p:cNvPr id="3" name="Содержимое 2"/>
          <p:cNvSpPr>
            <a:spLocks noGrp="1"/>
          </p:cNvSpPr>
          <p:nvPr>
            <p:ph sz="half" idx="1"/>
          </p:nvPr>
        </p:nvSpPr>
        <p:spPr>
          <a:xfrm>
            <a:off x="457200" y="1071547"/>
            <a:ext cx="8258204" cy="1857387"/>
          </a:xfrm>
        </p:spPr>
        <p:txBody>
          <a:bodyPr>
            <a:normAutofit fontScale="92500"/>
          </a:bodyPr>
          <a:lstStyle/>
          <a:p>
            <a:r>
              <a:rPr lang="ru-RU" dirty="0" smtClean="0"/>
              <a:t>Сила, с которой Земля притягивает к себе тело, называется силой тяжести.</a:t>
            </a:r>
          </a:p>
          <a:p>
            <a:r>
              <a:rPr lang="ru-RU" dirty="0" smtClean="0"/>
              <a:t>Сила тяжести направлена вертикально вниз.</a:t>
            </a:r>
          </a:p>
          <a:p>
            <a:r>
              <a:rPr lang="ru-RU" dirty="0" smtClean="0"/>
              <a:t>Чем больше масса , тем больше сила тяжести.</a:t>
            </a:r>
            <a:endParaRPr lang="ru-RU" dirty="0"/>
          </a:p>
        </p:txBody>
      </p:sp>
      <p:pic>
        <p:nvPicPr>
          <p:cNvPr id="5" name="Содержимое 4" descr="012.gif"/>
          <p:cNvPicPr>
            <a:picLocks noGrp="1" noChangeAspect="1"/>
          </p:cNvPicPr>
          <p:nvPr>
            <p:ph sz="half" idx="2"/>
          </p:nvPr>
        </p:nvPicPr>
        <p:blipFill>
          <a:blip r:embed="rId2"/>
          <a:stretch>
            <a:fillRect/>
          </a:stretch>
        </p:blipFill>
        <p:spPr>
          <a:xfrm>
            <a:off x="428596" y="3143248"/>
            <a:ext cx="4000528" cy="3320438"/>
          </a:xfrm>
        </p:spPr>
      </p:pic>
      <p:sp>
        <p:nvSpPr>
          <p:cNvPr id="7" name="TextBox 6"/>
          <p:cNvSpPr txBox="1"/>
          <p:nvPr/>
        </p:nvSpPr>
        <p:spPr>
          <a:xfrm>
            <a:off x="5143504" y="5143512"/>
            <a:ext cx="2928958" cy="1200329"/>
          </a:xfrm>
          <a:prstGeom prst="rect">
            <a:avLst/>
          </a:prstGeom>
          <a:noFill/>
        </p:spPr>
        <p:txBody>
          <a:bodyPr wrap="square" rtlCol="0">
            <a:spAutoFit/>
          </a:bodyPr>
          <a:lstStyle/>
          <a:p>
            <a:r>
              <a:rPr lang="en-US" dirty="0" smtClean="0"/>
              <a:t>F –</a:t>
            </a:r>
            <a:r>
              <a:rPr lang="ru-RU" dirty="0" smtClean="0"/>
              <a:t> сила тяжести</a:t>
            </a:r>
            <a:endParaRPr lang="en-US" dirty="0" smtClean="0"/>
          </a:p>
          <a:p>
            <a:r>
              <a:rPr lang="en-US" dirty="0"/>
              <a:t>m</a:t>
            </a:r>
            <a:r>
              <a:rPr lang="en-US" dirty="0" smtClean="0"/>
              <a:t> -</a:t>
            </a:r>
            <a:r>
              <a:rPr lang="ru-RU" dirty="0" smtClean="0"/>
              <a:t> масса</a:t>
            </a:r>
            <a:endParaRPr lang="en-US" dirty="0" smtClean="0"/>
          </a:p>
          <a:p>
            <a:r>
              <a:rPr lang="en-US" dirty="0"/>
              <a:t>g</a:t>
            </a:r>
            <a:r>
              <a:rPr lang="en-US" dirty="0" smtClean="0"/>
              <a:t> -</a:t>
            </a:r>
            <a:r>
              <a:rPr lang="ru-RU" dirty="0" smtClean="0"/>
              <a:t>ускорение свободного падения</a:t>
            </a:r>
            <a:endParaRPr lang="ru-RU" dirty="0"/>
          </a:p>
        </p:txBody>
      </p:sp>
      <p:sp>
        <p:nvSpPr>
          <p:cNvPr id="8" name="TextBox 7"/>
          <p:cNvSpPr txBox="1"/>
          <p:nvPr/>
        </p:nvSpPr>
        <p:spPr>
          <a:xfrm>
            <a:off x="4714876" y="3214686"/>
            <a:ext cx="2857520" cy="923330"/>
          </a:xfrm>
          <a:prstGeom prst="rect">
            <a:avLst/>
          </a:prstGeom>
          <a:noFill/>
        </p:spPr>
        <p:txBody>
          <a:bodyPr wrap="square" rtlCol="0">
            <a:spAutoFit/>
          </a:bodyPr>
          <a:lstStyle/>
          <a:p>
            <a:pPr algn="ctr"/>
            <a:r>
              <a:rPr lang="en-US" sz="5400" dirty="0" smtClean="0">
                <a:solidFill>
                  <a:schemeClr val="accent1"/>
                </a:solidFill>
              </a:rPr>
              <a:t>F=mg </a:t>
            </a:r>
            <a:endParaRPr lang="ru-RU" sz="5400" dirty="0">
              <a:solidFill>
                <a:schemeClr val="accent1"/>
              </a:solidFill>
            </a:endParaRPr>
          </a:p>
        </p:txBody>
      </p:sp>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357298"/>
          </a:xfrm>
        </p:spPr>
        <p:txBody>
          <a:bodyPr/>
          <a:lstStyle/>
          <a:p>
            <a:pPr algn="ctr">
              <a:buFont typeface="Arial" pitchFamily="34" charset="0"/>
              <a:buChar char="•"/>
            </a:pPr>
            <a:r>
              <a:rPr lang="ru-RU" dirty="0" smtClean="0"/>
              <a:t>Сила. Единицы силы</a:t>
            </a:r>
            <a:endParaRPr lang="ru-RU" dirty="0"/>
          </a:p>
        </p:txBody>
      </p:sp>
      <p:sp>
        <p:nvSpPr>
          <p:cNvPr id="3" name="Содержимое 2"/>
          <p:cNvSpPr>
            <a:spLocks noGrp="1"/>
          </p:cNvSpPr>
          <p:nvPr>
            <p:ph sz="half" idx="1"/>
          </p:nvPr>
        </p:nvSpPr>
        <p:spPr>
          <a:xfrm>
            <a:off x="457200" y="1722437"/>
            <a:ext cx="7543824" cy="4564083"/>
          </a:xfrm>
        </p:spPr>
        <p:txBody>
          <a:bodyPr/>
          <a:lstStyle/>
          <a:p>
            <a:r>
              <a:rPr lang="ru-RU" dirty="0" smtClean="0"/>
              <a:t>За единицу силы принята сила, которая за время 1с изменяет скорость тела массой 1кг на 1 м/с.</a:t>
            </a:r>
          </a:p>
          <a:p>
            <a:endParaRPr lang="ru-RU" dirty="0"/>
          </a:p>
        </p:txBody>
      </p:sp>
      <p:sp>
        <p:nvSpPr>
          <p:cNvPr id="4" name="Содержимое 3"/>
          <p:cNvSpPr>
            <a:spLocks noGrp="1"/>
          </p:cNvSpPr>
          <p:nvPr>
            <p:ph sz="half" idx="2"/>
          </p:nvPr>
        </p:nvSpPr>
        <p:spPr/>
        <p:txBody>
          <a:bodyPr/>
          <a:lstStyle/>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399032"/>
          </a:xfrm>
        </p:spPr>
        <p:txBody>
          <a:bodyPr/>
          <a:lstStyle/>
          <a:p>
            <a:pPr>
              <a:buFont typeface="Arial" pitchFamily="34" charset="0"/>
              <a:buChar char="•"/>
            </a:pPr>
            <a:r>
              <a:rPr lang="ru-RU" dirty="0" smtClean="0"/>
              <a:t>Роберт Гук (1635-1703)</a:t>
            </a:r>
            <a:endParaRPr lang="ru-RU" dirty="0"/>
          </a:p>
        </p:txBody>
      </p:sp>
      <p:pic>
        <p:nvPicPr>
          <p:cNvPr id="4" name="Содержимое 3" descr="images.jpg"/>
          <p:cNvPicPr>
            <a:picLocks noGrp="1" noChangeAspect="1"/>
          </p:cNvPicPr>
          <p:nvPr>
            <p:ph idx="1"/>
          </p:nvPr>
        </p:nvPicPr>
        <p:blipFill>
          <a:blip r:embed="rId2"/>
          <a:stretch>
            <a:fillRect/>
          </a:stretch>
        </p:blipFill>
        <p:spPr>
          <a:xfrm>
            <a:off x="755576" y="1844824"/>
            <a:ext cx="3168352" cy="3982443"/>
          </a:xfrm>
        </p:spPr>
      </p:pic>
      <p:sp>
        <p:nvSpPr>
          <p:cNvPr id="5" name="TextBox 4"/>
          <p:cNvSpPr txBox="1"/>
          <p:nvPr/>
        </p:nvSpPr>
        <p:spPr>
          <a:xfrm>
            <a:off x="4500562" y="1643050"/>
            <a:ext cx="4071966" cy="4801314"/>
          </a:xfrm>
          <a:prstGeom prst="rect">
            <a:avLst/>
          </a:prstGeom>
          <a:noFill/>
        </p:spPr>
        <p:txBody>
          <a:bodyPr wrap="square" rtlCol="0">
            <a:spAutoFit/>
          </a:bodyPr>
          <a:lstStyle/>
          <a:p>
            <a:r>
              <a:rPr lang="ru-RU" dirty="0" smtClean="0"/>
              <a:t>Роберт Гук сделал около 500 научных и технических открытий, включая закон упругости, конический маятник, спиртовой уровень, морской барометр и футшток. Они составляют основу современной науки, но по разным причинам приписываются другим людям. В силу особенностей характера и из-за чрезвычайно широкого круга интересов Гук часто не доводил свои открытия до конца и утрачивал приоритет, по поводу которого ему приходилось часто спорить с Ньютоном.</a:t>
            </a:r>
            <a:endParaRPr lang="ru-RU" dirty="0"/>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magnet-03.jpg"/>
          <p:cNvPicPr>
            <a:picLocks noChangeAspect="1"/>
          </p:cNvPicPr>
          <p:nvPr/>
        </p:nvPicPr>
        <p:blipFill>
          <a:blip r:embed="rId2"/>
          <a:stretch>
            <a:fillRect/>
          </a:stretch>
        </p:blipFill>
        <p:spPr>
          <a:xfrm>
            <a:off x="0" y="0"/>
            <a:ext cx="9098202" cy="6858000"/>
          </a:xfrm>
          <a:prstGeom prst="rect">
            <a:avLst/>
          </a:prstGeom>
        </p:spPr>
      </p:pic>
      <p:sp>
        <p:nvSpPr>
          <p:cNvPr id="2" name="Заголовок 1"/>
          <p:cNvSpPr>
            <a:spLocks noGrp="1"/>
          </p:cNvSpPr>
          <p:nvPr>
            <p:ph type="title"/>
          </p:nvPr>
        </p:nvSpPr>
        <p:spPr>
          <a:xfrm>
            <a:off x="457200" y="267494"/>
            <a:ext cx="8258204" cy="4804580"/>
          </a:xfrm>
        </p:spPr>
        <p:txBody>
          <a:bodyPr>
            <a:normAutofit/>
          </a:bodyPr>
          <a:lstStyle/>
          <a:p>
            <a:pPr algn="ctr"/>
            <a:r>
              <a:rPr lang="ru-RU" dirty="0" smtClean="0"/>
              <a:t>Цель: создать краткий справочник по учебнику физики. </a:t>
            </a:r>
            <a:br>
              <a:rPr lang="ru-RU" dirty="0" smtClean="0"/>
            </a:br>
            <a:r>
              <a:rPr lang="ru-RU" dirty="0" smtClean="0"/>
              <a:t>А.В. Перышкин </a:t>
            </a:r>
            <a:br>
              <a:rPr lang="ru-RU" dirty="0" smtClean="0"/>
            </a:br>
            <a:r>
              <a:rPr lang="ru-RU" dirty="0" smtClean="0"/>
              <a:t>7 класс.</a:t>
            </a:r>
            <a:endParaRPr lang="ru-RU" dirty="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946928"/>
          </a:xfrm>
        </p:spPr>
        <p:txBody>
          <a:bodyPr/>
          <a:lstStyle/>
          <a:p>
            <a:pPr>
              <a:buFont typeface="Arial" pitchFamily="34" charset="0"/>
              <a:buChar char="•"/>
            </a:pPr>
            <a:r>
              <a:rPr lang="ru-RU" dirty="0" smtClean="0"/>
              <a:t>Сила упругости. Закон Гука</a:t>
            </a:r>
            <a:endParaRPr lang="ru-RU" dirty="0"/>
          </a:p>
        </p:txBody>
      </p:sp>
      <p:sp>
        <p:nvSpPr>
          <p:cNvPr id="3" name="Содержимое 2"/>
          <p:cNvSpPr>
            <a:spLocks noGrp="1"/>
          </p:cNvSpPr>
          <p:nvPr>
            <p:ph sz="half" idx="1"/>
          </p:nvPr>
        </p:nvSpPr>
        <p:spPr>
          <a:xfrm>
            <a:off x="357158" y="1000109"/>
            <a:ext cx="8501122" cy="1857387"/>
          </a:xfrm>
        </p:spPr>
        <p:txBody>
          <a:bodyPr>
            <a:normAutofit fontScale="85000" lnSpcReduction="20000"/>
          </a:bodyPr>
          <a:lstStyle/>
          <a:p>
            <a:r>
              <a:rPr lang="ru-RU" dirty="0" smtClean="0"/>
              <a:t>Сила упругости-сила, возникающая в теле в результате его деформации и стремящаяся вернуть тело в исходное положение.</a:t>
            </a:r>
          </a:p>
          <a:p>
            <a:r>
              <a:rPr lang="ru-RU" dirty="0" smtClean="0"/>
              <a:t>Закон Гука- изменение длины тела при растяжении (или сжатии) прямо пропорционально модулю силы упругости.</a:t>
            </a:r>
            <a:endParaRPr lang="ru-RU" dirty="0"/>
          </a:p>
        </p:txBody>
      </p:sp>
      <p:pic>
        <p:nvPicPr>
          <p:cNvPr id="5" name="Содержимое 4" descr="0003-004-Uslovija-vozniknovenija-sily-uprugosti-deformatsija.jpg"/>
          <p:cNvPicPr>
            <a:picLocks noGrp="1" noChangeAspect="1"/>
          </p:cNvPicPr>
          <p:nvPr>
            <p:ph sz="half" idx="2"/>
          </p:nvPr>
        </p:nvPicPr>
        <p:blipFill>
          <a:blip r:embed="rId2"/>
          <a:stretch>
            <a:fillRect/>
          </a:stretch>
        </p:blipFill>
        <p:spPr>
          <a:xfrm>
            <a:off x="395536" y="3645024"/>
            <a:ext cx="2845550" cy="2333351"/>
          </a:xfrm>
          <a:effectLst>
            <a:softEdge rad="127000"/>
          </a:effectLst>
        </p:spPr>
      </p:pic>
      <p:pic>
        <p:nvPicPr>
          <p:cNvPr id="6" name="Рисунок 5" descr="silaupr.gif"/>
          <p:cNvPicPr>
            <a:picLocks noChangeAspect="1"/>
          </p:cNvPicPr>
          <p:nvPr/>
        </p:nvPicPr>
        <p:blipFill>
          <a:blip r:embed="rId3"/>
          <a:stretch>
            <a:fillRect/>
          </a:stretch>
        </p:blipFill>
        <p:spPr>
          <a:xfrm>
            <a:off x="3714744" y="3213810"/>
            <a:ext cx="2585448" cy="2636477"/>
          </a:xfrm>
          <a:prstGeom prst="rect">
            <a:avLst/>
          </a:prstGeom>
          <a:effectLst>
            <a:softEdge rad="127000"/>
          </a:effectLst>
        </p:spPr>
      </p:pic>
      <p:pic>
        <p:nvPicPr>
          <p:cNvPr id="7" name="Рисунок 6" descr="img2.gif"/>
          <p:cNvPicPr>
            <a:picLocks noChangeAspect="1"/>
          </p:cNvPicPr>
          <p:nvPr/>
        </p:nvPicPr>
        <p:blipFill>
          <a:blip r:embed="rId4"/>
          <a:stretch>
            <a:fillRect/>
          </a:stretch>
        </p:blipFill>
        <p:spPr>
          <a:xfrm>
            <a:off x="6627676" y="5214950"/>
            <a:ext cx="2516324" cy="1212904"/>
          </a:xfrm>
          <a:prstGeom prst="rect">
            <a:avLst/>
          </a:prstGeom>
          <a:effectLst>
            <a:glow rad="228600">
              <a:schemeClr val="accent6">
                <a:satMod val="175000"/>
                <a:alpha val="40000"/>
              </a:schemeClr>
            </a:glow>
            <a:softEdge rad="127000"/>
          </a:effectLst>
        </p:spPr>
      </p:pic>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071546"/>
          </a:xfrm>
        </p:spPr>
        <p:txBody>
          <a:bodyPr/>
          <a:lstStyle/>
          <a:p>
            <a:pPr algn="ctr">
              <a:buFont typeface="Arial" pitchFamily="34" charset="0"/>
              <a:buChar char="•"/>
            </a:pPr>
            <a:r>
              <a:rPr lang="ru-RU" dirty="0" smtClean="0"/>
              <a:t> Вес тела</a:t>
            </a:r>
            <a:endParaRPr lang="ru-RU" dirty="0"/>
          </a:p>
        </p:txBody>
      </p:sp>
      <p:sp>
        <p:nvSpPr>
          <p:cNvPr id="3" name="Содержимое 2"/>
          <p:cNvSpPr>
            <a:spLocks noGrp="1"/>
          </p:cNvSpPr>
          <p:nvPr>
            <p:ph sz="half" idx="1"/>
          </p:nvPr>
        </p:nvSpPr>
        <p:spPr>
          <a:xfrm>
            <a:off x="457200" y="1071547"/>
            <a:ext cx="7901014" cy="1143007"/>
          </a:xfrm>
        </p:spPr>
        <p:txBody>
          <a:bodyPr>
            <a:normAutofit fontScale="92500" lnSpcReduction="10000"/>
          </a:bodyPr>
          <a:lstStyle/>
          <a:p>
            <a:r>
              <a:rPr lang="ru-RU" dirty="0" smtClean="0"/>
              <a:t>Вес тела- сила , с которой тело вследствие притяжения к Земле действует на опору или подвес.</a:t>
            </a:r>
            <a:endParaRPr lang="ru-RU" dirty="0"/>
          </a:p>
        </p:txBody>
      </p:sp>
      <p:pic>
        <p:nvPicPr>
          <p:cNvPr id="5" name="Содержимое 4" descr="images (10).jpg"/>
          <p:cNvPicPr>
            <a:picLocks noGrp="1" noChangeAspect="1"/>
          </p:cNvPicPr>
          <p:nvPr>
            <p:ph sz="half" idx="2"/>
          </p:nvPr>
        </p:nvPicPr>
        <p:blipFill>
          <a:blip r:embed="rId2"/>
          <a:stretch>
            <a:fillRect/>
          </a:stretch>
        </p:blipFill>
        <p:spPr>
          <a:xfrm>
            <a:off x="611560" y="3048023"/>
            <a:ext cx="5076056" cy="2774138"/>
          </a:xfrm>
        </p:spPr>
      </p:pic>
      <p:pic>
        <p:nvPicPr>
          <p:cNvPr id="6" name="Рисунок 5" descr="ves-tela.png"/>
          <p:cNvPicPr>
            <a:picLocks noChangeAspect="1"/>
          </p:cNvPicPr>
          <p:nvPr/>
        </p:nvPicPr>
        <p:blipFill>
          <a:blip r:embed="rId3"/>
          <a:stretch>
            <a:fillRect/>
          </a:stretch>
        </p:blipFill>
        <p:spPr>
          <a:xfrm>
            <a:off x="6372200" y="4442001"/>
            <a:ext cx="2412589" cy="1693045"/>
          </a:xfrm>
          <a:prstGeom prst="rect">
            <a:avLst/>
          </a:prstGeom>
        </p:spPr>
      </p:pic>
      <p:sp>
        <p:nvSpPr>
          <p:cNvPr id="7" name="TextBox 6"/>
          <p:cNvSpPr txBox="1"/>
          <p:nvPr/>
        </p:nvSpPr>
        <p:spPr>
          <a:xfrm>
            <a:off x="6215074" y="2857497"/>
            <a:ext cx="2928926" cy="1569660"/>
          </a:xfrm>
          <a:prstGeom prst="rect">
            <a:avLst/>
          </a:prstGeom>
          <a:noFill/>
        </p:spPr>
        <p:txBody>
          <a:bodyPr wrap="square" rtlCol="0">
            <a:spAutoFit/>
          </a:bodyPr>
          <a:lstStyle/>
          <a:p>
            <a:r>
              <a:rPr lang="en-US" sz="2400" dirty="0" smtClean="0"/>
              <a:t>F-</a:t>
            </a:r>
            <a:r>
              <a:rPr lang="ru-RU" sz="2400" dirty="0" smtClean="0"/>
              <a:t> сила тяжести</a:t>
            </a:r>
            <a:endParaRPr lang="en-US" sz="2400" dirty="0" smtClean="0"/>
          </a:p>
          <a:p>
            <a:r>
              <a:rPr lang="en-US" sz="2400" dirty="0" smtClean="0"/>
              <a:t>P-</a:t>
            </a:r>
            <a:r>
              <a:rPr lang="ru-RU" sz="2400" dirty="0" smtClean="0"/>
              <a:t> вес тела</a:t>
            </a:r>
          </a:p>
          <a:p>
            <a:endParaRPr lang="ru-RU" sz="2400" dirty="0" smtClean="0"/>
          </a:p>
          <a:p>
            <a:r>
              <a:rPr lang="en-US" sz="2400" dirty="0" smtClean="0"/>
              <a:t>P=F</a:t>
            </a:r>
            <a:r>
              <a:rPr lang="ru-RU" sz="2000" dirty="0"/>
              <a:t>т</a:t>
            </a:r>
            <a:endParaRPr lang="en-US" sz="2400" dirty="0" smtClean="0"/>
          </a:p>
        </p:txBody>
      </p:sp>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2984"/>
          </a:xfrm>
        </p:spPr>
        <p:txBody>
          <a:bodyPr/>
          <a:lstStyle/>
          <a:p>
            <a:pPr algn="ctr">
              <a:buFont typeface="Arial" pitchFamily="34" charset="0"/>
              <a:buChar char="•"/>
            </a:pPr>
            <a:r>
              <a:rPr lang="ru-RU" dirty="0" smtClean="0"/>
              <a:t>Давление. Единицы давления</a:t>
            </a:r>
            <a:endParaRPr lang="ru-RU" dirty="0"/>
          </a:p>
        </p:txBody>
      </p:sp>
      <p:sp>
        <p:nvSpPr>
          <p:cNvPr id="3" name="Содержимое 2"/>
          <p:cNvSpPr>
            <a:spLocks noGrp="1"/>
          </p:cNvSpPr>
          <p:nvPr>
            <p:ph sz="half" idx="1"/>
          </p:nvPr>
        </p:nvSpPr>
        <p:spPr>
          <a:xfrm>
            <a:off x="428596" y="1142985"/>
            <a:ext cx="8286808" cy="1714511"/>
          </a:xfrm>
        </p:spPr>
        <p:txBody>
          <a:bodyPr>
            <a:normAutofit fontScale="70000" lnSpcReduction="20000"/>
          </a:bodyPr>
          <a:lstStyle/>
          <a:p>
            <a:r>
              <a:rPr lang="ru-RU" dirty="0" smtClean="0"/>
              <a:t>Давление- величина, равная отношению силы, действующей перпендикулярно поверхности, к площади этой поверхности.</a:t>
            </a:r>
          </a:p>
          <a:p>
            <a:r>
              <a:rPr lang="ru-RU" dirty="0" smtClean="0"/>
              <a:t>За единицу давления принимается такое давление, которое производит сила в 1Н, действующая на поверхность площадью 1 м2 перпендикулярно этой поверхности.</a:t>
            </a:r>
            <a:endParaRPr lang="ru-RU" dirty="0"/>
          </a:p>
        </p:txBody>
      </p:sp>
      <p:pic>
        <p:nvPicPr>
          <p:cNvPr id="5" name="Содержимое 4" descr="images (1).jpg"/>
          <p:cNvPicPr>
            <a:picLocks noGrp="1" noChangeAspect="1"/>
          </p:cNvPicPr>
          <p:nvPr>
            <p:ph sz="half" idx="2"/>
          </p:nvPr>
        </p:nvPicPr>
        <p:blipFill>
          <a:blip r:embed="rId2"/>
          <a:stretch>
            <a:fillRect/>
          </a:stretch>
        </p:blipFill>
        <p:spPr>
          <a:xfrm>
            <a:off x="285720" y="2714619"/>
            <a:ext cx="3219552" cy="3962015"/>
          </a:xfrm>
        </p:spPr>
      </p:pic>
      <p:sp>
        <p:nvSpPr>
          <p:cNvPr id="6" name="TextBox 5"/>
          <p:cNvSpPr txBox="1"/>
          <p:nvPr/>
        </p:nvSpPr>
        <p:spPr>
          <a:xfrm>
            <a:off x="3929058" y="2428868"/>
            <a:ext cx="4500594" cy="2031325"/>
          </a:xfrm>
          <a:prstGeom prst="rect">
            <a:avLst/>
          </a:prstGeom>
          <a:noFill/>
        </p:spPr>
        <p:txBody>
          <a:bodyPr wrap="square" rtlCol="0">
            <a:spAutoFit/>
          </a:bodyPr>
          <a:lstStyle/>
          <a:p>
            <a:r>
              <a:rPr lang="ru-RU" dirty="0" smtClean="0"/>
              <a:t>Блез Паскаль (1623-1662)</a:t>
            </a:r>
          </a:p>
          <a:p>
            <a:r>
              <a:rPr lang="ru-RU" dirty="0" smtClean="0"/>
              <a:t>Блез Паска́ль — французский математик, механик, физик, литератор и философ.</a:t>
            </a:r>
          </a:p>
          <a:p>
            <a:r>
              <a:rPr lang="ru-RU" dirty="0" smtClean="0"/>
              <a:t>В его честь названа эта единица. Паскаль(Па)</a:t>
            </a:r>
          </a:p>
          <a:p>
            <a:endParaRPr lang="ru-RU" dirty="0"/>
          </a:p>
        </p:txBody>
      </p:sp>
      <p:pic>
        <p:nvPicPr>
          <p:cNvPr id="7" name="Рисунок 6" descr="images (11).jpg"/>
          <p:cNvPicPr>
            <a:picLocks noChangeAspect="1"/>
          </p:cNvPicPr>
          <p:nvPr/>
        </p:nvPicPr>
        <p:blipFill>
          <a:blip r:embed="rId3"/>
          <a:stretch>
            <a:fillRect/>
          </a:stretch>
        </p:blipFill>
        <p:spPr>
          <a:xfrm>
            <a:off x="4283968" y="4429132"/>
            <a:ext cx="1935914" cy="1663926"/>
          </a:xfrm>
          <a:prstGeom prst="rect">
            <a:avLst/>
          </a:prstGeom>
          <a:effectLst>
            <a:softEdge rad="63500"/>
          </a:effectLst>
        </p:spPr>
      </p:pic>
      <p:sp>
        <p:nvSpPr>
          <p:cNvPr id="8" name="TextBox 7"/>
          <p:cNvSpPr txBox="1"/>
          <p:nvPr/>
        </p:nvSpPr>
        <p:spPr>
          <a:xfrm>
            <a:off x="6500826" y="5000636"/>
            <a:ext cx="2214578" cy="923330"/>
          </a:xfrm>
          <a:prstGeom prst="rect">
            <a:avLst/>
          </a:prstGeom>
          <a:noFill/>
        </p:spPr>
        <p:txBody>
          <a:bodyPr wrap="square" rtlCol="0">
            <a:spAutoFit/>
          </a:bodyPr>
          <a:lstStyle/>
          <a:p>
            <a:r>
              <a:rPr lang="en-US" dirty="0" smtClean="0"/>
              <a:t>P</a:t>
            </a:r>
            <a:r>
              <a:rPr lang="ru-RU" dirty="0" smtClean="0"/>
              <a:t>-давление</a:t>
            </a:r>
            <a:endParaRPr lang="en-US" dirty="0" smtClean="0"/>
          </a:p>
          <a:p>
            <a:r>
              <a:rPr lang="en-US" dirty="0" smtClean="0"/>
              <a:t>S-</a:t>
            </a:r>
            <a:r>
              <a:rPr lang="ru-RU" dirty="0" smtClean="0"/>
              <a:t>площадь</a:t>
            </a:r>
            <a:endParaRPr lang="en-US" dirty="0" smtClean="0"/>
          </a:p>
          <a:p>
            <a:r>
              <a:rPr lang="en-US" dirty="0" smtClean="0"/>
              <a:t>F-</a:t>
            </a:r>
            <a:r>
              <a:rPr lang="ru-RU" dirty="0" smtClean="0"/>
              <a:t>сила</a:t>
            </a:r>
            <a:endParaRPr lang="ru-RU" dirty="0"/>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61242"/>
          </a:xfrm>
        </p:spPr>
        <p:txBody>
          <a:bodyPr/>
          <a:lstStyle/>
          <a:p>
            <a:pPr algn="ctr">
              <a:buFont typeface="Arial" pitchFamily="34" charset="0"/>
              <a:buChar char="•"/>
            </a:pPr>
            <a:r>
              <a:rPr lang="ru-RU" dirty="0" smtClean="0"/>
              <a:t>Закон Паскаля</a:t>
            </a:r>
            <a:endParaRPr lang="ru-RU" dirty="0"/>
          </a:p>
        </p:txBody>
      </p:sp>
      <p:sp>
        <p:nvSpPr>
          <p:cNvPr id="3" name="Содержимое 2"/>
          <p:cNvSpPr>
            <a:spLocks noGrp="1"/>
          </p:cNvSpPr>
          <p:nvPr>
            <p:ph sz="half" idx="1"/>
          </p:nvPr>
        </p:nvSpPr>
        <p:spPr>
          <a:xfrm>
            <a:off x="0" y="1722437"/>
            <a:ext cx="4357686" cy="2706695"/>
          </a:xfrm>
        </p:spPr>
        <p:txBody>
          <a:bodyPr/>
          <a:lstStyle/>
          <a:p>
            <a:r>
              <a:rPr lang="ru-RU" dirty="0" smtClean="0"/>
              <a:t>Давление, производимое на жидкость или газ, передается по всем направлениям одинаково.</a:t>
            </a:r>
            <a:endParaRPr lang="ru-RU" dirty="0"/>
          </a:p>
        </p:txBody>
      </p:sp>
      <p:pic>
        <p:nvPicPr>
          <p:cNvPr id="5" name="Содержимое 4" descr="Pascal_image009.jpg"/>
          <p:cNvPicPr>
            <a:picLocks noGrp="1" noChangeAspect="1"/>
          </p:cNvPicPr>
          <p:nvPr>
            <p:ph sz="half" idx="2"/>
          </p:nvPr>
        </p:nvPicPr>
        <p:blipFill>
          <a:blip r:embed="rId2"/>
          <a:stretch>
            <a:fillRect/>
          </a:stretch>
        </p:blipFill>
        <p:spPr>
          <a:xfrm>
            <a:off x="5004048" y="1556792"/>
            <a:ext cx="3679654" cy="4070232"/>
          </a:xfrm>
        </p:spPr>
      </p:pic>
    </p:spTree>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61242"/>
          </a:xfrm>
        </p:spPr>
        <p:txBody>
          <a:bodyPr/>
          <a:lstStyle/>
          <a:p>
            <a:pPr algn="ctr">
              <a:buFont typeface="Arial" pitchFamily="34" charset="0"/>
              <a:buChar char="•"/>
            </a:pPr>
            <a:r>
              <a:rPr lang="ru-RU" dirty="0" smtClean="0"/>
              <a:t>Эванджелиста Торричелли</a:t>
            </a:r>
            <a:endParaRPr lang="ru-RU" dirty="0"/>
          </a:p>
        </p:txBody>
      </p:sp>
      <p:pic>
        <p:nvPicPr>
          <p:cNvPr id="4" name="Содержимое 3" descr="1000500_0500_201.jpg"/>
          <p:cNvPicPr>
            <a:picLocks noGrp="1" noChangeAspect="1"/>
          </p:cNvPicPr>
          <p:nvPr>
            <p:ph idx="1"/>
          </p:nvPr>
        </p:nvPicPr>
        <p:blipFill>
          <a:blip r:embed="rId2"/>
          <a:stretch>
            <a:fillRect/>
          </a:stretch>
        </p:blipFill>
        <p:spPr>
          <a:xfrm>
            <a:off x="827584" y="1772816"/>
            <a:ext cx="2952328" cy="4043945"/>
          </a:xfrm>
        </p:spPr>
      </p:pic>
      <p:sp>
        <p:nvSpPr>
          <p:cNvPr id="5" name="TextBox 4"/>
          <p:cNvSpPr txBox="1"/>
          <p:nvPr/>
        </p:nvSpPr>
        <p:spPr>
          <a:xfrm>
            <a:off x="4214810" y="2071678"/>
            <a:ext cx="4286280" cy="2031325"/>
          </a:xfrm>
          <a:prstGeom prst="rect">
            <a:avLst/>
          </a:prstGeom>
          <a:noFill/>
        </p:spPr>
        <p:txBody>
          <a:bodyPr wrap="square" rtlCol="0">
            <a:spAutoFit/>
          </a:bodyPr>
          <a:lstStyle/>
          <a:p>
            <a:r>
              <a:rPr lang="ru-RU" dirty="0" smtClean="0"/>
              <a:t>Эванджели́ста Торриче́лли — итальянский математик и физик, ученик Галилея. Известен как автор концепции атмосферного давления и продолжатель дела Галилея в области разработки новой механики.</a:t>
            </a:r>
            <a:endParaRPr lang="ru-RU" dirty="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buFont typeface="Arial" pitchFamily="34" charset="0"/>
              <a:buChar char="•"/>
            </a:pPr>
            <a:r>
              <a:rPr lang="ru-RU" dirty="0" smtClean="0"/>
              <a:t>Опыт Торричелли</a:t>
            </a:r>
            <a:endParaRPr lang="ru-RU" dirty="0"/>
          </a:p>
        </p:txBody>
      </p:sp>
      <p:pic>
        <p:nvPicPr>
          <p:cNvPr id="4" name="Содержимое 3" descr="Untitled15.jpg"/>
          <p:cNvPicPr>
            <a:picLocks noGrp="1" noChangeAspect="1"/>
          </p:cNvPicPr>
          <p:nvPr>
            <p:ph idx="1"/>
          </p:nvPr>
        </p:nvPicPr>
        <p:blipFill>
          <a:blip r:embed="rId2"/>
          <a:stretch>
            <a:fillRect/>
          </a:stretch>
        </p:blipFill>
        <p:spPr>
          <a:xfrm>
            <a:off x="1835696" y="1916832"/>
            <a:ext cx="5444678" cy="4044877"/>
          </a:xfrm>
        </p:spPr>
      </p:pic>
    </p:spTree>
  </p:cSld>
  <p:clrMapOvr>
    <a:masterClrMapping/>
  </p:clrMapOvr>
  <p:transition>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28736"/>
          </a:xfrm>
        </p:spPr>
        <p:txBody>
          <a:bodyPr/>
          <a:lstStyle/>
          <a:p>
            <a:pPr algn="ctr">
              <a:buFont typeface="Arial" pitchFamily="34" charset="0"/>
              <a:buChar char="•"/>
            </a:pPr>
            <a:r>
              <a:rPr lang="ru-RU" dirty="0" smtClean="0"/>
              <a:t>Архимед</a:t>
            </a:r>
            <a:endParaRPr lang="ru-RU" dirty="0"/>
          </a:p>
        </p:txBody>
      </p:sp>
      <p:pic>
        <p:nvPicPr>
          <p:cNvPr id="5" name="Содержимое 4" descr="arhimed.jpg"/>
          <p:cNvPicPr>
            <a:picLocks noGrp="1" noChangeAspect="1"/>
          </p:cNvPicPr>
          <p:nvPr>
            <p:ph sz="half" idx="1"/>
          </p:nvPr>
        </p:nvPicPr>
        <p:blipFill>
          <a:blip r:embed="rId2"/>
          <a:stretch>
            <a:fillRect/>
          </a:stretch>
        </p:blipFill>
        <p:spPr>
          <a:xfrm>
            <a:off x="899592" y="2204864"/>
            <a:ext cx="2808312" cy="3365844"/>
          </a:xfrm>
        </p:spPr>
      </p:pic>
      <p:sp>
        <p:nvSpPr>
          <p:cNvPr id="4" name="Содержимое 3"/>
          <p:cNvSpPr>
            <a:spLocks noGrp="1"/>
          </p:cNvSpPr>
          <p:nvPr>
            <p:ph sz="half" idx="2"/>
          </p:nvPr>
        </p:nvSpPr>
        <p:spPr>
          <a:xfrm>
            <a:off x="4648200" y="1722437"/>
            <a:ext cx="4138642" cy="4706959"/>
          </a:xfrm>
        </p:spPr>
        <p:txBody>
          <a:bodyPr>
            <a:normAutofit lnSpcReduction="10000"/>
          </a:bodyPr>
          <a:lstStyle/>
          <a:p>
            <a:r>
              <a:rPr lang="ru-RU" dirty="0" smtClean="0"/>
              <a:t>Архиме́д — древнегреческий математик, физик и инженер из Сиракуз. Сделал множество открытий в геометрии. Заложил основы механики, гидростатики, автор ряда важных изобретений.</a:t>
            </a:r>
            <a:endParaRPr lang="ru-RU" dirty="0"/>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3809578"/>
          </a:xfrm>
        </p:spPr>
        <p:txBody>
          <a:bodyPr>
            <a:normAutofit/>
          </a:bodyPr>
          <a:lstStyle/>
          <a:p>
            <a:r>
              <a:rPr lang="ru-RU" sz="2400" u="sng" dirty="0">
                <a:solidFill>
                  <a:schemeClr val="bg1"/>
                </a:solidFill>
              </a:rPr>
              <a:t>Закон Архимеда</a:t>
            </a:r>
            <a:r>
              <a:rPr lang="ru-RU" sz="2400" dirty="0">
                <a:solidFill>
                  <a:schemeClr val="bg1"/>
                </a:solidFill>
              </a:rPr>
              <a:t>:</a:t>
            </a:r>
            <a:br>
              <a:rPr lang="ru-RU" sz="2400" dirty="0">
                <a:solidFill>
                  <a:schemeClr val="bg1"/>
                </a:solidFill>
              </a:rPr>
            </a:br>
            <a:r>
              <a:rPr lang="ru-RU" sz="2400" dirty="0">
                <a:solidFill>
                  <a:schemeClr val="bg1"/>
                </a:solidFill>
              </a:rPr>
              <a:t>Сила, выталкивающая тело из жидкости (газа), равна весу жидкости (газа) в объеме погруженного тела</a:t>
            </a:r>
            <a:r>
              <a:rPr lang="ru-RU" sz="2400" dirty="0" smtClean="0">
                <a:solidFill>
                  <a:schemeClr val="bg1"/>
                </a:solidFill>
              </a:rPr>
              <a:t>.</a:t>
            </a:r>
            <a:r>
              <a:rPr lang="ru-RU" sz="2000" dirty="0" smtClean="0">
                <a:solidFill>
                  <a:schemeClr val="bg1"/>
                </a:solidFill>
              </a:rPr>
              <a:t/>
            </a:r>
            <a:br>
              <a:rPr lang="ru-RU" sz="2000" dirty="0" smtClean="0">
                <a:solidFill>
                  <a:schemeClr val="bg1"/>
                </a:solidFill>
              </a:rPr>
            </a:br>
            <a:r>
              <a:rPr lang="ru-RU" sz="2000" dirty="0" smtClean="0">
                <a:solidFill>
                  <a:schemeClr val="bg1"/>
                </a:solidFill>
              </a:rPr>
              <a:t>                                         </a:t>
            </a:r>
            <a:r>
              <a:rPr lang="en-US" sz="2400" dirty="0" smtClean="0">
                <a:solidFill>
                  <a:schemeClr val="bg1"/>
                </a:solidFill>
              </a:rPr>
              <a:t>F=</a:t>
            </a:r>
            <a:r>
              <a:rPr lang="el-GR" sz="2400" dirty="0" smtClean="0">
                <a:solidFill>
                  <a:schemeClr val="bg1"/>
                </a:solidFill>
              </a:rPr>
              <a:t>ρ</a:t>
            </a:r>
            <a:r>
              <a:rPr lang="ru-RU" sz="1000" dirty="0" smtClean="0">
                <a:solidFill>
                  <a:schemeClr val="bg1"/>
                </a:solidFill>
              </a:rPr>
              <a:t>ж</a:t>
            </a:r>
            <a:r>
              <a:rPr lang="en-US" sz="2400" dirty="0" err="1" smtClean="0">
                <a:solidFill>
                  <a:schemeClr val="bg1"/>
                </a:solidFill>
              </a:rPr>
              <a:t>gV</a:t>
            </a:r>
            <a:r>
              <a:rPr lang="ru-RU" sz="1000" dirty="0">
                <a:solidFill>
                  <a:schemeClr val="bg1"/>
                </a:solidFill>
              </a:rPr>
              <a:t>т</a:t>
            </a:r>
            <a:r>
              <a:rPr lang="ru-RU" sz="2400" dirty="0">
                <a:solidFill>
                  <a:schemeClr val="bg1"/>
                </a:solidFill>
              </a:rPr>
              <a:t/>
            </a:r>
            <a:br>
              <a:rPr lang="ru-RU" sz="2400" dirty="0">
                <a:solidFill>
                  <a:schemeClr val="bg1"/>
                </a:solidFill>
              </a:rPr>
            </a:br>
            <a:r>
              <a:rPr lang="ru-RU" sz="2000" dirty="0" smtClean="0">
                <a:solidFill>
                  <a:schemeClr val="bg1"/>
                </a:solidFill>
              </a:rPr>
              <a:t/>
            </a:r>
            <a:br>
              <a:rPr lang="ru-RU" sz="2000" dirty="0" smtClean="0">
                <a:solidFill>
                  <a:schemeClr val="bg1"/>
                </a:solidFill>
              </a:rPr>
            </a:br>
            <a:r>
              <a:rPr lang="ru-RU" sz="2000" dirty="0" smtClean="0">
                <a:solidFill>
                  <a:schemeClr val="bg1"/>
                </a:solidFill>
              </a:rPr>
              <a:t/>
            </a:r>
            <a:br>
              <a:rPr lang="ru-RU" sz="2000" dirty="0" smtClean="0">
                <a:solidFill>
                  <a:schemeClr val="bg1"/>
                </a:solidFill>
              </a:rPr>
            </a:br>
            <a:r>
              <a:rPr lang="ru-RU" sz="2000" dirty="0" smtClean="0"/>
              <a:t>Архимедова </a:t>
            </a:r>
            <a:r>
              <a:rPr lang="ru-RU" sz="2000" dirty="0"/>
              <a:t>сила направлена всегда противоположно силе тяжести, поэтому вес тела в жидкости(или газе) всегда меньше веса этого тела в вакууме.</a:t>
            </a:r>
            <a:endParaRPr lang="ru-RU" sz="2000" dirty="0"/>
          </a:p>
        </p:txBody>
      </p:sp>
      <p:pic>
        <p:nvPicPr>
          <p:cNvPr id="5" name="Содержимое 4" descr="arhimed.gif"/>
          <p:cNvPicPr>
            <a:picLocks noGrp="1" noChangeAspect="1"/>
          </p:cNvPicPr>
          <p:nvPr>
            <p:ph sz="half" idx="1"/>
          </p:nvPr>
        </p:nvPicPr>
        <p:blipFill>
          <a:blip r:embed="rId2"/>
          <a:stretch>
            <a:fillRect/>
          </a:stretch>
        </p:blipFill>
        <p:spPr>
          <a:xfrm>
            <a:off x="323528" y="4077072"/>
            <a:ext cx="2559228" cy="2618061"/>
          </a:xfrm>
        </p:spPr>
      </p:pic>
      <p:pic>
        <p:nvPicPr>
          <p:cNvPr id="6" name="Содержимое 5" descr="5.9.1.gif"/>
          <p:cNvPicPr>
            <a:picLocks noGrp="1" noChangeAspect="1"/>
          </p:cNvPicPr>
          <p:nvPr>
            <p:ph sz="half" idx="2"/>
          </p:nvPr>
        </p:nvPicPr>
        <p:blipFill>
          <a:blip r:embed="rId3"/>
          <a:stretch>
            <a:fillRect/>
          </a:stretch>
        </p:blipFill>
        <p:spPr>
          <a:xfrm>
            <a:off x="5364088" y="4509120"/>
            <a:ext cx="2950618" cy="1960671"/>
          </a:xfrm>
        </p:spPr>
      </p:pic>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buFont typeface="Arial" pitchFamily="34" charset="0"/>
              <a:buChar char="•"/>
            </a:pPr>
            <a:r>
              <a:rPr lang="ru-RU" dirty="0" smtClean="0"/>
              <a:t>Подумайте!</a:t>
            </a:r>
            <a:endParaRPr lang="ru-RU" dirty="0"/>
          </a:p>
        </p:txBody>
      </p:sp>
      <p:sp>
        <p:nvSpPr>
          <p:cNvPr id="3" name="Содержимое 2"/>
          <p:cNvSpPr>
            <a:spLocks noGrp="1"/>
          </p:cNvSpPr>
          <p:nvPr>
            <p:ph sz="half" idx="1"/>
          </p:nvPr>
        </p:nvSpPr>
        <p:spPr/>
        <p:txBody>
          <a:bodyPr/>
          <a:lstStyle/>
          <a:p>
            <a:r>
              <a:rPr lang="ru-RU" sz="2400" dirty="0" smtClean="0"/>
              <a:t>Одинакового объема тела- стеклянное  и стальное –опущены в воду. Одинаковы ли выталкивающие силы, действующие на них?</a:t>
            </a:r>
          </a:p>
          <a:p>
            <a:endParaRPr lang="ru-RU" dirty="0"/>
          </a:p>
        </p:txBody>
      </p:sp>
      <p:pic>
        <p:nvPicPr>
          <p:cNvPr id="5" name="Содержимое 4" descr="4052_html_m1667d177.png"/>
          <p:cNvPicPr>
            <a:picLocks noGrp="1" noChangeAspect="1"/>
          </p:cNvPicPr>
          <p:nvPr>
            <p:ph sz="half" idx="2"/>
          </p:nvPr>
        </p:nvPicPr>
        <p:blipFill>
          <a:blip r:embed="rId2"/>
          <a:stretch>
            <a:fillRect/>
          </a:stretch>
        </p:blipFill>
        <p:spPr>
          <a:xfrm>
            <a:off x="4714876" y="1590262"/>
            <a:ext cx="3929090" cy="2938134"/>
          </a:xfrm>
        </p:spPr>
      </p:pic>
    </p:spTree>
  </p:cSld>
  <p:clrMapOvr>
    <a:masterClrMapping/>
  </p:clrMapOvr>
  <p:transition>
    <p:wheel spokes="2"/>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3" descr="img27.jpg"/>
          <p:cNvPicPr>
            <a:picLocks noChangeAspect="1"/>
          </p:cNvPicPr>
          <p:nvPr/>
        </p:nvPicPr>
        <p:blipFill>
          <a:blip r:embed="rId2" cstate="print"/>
          <a:stretch>
            <a:fillRect/>
          </a:stretch>
        </p:blipFill>
        <p:spPr>
          <a:xfrm>
            <a:off x="2143108" y="928670"/>
            <a:ext cx="4608512" cy="573478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TextBox 2"/>
          <p:cNvSpPr txBox="1"/>
          <p:nvPr/>
        </p:nvSpPr>
        <p:spPr>
          <a:xfrm>
            <a:off x="1714480" y="285728"/>
            <a:ext cx="6072230" cy="461665"/>
          </a:xfrm>
          <a:prstGeom prst="rect">
            <a:avLst/>
          </a:prstGeom>
          <a:noFill/>
        </p:spPr>
        <p:txBody>
          <a:bodyPr wrap="square" rtlCol="0">
            <a:spAutoFit/>
          </a:bodyPr>
          <a:lstStyle/>
          <a:p>
            <a:r>
              <a:rPr lang="ru-RU" sz="2400" dirty="0" smtClean="0"/>
              <a:t>Формула Архимедовой силы.</a:t>
            </a:r>
            <a:endParaRPr lang="ru-RU" sz="2400" dirty="0"/>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30560533_19.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pPr>
              <a:buFont typeface="Arial" pitchFamily="34" charset="0"/>
              <a:buChar char="•"/>
            </a:pPr>
            <a:r>
              <a:rPr lang="ru-RU" dirty="0" smtClean="0"/>
              <a:t>Задачи:</a:t>
            </a:r>
            <a:endParaRPr lang="ru-RU" dirty="0"/>
          </a:p>
        </p:txBody>
      </p:sp>
      <p:sp>
        <p:nvSpPr>
          <p:cNvPr id="3" name="Содержимое 2"/>
          <p:cNvSpPr>
            <a:spLocks noGrp="1"/>
          </p:cNvSpPr>
          <p:nvPr>
            <p:ph idx="1"/>
          </p:nvPr>
        </p:nvSpPr>
        <p:spPr/>
        <p:txBody>
          <a:bodyPr/>
          <a:lstStyle/>
          <a:p>
            <a:pPr marL="578358" indent="-514350">
              <a:buAutoNum type="arabicPeriod"/>
            </a:pPr>
            <a:r>
              <a:rPr lang="ru-RU" dirty="0" smtClean="0"/>
              <a:t>Скачать программу для создания презентаций.(</a:t>
            </a:r>
            <a:r>
              <a:rPr lang="en-US" dirty="0" smtClean="0"/>
              <a:t>Power point)</a:t>
            </a:r>
          </a:p>
          <a:p>
            <a:pPr marL="578358" indent="-514350">
              <a:buAutoNum type="arabicPeriod"/>
            </a:pPr>
            <a:r>
              <a:rPr lang="ru-RU" dirty="0" smtClean="0"/>
              <a:t>Найти иллюстрации для презентации.</a:t>
            </a:r>
          </a:p>
          <a:p>
            <a:pPr marL="578358" indent="-514350">
              <a:buAutoNum type="arabicPeriod"/>
            </a:pPr>
            <a:r>
              <a:rPr lang="ru-RU" dirty="0" smtClean="0"/>
              <a:t>Рассмотреть материалы учебника физики.</a:t>
            </a:r>
          </a:p>
          <a:p>
            <a:pPr marL="578358" indent="-514350">
              <a:buAutoNum type="arabicPeriod"/>
            </a:pPr>
            <a:r>
              <a:rPr lang="ru-RU" dirty="0" smtClean="0"/>
              <a:t>Найти упражнения и задачи к каждой теме для создания презентации.</a:t>
            </a:r>
            <a:endParaRPr lang="ru-RU"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61242"/>
          </a:xfrm>
        </p:spPr>
        <p:txBody>
          <a:bodyPr/>
          <a:lstStyle/>
          <a:p>
            <a:pPr algn="ctr">
              <a:buFont typeface="Arial" pitchFamily="34" charset="0"/>
              <a:buChar char="•"/>
            </a:pPr>
            <a:r>
              <a:rPr lang="ru-RU" dirty="0" smtClean="0"/>
              <a:t>Джеймс Джоуль (1818-1889)</a:t>
            </a:r>
            <a:endParaRPr lang="ru-RU" dirty="0"/>
          </a:p>
        </p:txBody>
      </p:sp>
      <p:pic>
        <p:nvPicPr>
          <p:cNvPr id="5" name="Содержимое 4" descr="images (2).jpg"/>
          <p:cNvPicPr>
            <a:picLocks noGrp="1" noChangeAspect="1"/>
          </p:cNvPicPr>
          <p:nvPr>
            <p:ph sz="half" idx="1"/>
          </p:nvPr>
        </p:nvPicPr>
        <p:blipFill>
          <a:blip r:embed="rId2"/>
          <a:stretch>
            <a:fillRect/>
          </a:stretch>
        </p:blipFill>
        <p:spPr>
          <a:xfrm>
            <a:off x="971600" y="2132856"/>
            <a:ext cx="3062714" cy="3597165"/>
          </a:xfrm>
        </p:spPr>
      </p:pic>
      <p:sp>
        <p:nvSpPr>
          <p:cNvPr id="4" name="Содержимое 3"/>
          <p:cNvSpPr>
            <a:spLocks noGrp="1"/>
          </p:cNvSpPr>
          <p:nvPr>
            <p:ph sz="half" idx="2"/>
          </p:nvPr>
        </p:nvSpPr>
        <p:spPr/>
        <p:txBody>
          <a:bodyPr>
            <a:normAutofit fontScale="92500" lnSpcReduction="20000"/>
          </a:bodyPr>
          <a:lstStyle/>
          <a:p>
            <a:r>
              <a:rPr lang="ru-RU" dirty="0" smtClean="0"/>
              <a:t>Джо́уль — английский физик, пивовар. Джоуль изучал природу тепла и обнаружил её связь с механической работой. Это привело к идее сохранения энергии, что, в свою очередь, привело к разработке первого закона термодинамики.</a:t>
            </a:r>
            <a:endParaRPr lang="ru-RU"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8072494" cy="1000108"/>
          </a:xfrm>
        </p:spPr>
        <p:txBody>
          <a:bodyPr>
            <a:normAutofit fontScale="90000"/>
          </a:bodyPr>
          <a:lstStyle/>
          <a:p>
            <a:pPr algn="ctr">
              <a:buFont typeface="Arial" pitchFamily="34" charset="0"/>
              <a:buChar char="•"/>
            </a:pPr>
            <a:r>
              <a:rPr lang="ru-RU" dirty="0" smtClean="0"/>
              <a:t>Механическая работа. Единицы работы</a:t>
            </a:r>
            <a:endParaRPr lang="ru-RU" dirty="0"/>
          </a:p>
        </p:txBody>
      </p:sp>
      <p:sp>
        <p:nvSpPr>
          <p:cNvPr id="3" name="Содержимое 2"/>
          <p:cNvSpPr>
            <a:spLocks noGrp="1"/>
          </p:cNvSpPr>
          <p:nvPr>
            <p:ph sz="half" idx="1"/>
          </p:nvPr>
        </p:nvSpPr>
        <p:spPr>
          <a:xfrm>
            <a:off x="457200" y="1500175"/>
            <a:ext cx="8186766" cy="1500198"/>
          </a:xfrm>
        </p:spPr>
        <p:txBody>
          <a:bodyPr>
            <a:normAutofit fontScale="92500" lnSpcReduction="10000"/>
          </a:bodyPr>
          <a:lstStyle/>
          <a:p>
            <a:r>
              <a:rPr lang="ru-RU" dirty="0" smtClean="0"/>
              <a:t>Механическая работа- величина, равная произведению силы на путь.</a:t>
            </a:r>
          </a:p>
          <a:p>
            <a:r>
              <a:rPr lang="ru-RU" dirty="0" smtClean="0"/>
              <a:t>За единицу работы принимают работу, совершаемую силой в 1Н, на пути, равном 1м.</a:t>
            </a:r>
            <a:endParaRPr lang="ru-RU" dirty="0"/>
          </a:p>
        </p:txBody>
      </p:sp>
      <p:pic>
        <p:nvPicPr>
          <p:cNvPr id="5" name="Содержимое 4" descr="0005-005-Primery-mekhanicheskoj-raboty.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3851920" y="3292912"/>
            <a:ext cx="4599962" cy="2969593"/>
          </a:xfrm>
        </p:spPr>
      </p:pic>
      <p:pic>
        <p:nvPicPr>
          <p:cNvPr id="6" name="Рисунок 5" descr="img8.jpg"/>
          <p:cNvPicPr>
            <a:picLocks noChangeAspect="1"/>
          </p:cNvPicPr>
          <p:nvPr/>
        </p:nvPicPr>
        <p:blipFill>
          <a:blip r:embed="rId3"/>
          <a:stretch>
            <a:fillRect/>
          </a:stretch>
        </p:blipFill>
        <p:spPr>
          <a:xfrm>
            <a:off x="285720" y="4581128"/>
            <a:ext cx="2808313" cy="1664200"/>
          </a:xfrm>
          <a:prstGeom prst="rect">
            <a:avLst/>
          </a:prstGeom>
        </p:spPr>
      </p:pic>
      <p:sp>
        <p:nvSpPr>
          <p:cNvPr id="7" name="TextBox 6"/>
          <p:cNvSpPr txBox="1"/>
          <p:nvPr/>
        </p:nvSpPr>
        <p:spPr>
          <a:xfrm>
            <a:off x="285720" y="3286124"/>
            <a:ext cx="2286016" cy="923330"/>
          </a:xfrm>
          <a:prstGeom prst="rect">
            <a:avLst/>
          </a:prstGeom>
          <a:noFill/>
        </p:spPr>
        <p:txBody>
          <a:bodyPr wrap="square" rtlCol="0">
            <a:spAutoFit/>
          </a:bodyPr>
          <a:lstStyle/>
          <a:p>
            <a:r>
              <a:rPr lang="en-US" dirty="0" smtClean="0"/>
              <a:t>A-</a:t>
            </a:r>
            <a:r>
              <a:rPr lang="ru-RU" dirty="0" smtClean="0"/>
              <a:t>работа</a:t>
            </a:r>
            <a:endParaRPr lang="en-US" dirty="0" smtClean="0"/>
          </a:p>
          <a:p>
            <a:r>
              <a:rPr lang="en-US" dirty="0" smtClean="0"/>
              <a:t>F-</a:t>
            </a:r>
            <a:r>
              <a:rPr lang="ru-RU" dirty="0" smtClean="0"/>
              <a:t>сила</a:t>
            </a:r>
            <a:endParaRPr lang="en-US" dirty="0" smtClean="0"/>
          </a:p>
          <a:p>
            <a:r>
              <a:rPr lang="en-US" dirty="0" smtClean="0"/>
              <a:t>S-</a:t>
            </a:r>
            <a:r>
              <a:rPr lang="ru-RU" dirty="0" smtClean="0"/>
              <a:t>путь</a:t>
            </a:r>
            <a:endParaRPr lang="ru-RU" dirty="0"/>
          </a:p>
        </p:txBody>
      </p:sp>
    </p:spTree>
  </p:cSld>
  <p:clrMapOvr>
    <a:masterClrMapping/>
  </p:clrMapOvr>
  <p:transition>
    <p:strips dir="l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46928"/>
          </a:xfrm>
        </p:spPr>
        <p:txBody>
          <a:bodyPr/>
          <a:lstStyle/>
          <a:p>
            <a:pPr algn="ctr">
              <a:buFont typeface="Arial" pitchFamily="34" charset="0"/>
              <a:buChar char="•"/>
            </a:pPr>
            <a:r>
              <a:rPr lang="ru-RU" dirty="0" smtClean="0"/>
              <a:t>Механическая работа</a:t>
            </a:r>
            <a:endParaRPr lang="ru-RU" dirty="0"/>
          </a:p>
        </p:txBody>
      </p:sp>
      <p:sp>
        <p:nvSpPr>
          <p:cNvPr id="3" name="Содержимое 2"/>
          <p:cNvSpPr>
            <a:spLocks noGrp="1"/>
          </p:cNvSpPr>
          <p:nvPr>
            <p:ph sz="half" idx="1"/>
          </p:nvPr>
        </p:nvSpPr>
        <p:spPr>
          <a:xfrm>
            <a:off x="457200" y="1214422"/>
            <a:ext cx="8329642" cy="2286015"/>
          </a:xfrm>
        </p:spPr>
        <p:txBody>
          <a:bodyPr>
            <a:noAutofit/>
          </a:bodyPr>
          <a:lstStyle/>
          <a:p>
            <a:pPr>
              <a:buNone/>
            </a:pPr>
            <a:r>
              <a:rPr lang="ru-RU" sz="2400" dirty="0" smtClean="0"/>
              <a:t>Работа совершается, если соблюдаются</a:t>
            </a:r>
          </a:p>
          <a:p>
            <a:pPr>
              <a:buNone/>
            </a:pPr>
            <a:r>
              <a:rPr lang="ru-RU" sz="2400" dirty="0" smtClean="0"/>
              <a:t>одновременно 2 условия.</a:t>
            </a:r>
          </a:p>
          <a:p>
            <a:pPr marL="521208" indent="-457200">
              <a:buAutoNum type="arabicPeriod"/>
            </a:pPr>
            <a:r>
              <a:rPr lang="ru-RU" sz="2400" dirty="0" smtClean="0"/>
              <a:t>На тело действует сила</a:t>
            </a:r>
          </a:p>
          <a:p>
            <a:pPr marL="521208" indent="-457200">
              <a:buAutoNum type="arabicPeriod"/>
            </a:pPr>
            <a:r>
              <a:rPr lang="ru-RU" sz="2400" dirty="0" smtClean="0"/>
              <a:t>Оно перемещается в направлении действия силы.</a:t>
            </a:r>
          </a:p>
        </p:txBody>
      </p:sp>
      <p:sp>
        <p:nvSpPr>
          <p:cNvPr id="4" name="Содержимое 3"/>
          <p:cNvSpPr>
            <a:spLocks noGrp="1"/>
          </p:cNvSpPr>
          <p:nvPr>
            <p:ph sz="half" idx="2"/>
          </p:nvPr>
        </p:nvSpPr>
        <p:spPr>
          <a:xfrm>
            <a:off x="357158" y="3714752"/>
            <a:ext cx="8358246" cy="2786082"/>
          </a:xfrm>
        </p:spPr>
        <p:txBody>
          <a:bodyPr>
            <a:normAutofit fontScale="92500" lnSpcReduction="10000"/>
          </a:bodyPr>
          <a:lstStyle/>
          <a:p>
            <a:pPr>
              <a:buNone/>
            </a:pPr>
            <a:r>
              <a:rPr lang="ru-RU" dirty="0" smtClean="0"/>
              <a:t>Работа не совершается (т.е. равна 0 ),если: </a:t>
            </a:r>
            <a:br>
              <a:rPr lang="ru-RU" dirty="0" smtClean="0"/>
            </a:br>
            <a:r>
              <a:rPr lang="ru-RU" dirty="0" smtClean="0"/>
              <a:t>1. Сила действует, а тело не перемещается. </a:t>
            </a:r>
          </a:p>
          <a:p>
            <a:pPr>
              <a:buNone/>
            </a:pPr>
            <a:r>
              <a:rPr lang="ru-RU" dirty="0" smtClean="0"/>
              <a:t>2. Тело перемещается, а сила равна нулю, или все силы скомпенсированы ( т.е. равнодействующая этих сил равна 0 ).</a:t>
            </a:r>
          </a:p>
          <a:p>
            <a:pPr>
              <a:buNone/>
            </a:pPr>
            <a:r>
              <a:rPr lang="ru-RU" dirty="0" smtClean="0"/>
              <a:t>3.Направление действия силы и направление движения тела взаимно перпендикулярны. </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75490"/>
          </a:xfrm>
        </p:spPr>
        <p:txBody>
          <a:bodyPr/>
          <a:lstStyle/>
          <a:p>
            <a:pPr algn="ctr">
              <a:buFont typeface="Arial" pitchFamily="34" charset="0"/>
              <a:buChar char="•"/>
            </a:pPr>
            <a:r>
              <a:rPr lang="ru-RU" dirty="0" smtClean="0"/>
              <a:t>Джеймс Уатт</a:t>
            </a:r>
            <a:endParaRPr lang="ru-RU" dirty="0"/>
          </a:p>
        </p:txBody>
      </p:sp>
      <p:pic>
        <p:nvPicPr>
          <p:cNvPr id="5" name="Содержимое 4" descr="250px-James_Watt_by_Henry_Howard.jpg"/>
          <p:cNvPicPr>
            <a:picLocks noGrp="1" noChangeAspect="1"/>
          </p:cNvPicPr>
          <p:nvPr>
            <p:ph sz="half" idx="1"/>
          </p:nvPr>
        </p:nvPicPr>
        <p:blipFill>
          <a:blip r:embed="rId2"/>
          <a:stretch>
            <a:fillRect/>
          </a:stretch>
        </p:blipFill>
        <p:spPr>
          <a:xfrm>
            <a:off x="1043608" y="2132856"/>
            <a:ext cx="2487790" cy="3164469"/>
          </a:xfrm>
        </p:spPr>
      </p:pic>
      <p:sp>
        <p:nvSpPr>
          <p:cNvPr id="4" name="Содержимое 3"/>
          <p:cNvSpPr>
            <a:spLocks noGrp="1"/>
          </p:cNvSpPr>
          <p:nvPr>
            <p:ph sz="half" idx="2"/>
          </p:nvPr>
        </p:nvSpPr>
        <p:spPr/>
        <p:txBody>
          <a:bodyPr>
            <a:normAutofit fontScale="77500" lnSpcReduction="20000"/>
          </a:bodyPr>
          <a:lstStyle/>
          <a:p>
            <a:r>
              <a:rPr lang="ru-RU" dirty="0" smtClean="0"/>
              <a:t>Джеймс Уатт — шотландский инженер, изобретатель-механик. Член Эдинбургского королевского общества, Лондонского королевского общества, Парижской академии наук. Его именем названа единица мощности — Ватт. Усовершенствовал паровую машину Ньюкомена.</a:t>
            </a:r>
          </a:p>
          <a:p>
            <a:r>
              <a:rPr lang="ru-RU" dirty="0" smtClean="0"/>
              <a:t>В его честь названа единица мощности Ватт (Вт)</a:t>
            </a:r>
          </a:p>
          <a:p>
            <a:endParaRPr lang="ru-RU" dirty="0"/>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age2.GIF"/>
          <p:cNvPicPr>
            <a:picLocks noChangeAspect="1"/>
          </p:cNvPicPr>
          <p:nvPr/>
        </p:nvPicPr>
        <p:blipFill>
          <a:blip r:embed="rId2"/>
          <a:stretch>
            <a:fillRect/>
          </a:stretch>
        </p:blipFill>
        <p:spPr>
          <a:xfrm>
            <a:off x="4788024" y="3212976"/>
            <a:ext cx="3967683" cy="2888411"/>
          </a:xfrm>
          <a:prstGeom prst="rect">
            <a:avLst/>
          </a:prstGeom>
          <a:effectLst>
            <a:softEdge rad="127000"/>
          </a:effectLst>
        </p:spPr>
      </p:pic>
      <p:sp>
        <p:nvSpPr>
          <p:cNvPr id="2" name="Заголовок 1"/>
          <p:cNvSpPr>
            <a:spLocks noGrp="1"/>
          </p:cNvSpPr>
          <p:nvPr>
            <p:ph type="title"/>
          </p:nvPr>
        </p:nvSpPr>
        <p:spPr>
          <a:xfrm>
            <a:off x="457200" y="267494"/>
            <a:ext cx="8229600" cy="875490"/>
          </a:xfrm>
        </p:spPr>
        <p:txBody>
          <a:bodyPr>
            <a:normAutofit fontScale="90000"/>
          </a:bodyPr>
          <a:lstStyle/>
          <a:p>
            <a:pPr>
              <a:buFont typeface="Arial" pitchFamily="34" charset="0"/>
              <a:buChar char="•"/>
            </a:pPr>
            <a:r>
              <a:rPr lang="ru-RU" dirty="0" smtClean="0"/>
              <a:t>Мощность. Единицы мощности</a:t>
            </a:r>
            <a:endParaRPr lang="ru-RU" dirty="0"/>
          </a:p>
        </p:txBody>
      </p:sp>
      <p:sp>
        <p:nvSpPr>
          <p:cNvPr id="3" name="Содержимое 2"/>
          <p:cNvSpPr>
            <a:spLocks noGrp="1"/>
          </p:cNvSpPr>
          <p:nvPr>
            <p:ph sz="half" idx="1"/>
          </p:nvPr>
        </p:nvSpPr>
        <p:spPr>
          <a:xfrm>
            <a:off x="714348" y="1071546"/>
            <a:ext cx="7400948" cy="2063753"/>
          </a:xfrm>
        </p:spPr>
        <p:txBody>
          <a:bodyPr>
            <a:normAutofit fontScale="92500" lnSpcReduction="20000"/>
          </a:bodyPr>
          <a:lstStyle/>
          <a:p>
            <a:r>
              <a:rPr lang="ru-RU" dirty="0" smtClean="0"/>
              <a:t>Мощность- величина, равная отношению работы ко времени, за которое она совершена.</a:t>
            </a:r>
          </a:p>
          <a:p>
            <a:r>
              <a:rPr lang="ru-RU" dirty="0" smtClean="0"/>
              <a:t>За единицу мощности принимают такую мощность, при которой в 1с совершается работа в 1Дж.</a:t>
            </a:r>
            <a:endParaRPr lang="ru-RU" dirty="0"/>
          </a:p>
        </p:txBody>
      </p:sp>
      <p:pic>
        <p:nvPicPr>
          <p:cNvPr id="5" name="Содержимое 4" descr="26514_html_m6bc41d28.gif"/>
          <p:cNvPicPr>
            <a:picLocks noGrp="1" noChangeAspect="1"/>
          </p:cNvPicPr>
          <p:nvPr>
            <p:ph sz="half" idx="2"/>
          </p:nvPr>
        </p:nvPicPr>
        <p:blipFill>
          <a:blip r:embed="rId3"/>
          <a:stretch>
            <a:fillRect/>
          </a:stretch>
        </p:blipFill>
        <p:spPr>
          <a:xfrm>
            <a:off x="971600" y="4373283"/>
            <a:ext cx="2260303" cy="1946644"/>
          </a:xfrm>
        </p:spPr>
      </p:pic>
      <p:sp>
        <p:nvSpPr>
          <p:cNvPr id="6" name="TextBox 5"/>
          <p:cNvSpPr txBox="1"/>
          <p:nvPr/>
        </p:nvSpPr>
        <p:spPr>
          <a:xfrm>
            <a:off x="285720" y="3429000"/>
            <a:ext cx="2643206" cy="923330"/>
          </a:xfrm>
          <a:prstGeom prst="rect">
            <a:avLst/>
          </a:prstGeom>
          <a:noFill/>
        </p:spPr>
        <p:txBody>
          <a:bodyPr wrap="square" rtlCol="0">
            <a:spAutoFit/>
          </a:bodyPr>
          <a:lstStyle/>
          <a:p>
            <a:r>
              <a:rPr lang="en-US" dirty="0" smtClean="0"/>
              <a:t>N-</a:t>
            </a:r>
            <a:r>
              <a:rPr lang="ru-RU" dirty="0" smtClean="0"/>
              <a:t> мощность</a:t>
            </a:r>
            <a:endParaRPr lang="en-US" dirty="0" smtClean="0"/>
          </a:p>
          <a:p>
            <a:r>
              <a:rPr lang="en-US" dirty="0" smtClean="0"/>
              <a:t>A-</a:t>
            </a:r>
            <a:r>
              <a:rPr lang="ru-RU" dirty="0" smtClean="0"/>
              <a:t>работа</a:t>
            </a:r>
            <a:endParaRPr lang="en-US" dirty="0" smtClean="0"/>
          </a:p>
          <a:p>
            <a:r>
              <a:rPr lang="en-US" dirty="0"/>
              <a:t>t</a:t>
            </a:r>
            <a:r>
              <a:rPr lang="ru-RU" dirty="0" smtClean="0"/>
              <a:t> </a:t>
            </a:r>
            <a:r>
              <a:rPr lang="en-US" dirty="0" smtClean="0"/>
              <a:t>- </a:t>
            </a:r>
            <a:r>
              <a:rPr lang="ru-RU" dirty="0" smtClean="0"/>
              <a:t>время</a:t>
            </a:r>
            <a:endParaRPr lang="ru-RU"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85860"/>
          </a:xfrm>
        </p:spPr>
        <p:txBody>
          <a:bodyPr/>
          <a:lstStyle/>
          <a:p>
            <a:pPr algn="ctr">
              <a:buFont typeface="Arial" pitchFamily="34" charset="0"/>
              <a:buChar char="•"/>
            </a:pPr>
            <a:r>
              <a:rPr lang="ru-RU" dirty="0" smtClean="0"/>
              <a:t>Простые механизмы</a:t>
            </a:r>
            <a:endParaRPr lang="ru-RU" dirty="0"/>
          </a:p>
        </p:txBody>
      </p:sp>
      <p:sp>
        <p:nvSpPr>
          <p:cNvPr id="3" name="Содержимое 2"/>
          <p:cNvSpPr>
            <a:spLocks noGrp="1"/>
          </p:cNvSpPr>
          <p:nvPr>
            <p:ph sz="half" idx="1"/>
          </p:nvPr>
        </p:nvSpPr>
        <p:spPr>
          <a:xfrm>
            <a:off x="457200" y="1142985"/>
            <a:ext cx="8401080" cy="1143007"/>
          </a:xfrm>
        </p:spPr>
        <p:txBody>
          <a:bodyPr/>
          <a:lstStyle/>
          <a:p>
            <a:r>
              <a:rPr lang="ru-RU" dirty="0" smtClean="0"/>
              <a:t>Простые механизмы- приспособления, служащие для преобразования силы.</a:t>
            </a:r>
          </a:p>
          <a:p>
            <a:pPr>
              <a:buNone/>
            </a:pPr>
            <a:endParaRPr lang="ru-RU" dirty="0"/>
          </a:p>
        </p:txBody>
      </p:sp>
      <p:pic>
        <p:nvPicPr>
          <p:cNvPr id="5" name="Содержимое 4" descr="pyram1.jpg"/>
          <p:cNvPicPr>
            <a:picLocks noGrp="1" noChangeAspect="1"/>
          </p:cNvPicPr>
          <p:nvPr>
            <p:ph sz="half" idx="2"/>
          </p:nvPr>
        </p:nvPicPr>
        <p:blipFill>
          <a:blip r:embed="rId2"/>
          <a:stretch>
            <a:fillRect/>
          </a:stretch>
        </p:blipFill>
        <p:spPr>
          <a:xfrm>
            <a:off x="5364088" y="4480063"/>
            <a:ext cx="3100904" cy="1938062"/>
          </a:xfrm>
        </p:spPr>
      </p:pic>
      <p:pic>
        <p:nvPicPr>
          <p:cNvPr id="6" name="Рисунок 5" descr="kartinka9.JPG"/>
          <p:cNvPicPr>
            <a:picLocks noChangeAspect="1"/>
          </p:cNvPicPr>
          <p:nvPr/>
        </p:nvPicPr>
        <p:blipFill>
          <a:blip r:embed="rId3"/>
          <a:stretch>
            <a:fillRect/>
          </a:stretch>
        </p:blipFill>
        <p:spPr>
          <a:xfrm>
            <a:off x="755576" y="4653136"/>
            <a:ext cx="2555776" cy="1737926"/>
          </a:xfrm>
          <a:prstGeom prst="rect">
            <a:avLst/>
          </a:prstGeom>
        </p:spPr>
      </p:pic>
      <p:pic>
        <p:nvPicPr>
          <p:cNvPr id="7" name="Рисунок 6" descr="Image1679.jpg"/>
          <p:cNvPicPr>
            <a:picLocks noChangeAspect="1"/>
          </p:cNvPicPr>
          <p:nvPr/>
        </p:nvPicPr>
        <p:blipFill>
          <a:blip r:embed="rId4"/>
          <a:stretch>
            <a:fillRect/>
          </a:stretch>
        </p:blipFill>
        <p:spPr>
          <a:xfrm>
            <a:off x="2411760" y="2132856"/>
            <a:ext cx="4371398" cy="1882130"/>
          </a:xfrm>
          <a:prstGeom prst="rect">
            <a:avLst/>
          </a:prstGeom>
        </p:spPr>
      </p:pic>
    </p:spTree>
  </p:cSld>
  <p:clrMapOvr>
    <a:masterClrMapping/>
  </p:clrMapOvr>
  <p:transition>
    <p:spli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71546"/>
          </a:xfrm>
        </p:spPr>
        <p:txBody>
          <a:bodyPr>
            <a:noAutofit/>
          </a:bodyPr>
          <a:lstStyle/>
          <a:p>
            <a:pPr algn="ctr">
              <a:buFont typeface="Arial" pitchFamily="34" charset="0"/>
              <a:buChar char="•"/>
            </a:pPr>
            <a:r>
              <a:rPr lang="ru-RU" sz="3200" dirty="0" smtClean="0"/>
              <a:t>Рычаг. Равновесие сил на рычаге</a:t>
            </a:r>
            <a:endParaRPr lang="ru-RU" sz="3200" dirty="0"/>
          </a:p>
        </p:txBody>
      </p:sp>
      <p:sp>
        <p:nvSpPr>
          <p:cNvPr id="3" name="Содержимое 2"/>
          <p:cNvSpPr>
            <a:spLocks noGrp="1"/>
          </p:cNvSpPr>
          <p:nvPr>
            <p:ph sz="half" idx="1"/>
          </p:nvPr>
        </p:nvSpPr>
        <p:spPr>
          <a:xfrm>
            <a:off x="457200" y="928671"/>
            <a:ext cx="8401080" cy="1643074"/>
          </a:xfrm>
        </p:spPr>
        <p:txBody>
          <a:bodyPr>
            <a:normAutofit fontScale="85000" lnSpcReduction="20000"/>
          </a:bodyPr>
          <a:lstStyle/>
          <a:p>
            <a:r>
              <a:rPr lang="ru-RU" dirty="0" smtClean="0"/>
              <a:t>Рычаг- твердое тело, которое может вращаться вокруг неподвижной опоры.</a:t>
            </a:r>
          </a:p>
          <a:p>
            <a:r>
              <a:rPr lang="ru-RU" dirty="0" smtClean="0"/>
              <a:t>Кратчайшее расстояние между точкой опоры и прямой, вдоль которой действует на рычаг сила, называется плечом силы.</a:t>
            </a:r>
          </a:p>
        </p:txBody>
      </p:sp>
      <p:pic>
        <p:nvPicPr>
          <p:cNvPr id="5" name="Содержимое 4" descr="pic49.png"/>
          <p:cNvPicPr>
            <a:picLocks noGrp="1" noChangeAspect="1"/>
          </p:cNvPicPr>
          <p:nvPr>
            <p:ph sz="half" idx="2"/>
          </p:nvPr>
        </p:nvPicPr>
        <p:blipFill>
          <a:blip r:embed="rId2"/>
          <a:stretch>
            <a:fillRect/>
          </a:stretch>
        </p:blipFill>
        <p:spPr>
          <a:xfrm>
            <a:off x="467544" y="2966347"/>
            <a:ext cx="2915816" cy="3480167"/>
          </a:xfrm>
        </p:spPr>
      </p:pic>
      <p:pic>
        <p:nvPicPr>
          <p:cNvPr id="6" name="Рисунок 5" descr="fiz7resh-206.jpg"/>
          <p:cNvPicPr>
            <a:picLocks noChangeAspect="1"/>
          </p:cNvPicPr>
          <p:nvPr/>
        </p:nvPicPr>
        <p:blipFill>
          <a:blip r:embed="rId3"/>
          <a:stretch>
            <a:fillRect/>
          </a:stretch>
        </p:blipFill>
        <p:spPr>
          <a:xfrm>
            <a:off x="4860032" y="3573016"/>
            <a:ext cx="3071834" cy="2357768"/>
          </a:xfrm>
          <a:prstGeom prst="rect">
            <a:avLst/>
          </a:prstGeom>
        </p:spPr>
      </p:pic>
      <p:sp>
        <p:nvSpPr>
          <p:cNvPr id="7" name="TextBox 6"/>
          <p:cNvSpPr txBox="1"/>
          <p:nvPr/>
        </p:nvSpPr>
        <p:spPr>
          <a:xfrm>
            <a:off x="4214810" y="2643182"/>
            <a:ext cx="4714908" cy="646331"/>
          </a:xfrm>
          <a:prstGeom prst="rect">
            <a:avLst/>
          </a:prstGeom>
          <a:noFill/>
        </p:spPr>
        <p:txBody>
          <a:bodyPr wrap="square" rtlCol="0">
            <a:spAutoFit/>
          </a:bodyPr>
          <a:lstStyle/>
          <a:p>
            <a:r>
              <a:rPr lang="en-US" dirty="0" smtClean="0"/>
              <a:t>F</a:t>
            </a:r>
            <a:r>
              <a:rPr lang="en-US" sz="1200" dirty="0" smtClean="0"/>
              <a:t>1</a:t>
            </a:r>
            <a:r>
              <a:rPr lang="en-US" dirty="0" smtClean="0"/>
              <a:t> </a:t>
            </a:r>
            <a:r>
              <a:rPr lang="ru-RU" dirty="0" smtClean="0"/>
              <a:t>и</a:t>
            </a:r>
            <a:r>
              <a:rPr lang="en-US" dirty="0" smtClean="0"/>
              <a:t> F</a:t>
            </a:r>
            <a:r>
              <a:rPr lang="en-US" sz="1200" dirty="0" smtClean="0"/>
              <a:t>2</a:t>
            </a:r>
            <a:r>
              <a:rPr lang="en-US" dirty="0" smtClean="0"/>
              <a:t> </a:t>
            </a:r>
            <a:r>
              <a:rPr lang="ru-RU" dirty="0" smtClean="0"/>
              <a:t>-силы, действующие на рычаг</a:t>
            </a:r>
            <a:endParaRPr lang="en-US" dirty="0" smtClean="0"/>
          </a:p>
          <a:p>
            <a:r>
              <a:rPr lang="en-US" dirty="0" smtClean="0"/>
              <a:t>L</a:t>
            </a:r>
            <a:r>
              <a:rPr lang="en-US" sz="1200" dirty="0" smtClean="0"/>
              <a:t>1</a:t>
            </a:r>
            <a:r>
              <a:rPr lang="en-US" dirty="0" smtClean="0"/>
              <a:t> </a:t>
            </a:r>
            <a:r>
              <a:rPr lang="ru-RU" dirty="0" smtClean="0"/>
              <a:t>и </a:t>
            </a:r>
            <a:r>
              <a:rPr lang="en-US" dirty="0" smtClean="0"/>
              <a:t>L</a:t>
            </a:r>
            <a:r>
              <a:rPr lang="en-US" sz="1200" dirty="0"/>
              <a:t>2</a:t>
            </a:r>
            <a:r>
              <a:rPr lang="ru-RU" dirty="0" smtClean="0"/>
              <a:t> – плечи этих сил</a:t>
            </a:r>
            <a:endParaRPr lang="en-US" dirty="0" smtClean="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85860"/>
          </a:xfrm>
        </p:spPr>
        <p:txBody>
          <a:bodyPr/>
          <a:lstStyle/>
          <a:p>
            <a:pPr algn="ctr">
              <a:buFont typeface="Arial" pitchFamily="34" charset="0"/>
              <a:buChar char="•"/>
            </a:pPr>
            <a:r>
              <a:rPr lang="ru-RU" dirty="0" smtClean="0"/>
              <a:t>Условие равновесия рычага</a:t>
            </a:r>
            <a:endParaRPr lang="ru-RU" dirty="0"/>
          </a:p>
        </p:txBody>
      </p:sp>
      <p:sp>
        <p:nvSpPr>
          <p:cNvPr id="3" name="Содержимое 2"/>
          <p:cNvSpPr>
            <a:spLocks noGrp="1"/>
          </p:cNvSpPr>
          <p:nvPr>
            <p:ph sz="half" idx="1"/>
          </p:nvPr>
        </p:nvSpPr>
        <p:spPr>
          <a:xfrm>
            <a:off x="457200" y="1142984"/>
            <a:ext cx="8115328" cy="1857389"/>
          </a:xfrm>
        </p:spPr>
        <p:txBody>
          <a:bodyPr>
            <a:normAutofit fontScale="92500" lnSpcReduction="10000"/>
          </a:bodyPr>
          <a:lstStyle/>
          <a:p>
            <a:r>
              <a:rPr lang="ru-RU" dirty="0" smtClean="0"/>
              <a:t>Рычаг находится в равновесии тогда, когда силы, действующие на него, обратно пропорциональны плечам этих сил.</a:t>
            </a:r>
          </a:p>
          <a:p>
            <a:r>
              <a:rPr lang="ru-RU" dirty="0" smtClean="0"/>
              <a:t>Правило равновесия рычага было установлено Архимедом около 287-212 гг. до н.э.</a:t>
            </a:r>
            <a:endParaRPr lang="ru-RU" dirty="0"/>
          </a:p>
        </p:txBody>
      </p:sp>
      <p:pic>
        <p:nvPicPr>
          <p:cNvPr id="5" name="Содержимое 4" descr="0011-011-Ravnovesie-rychaga.jpg"/>
          <p:cNvPicPr>
            <a:picLocks noGrp="1" noChangeAspect="1"/>
          </p:cNvPicPr>
          <p:nvPr>
            <p:ph sz="half" idx="2"/>
          </p:nvPr>
        </p:nvPicPr>
        <p:blipFill>
          <a:blip r:embed="rId2"/>
          <a:stretch>
            <a:fillRect/>
          </a:stretch>
        </p:blipFill>
        <p:spPr>
          <a:xfrm>
            <a:off x="2627784" y="3212976"/>
            <a:ext cx="4227952" cy="3170964"/>
          </a:xfrm>
          <a:effectLst>
            <a:softEdge rad="317500"/>
          </a:effectLst>
        </p:spPr>
      </p:pic>
    </p:spTree>
  </p:cSld>
  <p:clrMapOvr>
    <a:masterClrMapping/>
  </p:clrMapOvr>
  <p:transition>
    <p:wheel spokes="2"/>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86800" cy="1071546"/>
          </a:xfrm>
        </p:spPr>
        <p:txBody>
          <a:bodyPr>
            <a:normAutofit/>
          </a:bodyPr>
          <a:lstStyle/>
          <a:p>
            <a:pPr algn="ctr">
              <a:buFont typeface="Arial" pitchFamily="34" charset="0"/>
              <a:buChar char="•"/>
            </a:pPr>
            <a:r>
              <a:rPr lang="ru-RU" dirty="0" smtClean="0"/>
              <a:t> </a:t>
            </a:r>
            <a:r>
              <a:rPr lang="ru-RU" sz="3600" dirty="0" smtClean="0"/>
              <a:t>Момент силы (правило моментов)</a:t>
            </a:r>
            <a:endParaRPr lang="ru-RU" sz="3600" dirty="0"/>
          </a:p>
        </p:txBody>
      </p:sp>
      <p:sp>
        <p:nvSpPr>
          <p:cNvPr id="3" name="Содержимое 2"/>
          <p:cNvSpPr>
            <a:spLocks noGrp="1"/>
          </p:cNvSpPr>
          <p:nvPr>
            <p:ph sz="half" idx="1"/>
          </p:nvPr>
        </p:nvSpPr>
        <p:spPr>
          <a:xfrm>
            <a:off x="428596" y="1357298"/>
            <a:ext cx="8286808" cy="3571900"/>
          </a:xfrm>
        </p:spPr>
        <p:txBody>
          <a:bodyPr>
            <a:normAutofit fontScale="92500" lnSpcReduction="10000"/>
          </a:bodyPr>
          <a:lstStyle/>
          <a:p>
            <a:r>
              <a:rPr lang="ru-RU" dirty="0" smtClean="0"/>
              <a:t>Правило моментов- величина, равная произведению модуля силы, на ее плечо.</a:t>
            </a:r>
          </a:p>
          <a:p>
            <a:r>
              <a:rPr lang="ru-RU" dirty="0" smtClean="0"/>
              <a:t>Рычаг находится в равновесии под действием двух сил, если момент силы, вращающей его по часовой стрелке, равен моменту силы, вращающей его против часовой стрелки.</a:t>
            </a:r>
          </a:p>
          <a:p>
            <a:r>
              <a:rPr lang="ru-RU" dirty="0" smtClean="0"/>
              <a:t>За единицу момента силы принимается момент силы в 1Н, плечо которой равно 1м.</a:t>
            </a:r>
          </a:p>
          <a:p>
            <a:r>
              <a:rPr lang="ru-RU" dirty="0" smtClean="0"/>
              <a:t>Эта единица называется  ньютон-метр (Н*м)</a:t>
            </a:r>
            <a:endParaRPr lang="ru-RU" dirty="0"/>
          </a:p>
        </p:txBody>
      </p:sp>
      <p:sp>
        <p:nvSpPr>
          <p:cNvPr id="4" name="Содержимое 3"/>
          <p:cNvSpPr>
            <a:spLocks noGrp="1"/>
          </p:cNvSpPr>
          <p:nvPr>
            <p:ph sz="half" idx="2"/>
          </p:nvPr>
        </p:nvSpPr>
        <p:spPr>
          <a:xfrm>
            <a:off x="2786050" y="5000636"/>
            <a:ext cx="4543428" cy="1643074"/>
          </a:xfrm>
        </p:spPr>
        <p:txBody>
          <a:bodyPr>
            <a:normAutofit fontScale="92500" lnSpcReduction="10000"/>
          </a:bodyPr>
          <a:lstStyle/>
          <a:p>
            <a:pPr>
              <a:buNone/>
            </a:pPr>
            <a:r>
              <a:rPr lang="en-US" sz="3600" dirty="0" smtClean="0"/>
              <a:t>F</a:t>
            </a:r>
            <a:r>
              <a:rPr lang="ru-RU" sz="2000" dirty="0"/>
              <a:t>1</a:t>
            </a:r>
            <a:r>
              <a:rPr lang="en-US" sz="3600" dirty="0" smtClean="0"/>
              <a:t> L</a:t>
            </a:r>
            <a:r>
              <a:rPr lang="ru-RU" sz="2000" dirty="0" smtClean="0"/>
              <a:t>2</a:t>
            </a:r>
            <a:r>
              <a:rPr lang="en-US" sz="3600" dirty="0" smtClean="0"/>
              <a:t>= F</a:t>
            </a:r>
            <a:r>
              <a:rPr lang="ru-RU" sz="2000" dirty="0" smtClean="0"/>
              <a:t>2</a:t>
            </a:r>
            <a:r>
              <a:rPr lang="en-US" sz="3600" dirty="0" smtClean="0"/>
              <a:t> L</a:t>
            </a:r>
            <a:r>
              <a:rPr lang="ru-RU" sz="2000" dirty="0" smtClean="0"/>
              <a:t>2</a:t>
            </a:r>
            <a:endParaRPr lang="en-US" sz="3600" dirty="0" smtClean="0"/>
          </a:p>
          <a:p>
            <a:pPr>
              <a:buNone/>
            </a:pPr>
            <a:r>
              <a:rPr lang="en-US" sz="3200" smtClean="0"/>
              <a:t>M</a:t>
            </a:r>
            <a:r>
              <a:rPr lang="en-US" sz="2000" smtClean="0"/>
              <a:t>1</a:t>
            </a:r>
            <a:r>
              <a:rPr lang="en-US" sz="2200" smtClean="0"/>
              <a:t>=</a:t>
            </a:r>
            <a:r>
              <a:rPr lang="en-US" sz="3200" smtClean="0"/>
              <a:t>M</a:t>
            </a:r>
            <a:r>
              <a:rPr lang="ru-RU" sz="2000" smtClean="0"/>
              <a:t>2</a:t>
            </a:r>
            <a:endParaRPr lang="ru-RU" sz="36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buFont typeface="Arial" pitchFamily="34" charset="0"/>
              <a:buChar char="•"/>
            </a:pPr>
            <a:r>
              <a:rPr lang="ru-RU" dirty="0" smtClean="0"/>
              <a:t>Применение закона равновесия рычага к блоку.</a:t>
            </a:r>
            <a:endParaRPr lang="ru-RU" dirty="0"/>
          </a:p>
        </p:txBody>
      </p:sp>
      <p:sp>
        <p:nvSpPr>
          <p:cNvPr id="3" name="Содержимое 2"/>
          <p:cNvSpPr>
            <a:spLocks noGrp="1"/>
          </p:cNvSpPr>
          <p:nvPr>
            <p:ph sz="half" idx="1"/>
          </p:nvPr>
        </p:nvSpPr>
        <p:spPr/>
        <p:txBody>
          <a:bodyPr>
            <a:normAutofit/>
          </a:bodyPr>
          <a:lstStyle/>
          <a:p>
            <a:r>
              <a:rPr lang="ru-RU" sz="2000" dirty="0" smtClean="0"/>
              <a:t>Подвижный блок- блок, ось которого поднимается и опускается вместе с грузом.</a:t>
            </a:r>
          </a:p>
          <a:p>
            <a:r>
              <a:rPr lang="ru-RU" sz="2000" dirty="0" smtClean="0"/>
              <a:t>Он дает выигрыш в силе в 2 раза.</a:t>
            </a:r>
            <a:endParaRPr lang="ru-RU" sz="2000" dirty="0"/>
          </a:p>
        </p:txBody>
      </p:sp>
      <p:pic>
        <p:nvPicPr>
          <p:cNvPr id="5" name="Содержимое 4" descr="2blok.png"/>
          <p:cNvPicPr>
            <a:picLocks noGrp="1" noChangeAspect="1"/>
          </p:cNvPicPr>
          <p:nvPr>
            <p:ph sz="half" idx="2"/>
          </p:nvPr>
        </p:nvPicPr>
        <p:blipFill>
          <a:blip r:embed="rId2"/>
          <a:stretch>
            <a:fillRect/>
          </a:stretch>
        </p:blipFill>
        <p:spPr>
          <a:xfrm>
            <a:off x="1043608" y="3941863"/>
            <a:ext cx="2778907" cy="2916137"/>
          </a:xfrm>
        </p:spPr>
      </p:pic>
      <p:sp>
        <p:nvSpPr>
          <p:cNvPr id="4" name="Прямоугольник 3"/>
          <p:cNvSpPr/>
          <p:nvPr/>
        </p:nvSpPr>
        <p:spPr>
          <a:xfrm>
            <a:off x="4572000" y="1556792"/>
            <a:ext cx="4572000" cy="3631763"/>
          </a:xfrm>
          <a:prstGeom prst="rect">
            <a:avLst/>
          </a:prstGeom>
        </p:spPr>
        <p:txBody>
          <a:bodyPr>
            <a:spAutoFit/>
          </a:bodyPr>
          <a:lstStyle/>
          <a:p>
            <a:r>
              <a:rPr lang="ru-RU" u="sng" dirty="0">
                <a:solidFill>
                  <a:schemeClr val="bg1"/>
                </a:solidFill>
              </a:rPr>
              <a:t>Закон Архимеда</a:t>
            </a:r>
            <a:r>
              <a:rPr lang="ru-RU" dirty="0">
                <a:solidFill>
                  <a:schemeClr val="bg1"/>
                </a:solidFill>
              </a:rPr>
              <a:t>:</a:t>
            </a:r>
            <a:br>
              <a:rPr lang="ru-RU" dirty="0">
                <a:solidFill>
                  <a:schemeClr val="bg1"/>
                </a:solidFill>
              </a:rPr>
            </a:br>
            <a:r>
              <a:rPr lang="ru-RU" sz="2000" dirty="0" err="1" smtClean="0">
                <a:solidFill>
                  <a:schemeClr val="bg1"/>
                </a:solidFill>
              </a:rPr>
              <a:t>С</a:t>
            </a:r>
            <a:r>
              <a:rPr lang="ru-RU" sz="2000" dirty="0" err="1"/>
              <a:t>Неподвижный</a:t>
            </a:r>
            <a:r>
              <a:rPr lang="ru-RU" sz="2000" dirty="0"/>
              <a:t> блок- блок, ось которого закреплена и при подъеме грузов не поднимается и не опускается.</a:t>
            </a:r>
          </a:p>
          <a:p>
            <a:r>
              <a:rPr lang="ru-RU" sz="2000" dirty="0"/>
              <a:t>Он не дает выигрыша в силе, но позволяет менять направление силы</a:t>
            </a:r>
            <a:r>
              <a:rPr lang="ru-RU" dirty="0"/>
              <a:t>.</a:t>
            </a:r>
          </a:p>
          <a:p>
            <a:r>
              <a:rPr lang="ru-RU" dirty="0" smtClean="0">
                <a:solidFill>
                  <a:schemeClr val="bg1"/>
                </a:solidFill>
              </a:rPr>
              <a:t>ело </a:t>
            </a:r>
            <a:r>
              <a:rPr lang="ru-RU" dirty="0">
                <a:solidFill>
                  <a:schemeClr val="bg1"/>
                </a:solidFill>
              </a:rPr>
              <a:t>из жидкости (газа), равна весу жидкости (газа) в объеме погруженного </a:t>
            </a:r>
            <a:r>
              <a:rPr lang="ru-RU" dirty="0" smtClean="0">
                <a:solidFill>
                  <a:schemeClr val="bg1"/>
                </a:solidFill>
              </a:rPr>
              <a:t>тела </a:t>
            </a:r>
            <a:r>
              <a:rPr lang="ru-RU" dirty="0">
                <a:solidFill>
                  <a:schemeClr val="bg1"/>
                </a:solidFill>
              </a:rPr>
              <a:t>жидкости (газа) в объеме погруженного тела.</a:t>
            </a:r>
            <a:endParaRPr lang="ru-RU" dirty="0"/>
          </a:p>
        </p:txBody>
      </p:sp>
      <p:pic>
        <p:nvPicPr>
          <p:cNvPr id="6" name="Содержимое 4" descr="903432567.jpg"/>
          <p:cNvPicPr>
            <a:picLocks noChangeAspect="1"/>
          </p:cNvPicPr>
          <p:nvPr/>
        </p:nvPicPr>
        <p:blipFill>
          <a:blip r:embed="rId3"/>
          <a:stretch>
            <a:fillRect/>
          </a:stretch>
        </p:blipFill>
        <p:spPr>
          <a:xfrm>
            <a:off x="5652120" y="4204867"/>
            <a:ext cx="2989862" cy="2421789"/>
          </a:xfrm>
          <a:prstGeom prst="rect">
            <a:avLst/>
          </a:prstGeom>
        </p:spPr>
      </p:pic>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14620"/>
            <a:ext cx="8786874" cy="3929090"/>
          </a:xfrm>
        </p:spPr>
        <p:txBody>
          <a:bodyPr>
            <a:normAutofit/>
          </a:bodyPr>
          <a:lstStyle/>
          <a:p>
            <a:pPr algn="ctr">
              <a:buFont typeface="Arial" pitchFamily="34" charset="0"/>
              <a:buChar char="•"/>
            </a:pPr>
            <a:r>
              <a:rPr lang="ru-RU" sz="1600" dirty="0" smtClean="0"/>
              <a:t/>
            </a:r>
            <a:br>
              <a:rPr lang="ru-RU" sz="1600" dirty="0" smtClean="0"/>
            </a:br>
            <a:r>
              <a:rPr lang="ru-RU" sz="1600" dirty="0" smtClean="0"/>
              <a:t>ФИЗИКА-наука о природе, изучающая простейшие и вместе с тем наиболее общие свойства материального мира. По изучаемым объектам физика подразделяется на физику элементарных частиц, атомных ядер, атомов, молекул, твердого тела, плазмы и т. д. К основным разделам теоретической физики относятся: механика, электродинамика, оптика, термодинамика, статистическая физика, теория относительности, квантовая механика, квантовая теория поля.</a:t>
            </a:r>
            <a:br>
              <a:rPr lang="ru-RU" sz="1600" dirty="0" smtClean="0"/>
            </a:br>
            <a:endParaRPr lang="ru-RU" sz="1600" dirty="0"/>
          </a:p>
        </p:txBody>
      </p:sp>
      <p:pic>
        <p:nvPicPr>
          <p:cNvPr id="4" name="Содержимое 3" descr="fizika.jpg"/>
          <p:cNvPicPr>
            <a:picLocks noGrp="1"/>
          </p:cNvPicPr>
          <p:nvPr>
            <p:ph idx="1"/>
          </p:nvPr>
        </p:nvPicPr>
        <p:blipFill>
          <a:blip r:embed="rId2"/>
          <a:stretch>
            <a:fillRect/>
          </a:stretch>
        </p:blipFill>
        <p:spPr>
          <a:xfrm>
            <a:off x="2627784" y="0"/>
            <a:ext cx="6087574" cy="3573016"/>
          </a:xfrm>
          <a:effectLst>
            <a:softEdge rad="127000"/>
          </a:effectLst>
        </p:spPr>
      </p:pic>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lstStyle/>
          <a:p>
            <a:pPr algn="ctr">
              <a:buFont typeface="Arial" pitchFamily="34" charset="0"/>
              <a:buChar char="•"/>
            </a:pPr>
            <a:r>
              <a:rPr lang="ru-RU" dirty="0" smtClean="0"/>
              <a:t>Золотое правило механики.</a:t>
            </a:r>
            <a:endParaRPr lang="ru-RU" dirty="0"/>
          </a:p>
        </p:txBody>
      </p:sp>
      <p:sp>
        <p:nvSpPr>
          <p:cNvPr id="3" name="Содержимое 2"/>
          <p:cNvSpPr>
            <a:spLocks noGrp="1"/>
          </p:cNvSpPr>
          <p:nvPr>
            <p:ph sz="half" idx="1"/>
          </p:nvPr>
        </p:nvSpPr>
        <p:spPr>
          <a:xfrm>
            <a:off x="0" y="1000108"/>
            <a:ext cx="8786842" cy="2500330"/>
          </a:xfrm>
        </p:spPr>
        <p:txBody>
          <a:bodyPr>
            <a:normAutofit/>
          </a:bodyPr>
          <a:lstStyle/>
          <a:p>
            <a:r>
              <a:rPr lang="ru-RU" dirty="0" smtClean="0"/>
              <a:t>При использовании рычага выигрыша в работе не получают. </a:t>
            </a:r>
          </a:p>
          <a:p>
            <a:r>
              <a:rPr lang="ru-RU" dirty="0" smtClean="0"/>
              <a:t>Действуя на длинное плечо рычага, мы выигрываем в силе, но при этом во столько же раз проигрываем в пути.</a:t>
            </a:r>
          </a:p>
          <a:p>
            <a:endParaRPr lang="ru-RU" dirty="0"/>
          </a:p>
        </p:txBody>
      </p:sp>
      <p:pic>
        <p:nvPicPr>
          <p:cNvPr id="5" name="Содержимое 4" descr="shema.gif"/>
          <p:cNvPicPr>
            <a:picLocks noGrp="1" noChangeAspect="1"/>
          </p:cNvPicPr>
          <p:nvPr>
            <p:ph sz="half" idx="2"/>
          </p:nvPr>
        </p:nvPicPr>
        <p:blipFill>
          <a:blip r:embed="rId2"/>
          <a:stretch>
            <a:fillRect/>
          </a:stretch>
        </p:blipFill>
        <p:spPr>
          <a:xfrm>
            <a:off x="4427984" y="3512987"/>
            <a:ext cx="3662148" cy="2441432"/>
          </a:xfrm>
        </p:spPr>
      </p:pic>
      <p:pic>
        <p:nvPicPr>
          <p:cNvPr id="6" name="Рисунок 5" descr="images (5).jpg"/>
          <p:cNvPicPr>
            <a:picLocks noChangeAspect="1"/>
          </p:cNvPicPr>
          <p:nvPr/>
        </p:nvPicPr>
        <p:blipFill>
          <a:blip r:embed="rId3"/>
          <a:stretch>
            <a:fillRect/>
          </a:stretch>
        </p:blipFill>
        <p:spPr>
          <a:xfrm>
            <a:off x="467544" y="3356992"/>
            <a:ext cx="1907704" cy="2579849"/>
          </a:xfrm>
          <a:prstGeom prst="rect">
            <a:avLst/>
          </a:prstGeom>
        </p:spPr>
      </p:pic>
    </p:spTree>
  </p:cSld>
  <p:clrMapOvr>
    <a:masterClrMapping/>
  </p:clrMapOvr>
  <p:transition>
    <p:check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severnoe-siyanie_1920x1200.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pPr>
              <a:buFont typeface="Arial" pitchFamily="34" charset="0"/>
              <a:buChar char="•"/>
            </a:pPr>
            <a:r>
              <a:rPr lang="ru-RU" dirty="0" smtClean="0"/>
              <a:t> Коэффициент полезного действия механизма (КПД)</a:t>
            </a:r>
            <a:endParaRPr lang="ru-RU" dirty="0"/>
          </a:p>
        </p:txBody>
      </p:sp>
      <p:sp>
        <p:nvSpPr>
          <p:cNvPr id="3" name="Содержимое 2"/>
          <p:cNvSpPr>
            <a:spLocks noGrp="1"/>
          </p:cNvSpPr>
          <p:nvPr>
            <p:ph sz="half" idx="1"/>
          </p:nvPr>
        </p:nvSpPr>
        <p:spPr>
          <a:xfrm>
            <a:off x="457200" y="1722437"/>
            <a:ext cx="8329642" cy="3421075"/>
          </a:xfrm>
        </p:spPr>
        <p:txBody>
          <a:bodyPr>
            <a:normAutofit/>
          </a:bodyPr>
          <a:lstStyle/>
          <a:p>
            <a:r>
              <a:rPr lang="ru-RU" dirty="0" smtClean="0"/>
              <a:t>Отношение полезной работы к полной работе называется коэффициентом полезного действия механизма.</a:t>
            </a:r>
          </a:p>
          <a:p>
            <a:r>
              <a:rPr lang="ru-RU" dirty="0" smtClean="0"/>
              <a:t>На практике совершенная с помощью механизма полная работа всегда несколько больше полезной работы.</a:t>
            </a:r>
          </a:p>
          <a:p>
            <a:pPr>
              <a:buNone/>
            </a:pPr>
            <a:endParaRPr lang="ru-RU" dirty="0" smtClean="0"/>
          </a:p>
          <a:p>
            <a:endParaRPr lang="ru-RU" dirty="0"/>
          </a:p>
        </p:txBody>
      </p:sp>
      <p:pic>
        <p:nvPicPr>
          <p:cNvPr id="5" name="Содержимое 4" descr="kpd.png"/>
          <p:cNvPicPr>
            <a:picLocks noGrp="1" noChangeAspect="1"/>
          </p:cNvPicPr>
          <p:nvPr>
            <p:ph sz="half" idx="2"/>
          </p:nvPr>
        </p:nvPicPr>
        <p:blipFill>
          <a:blip r:embed="rId3"/>
          <a:stretch>
            <a:fillRect/>
          </a:stretch>
        </p:blipFill>
        <p:spPr>
          <a:xfrm>
            <a:off x="2857489" y="4414466"/>
            <a:ext cx="4378808" cy="1311869"/>
          </a:xfrm>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45.jpg"/>
          <p:cNvPicPr>
            <a:picLocks noGrp="1" noChangeAspect="1"/>
          </p:cNvPicPr>
          <p:nvPr>
            <p:ph sz="half" idx="2"/>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457200" y="0"/>
            <a:ext cx="8229600" cy="1214422"/>
          </a:xfrm>
        </p:spPr>
        <p:txBody>
          <a:bodyPr/>
          <a:lstStyle/>
          <a:p>
            <a:pPr algn="ctr">
              <a:buFont typeface="Arial" pitchFamily="34" charset="0"/>
              <a:buChar char="•"/>
            </a:pPr>
            <a:r>
              <a:rPr lang="ru-RU" dirty="0" smtClean="0"/>
              <a:t> Энергия</a:t>
            </a:r>
            <a:endParaRPr lang="ru-RU" dirty="0"/>
          </a:p>
        </p:txBody>
      </p:sp>
      <p:sp>
        <p:nvSpPr>
          <p:cNvPr id="3" name="Содержимое 2"/>
          <p:cNvSpPr>
            <a:spLocks noGrp="1"/>
          </p:cNvSpPr>
          <p:nvPr>
            <p:ph sz="half" idx="1"/>
          </p:nvPr>
        </p:nvSpPr>
        <p:spPr>
          <a:xfrm>
            <a:off x="457200" y="1285860"/>
            <a:ext cx="8186766" cy="4786346"/>
          </a:xfrm>
        </p:spPr>
        <p:txBody>
          <a:bodyPr>
            <a:normAutofit/>
          </a:bodyPr>
          <a:lstStyle/>
          <a:p>
            <a:r>
              <a:rPr lang="ru-RU" sz="3200" dirty="0" smtClean="0"/>
              <a:t>Энергия- физическая величина, показывающая, какую работу может совершить тело (или несколько тел).</a:t>
            </a:r>
          </a:p>
          <a:p>
            <a:r>
              <a:rPr lang="ru-RU" sz="3200" dirty="0" smtClean="0"/>
              <a:t>Энергию выражают в джоулях.</a:t>
            </a:r>
          </a:p>
          <a:p>
            <a:r>
              <a:rPr lang="ru-RU" sz="3200" dirty="0" smtClean="0"/>
              <a:t>Чем большую работу совершает тело, тем большей энергией оно обладает.</a:t>
            </a:r>
            <a:endParaRPr lang="ru-RU" sz="32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357298"/>
          </a:xfrm>
        </p:spPr>
        <p:txBody>
          <a:bodyPr>
            <a:normAutofit/>
          </a:bodyPr>
          <a:lstStyle/>
          <a:p>
            <a:pPr algn="ctr">
              <a:buFont typeface="Arial" pitchFamily="34" charset="0"/>
              <a:buChar char="•"/>
            </a:pPr>
            <a:r>
              <a:rPr lang="ru-RU" dirty="0" smtClean="0"/>
              <a:t>Потенциальная энергия.</a:t>
            </a:r>
            <a:endParaRPr lang="ru-RU" dirty="0"/>
          </a:p>
        </p:txBody>
      </p:sp>
      <p:sp>
        <p:nvSpPr>
          <p:cNvPr id="3" name="Содержимое 2"/>
          <p:cNvSpPr>
            <a:spLocks noGrp="1"/>
          </p:cNvSpPr>
          <p:nvPr>
            <p:ph sz="half" idx="1"/>
          </p:nvPr>
        </p:nvSpPr>
        <p:spPr>
          <a:xfrm>
            <a:off x="457200" y="1428737"/>
            <a:ext cx="8543956" cy="2928958"/>
          </a:xfrm>
        </p:spPr>
        <p:txBody>
          <a:bodyPr/>
          <a:lstStyle/>
          <a:p>
            <a:r>
              <a:rPr lang="ru-RU" dirty="0" smtClean="0"/>
              <a:t>Потенциальной энергией называется энергия. Которая определяется взаимным положением взаимодействующих тел или частей одного и того же тела.</a:t>
            </a:r>
          </a:p>
          <a:p>
            <a:endParaRPr lang="ru-RU" dirty="0"/>
          </a:p>
        </p:txBody>
      </p:sp>
      <p:pic>
        <p:nvPicPr>
          <p:cNvPr id="5" name="Содержимое 4" descr="5974_html_m1683e385.gif"/>
          <p:cNvPicPr>
            <a:picLocks noGrp="1" noChangeAspect="1"/>
          </p:cNvPicPr>
          <p:nvPr>
            <p:ph sz="half" idx="2"/>
          </p:nvPr>
        </p:nvPicPr>
        <p:blipFill>
          <a:blip r:embed="rId2"/>
          <a:stretch>
            <a:fillRect/>
          </a:stretch>
        </p:blipFill>
        <p:spPr>
          <a:xfrm>
            <a:off x="611560" y="3543538"/>
            <a:ext cx="3024336" cy="2285992"/>
          </a:xfrm>
        </p:spPr>
      </p:pic>
      <p:pic>
        <p:nvPicPr>
          <p:cNvPr id="6" name="Рисунок 5" descr="0005-010-Potentsialnaja-energija.png"/>
          <p:cNvPicPr>
            <a:picLocks noChangeAspect="1"/>
          </p:cNvPicPr>
          <p:nvPr/>
        </p:nvPicPr>
        <p:blipFill>
          <a:blip r:embed="rId3"/>
          <a:stretch>
            <a:fillRect/>
          </a:stretch>
        </p:blipFill>
        <p:spPr>
          <a:xfrm>
            <a:off x="4716016" y="3212976"/>
            <a:ext cx="4245052" cy="2645511"/>
          </a:xfrm>
          <a:prstGeom prst="rect">
            <a:avLst/>
          </a:prstGeom>
          <a:effectLst>
            <a:softEdge rad="63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2984"/>
          </a:xfrm>
        </p:spPr>
        <p:txBody>
          <a:bodyPr/>
          <a:lstStyle/>
          <a:p>
            <a:pPr algn="ctr">
              <a:buFont typeface="Arial" pitchFamily="34" charset="0"/>
              <a:buChar char="•"/>
            </a:pPr>
            <a:r>
              <a:rPr lang="ru-RU" dirty="0" smtClean="0"/>
              <a:t>Кинетическая энергия.</a:t>
            </a:r>
            <a:endParaRPr lang="ru-RU" dirty="0"/>
          </a:p>
        </p:txBody>
      </p:sp>
      <p:sp>
        <p:nvSpPr>
          <p:cNvPr id="3" name="Содержимое 2"/>
          <p:cNvSpPr>
            <a:spLocks noGrp="1"/>
          </p:cNvSpPr>
          <p:nvPr>
            <p:ph sz="half" idx="1"/>
          </p:nvPr>
        </p:nvSpPr>
        <p:spPr>
          <a:xfrm>
            <a:off x="428596" y="785795"/>
            <a:ext cx="8358246" cy="2286016"/>
          </a:xfrm>
        </p:spPr>
        <p:txBody>
          <a:bodyPr>
            <a:normAutofit fontScale="92500"/>
          </a:bodyPr>
          <a:lstStyle/>
          <a:p>
            <a:pPr>
              <a:buNone/>
            </a:pPr>
            <a:endParaRPr lang="ru-RU" dirty="0" smtClean="0"/>
          </a:p>
          <a:p>
            <a:r>
              <a:rPr lang="ru-RU" dirty="0" smtClean="0"/>
              <a:t>Энергия, которой обладает тело вследствие своего движения, называется кинетической. </a:t>
            </a:r>
          </a:p>
          <a:p>
            <a:r>
              <a:rPr lang="ru-RU" dirty="0" smtClean="0"/>
              <a:t>Чем больше масса тела и скорость, с которой оно движется, тем больше кинетическая энергия.</a:t>
            </a:r>
            <a:endParaRPr lang="ru-RU" dirty="0"/>
          </a:p>
        </p:txBody>
      </p:sp>
      <p:pic>
        <p:nvPicPr>
          <p:cNvPr id="5" name="Содержимое 4" descr="file1_html_m7f699714.gif"/>
          <p:cNvPicPr>
            <a:picLocks noGrp="1" noChangeAspect="1"/>
          </p:cNvPicPr>
          <p:nvPr>
            <p:ph sz="half" idx="2"/>
          </p:nvPr>
        </p:nvPicPr>
        <p:blipFill>
          <a:blip r:embed="rId2"/>
          <a:stretch>
            <a:fillRect/>
          </a:stretch>
        </p:blipFill>
        <p:spPr>
          <a:xfrm>
            <a:off x="251520" y="3688623"/>
            <a:ext cx="3600400" cy="2285659"/>
          </a:xfrm>
        </p:spPr>
      </p:pic>
      <p:pic>
        <p:nvPicPr>
          <p:cNvPr id="6" name="Рисунок 5" descr="123.jpg"/>
          <p:cNvPicPr>
            <a:picLocks noChangeAspect="1"/>
          </p:cNvPicPr>
          <p:nvPr/>
        </p:nvPicPr>
        <p:blipFill>
          <a:blip r:embed="rId3"/>
          <a:stretch>
            <a:fillRect/>
          </a:stretch>
        </p:blipFill>
        <p:spPr>
          <a:xfrm>
            <a:off x="5148064" y="3429000"/>
            <a:ext cx="3168352" cy="2379914"/>
          </a:xfrm>
          <a:prstGeom prst="rect">
            <a:avLst/>
          </a:prstGeom>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l.jpg"/>
          <p:cNvPicPr>
            <a:picLocks noGrp="1" noChangeAspect="1"/>
          </p:cNvPicPr>
          <p:nvPr>
            <p:ph idx="1"/>
          </p:nvPr>
        </p:nvPicPr>
        <p:blipFill>
          <a:blip r:embed="rId2"/>
          <a:stretch>
            <a:fillRect/>
          </a:stretch>
        </p:blipFill>
        <p:spPr>
          <a:xfrm>
            <a:off x="0" y="0"/>
            <a:ext cx="9144000" cy="6858022"/>
          </a:xfrm>
        </p:spPr>
      </p:pic>
      <p:sp>
        <p:nvSpPr>
          <p:cNvPr id="2" name="Заголовок 1"/>
          <p:cNvSpPr>
            <a:spLocks noGrp="1"/>
          </p:cNvSpPr>
          <p:nvPr>
            <p:ph type="title"/>
          </p:nvPr>
        </p:nvSpPr>
        <p:spPr>
          <a:xfrm rot="20868489">
            <a:off x="859477" y="1424690"/>
            <a:ext cx="8229600" cy="1399032"/>
          </a:xfrm>
        </p:spPr>
        <p:txBody>
          <a:bodyPr/>
          <a:lstStyle/>
          <a:p>
            <a:pPr>
              <a:buFont typeface="Arial" pitchFamily="34" charset="0"/>
              <a:buChar char="•"/>
            </a:pPr>
            <a:r>
              <a:rPr lang="ru-RU" dirty="0" smtClean="0"/>
              <a:t>Спасибо за внимание.</a:t>
            </a:r>
            <a:endParaRPr lang="ru-RU" dirty="0"/>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buFont typeface="Arial" pitchFamily="34" charset="0"/>
              <a:buChar char="•"/>
            </a:pPr>
            <a:r>
              <a:rPr lang="ru-RU" sz="2800" dirty="0" smtClean="0"/>
              <a:t>Физические явления- изменения, происходящие с телами и веществами в окружающем мире.</a:t>
            </a:r>
            <a:endParaRPr lang="ru-RU" sz="2800" dirty="0"/>
          </a:p>
        </p:txBody>
      </p:sp>
      <p:pic>
        <p:nvPicPr>
          <p:cNvPr id="6" name="Содержимое 5" descr="gosnomer-02.jpg"/>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4429124" y="1714488"/>
            <a:ext cx="4038600" cy="2683425"/>
          </a:xfrm>
        </p:spPr>
      </p:pic>
      <p:pic>
        <p:nvPicPr>
          <p:cNvPr id="7" name="Рисунок 6" descr="4df7f032b66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1472" y="4568516"/>
            <a:ext cx="3429024" cy="2360946"/>
          </a:xfrm>
          <a:prstGeom prst="rect">
            <a:avLst/>
          </a:prstGeom>
        </p:spPr>
      </p:pic>
      <p:pic>
        <p:nvPicPr>
          <p:cNvPr id="8" name="Рисунок 7" descr="images (4).jpg"/>
          <p:cNvPicPr>
            <a:picLocks noChangeAspect="1"/>
          </p:cNvPicPr>
          <p:nvPr/>
        </p:nvPicPr>
        <p:blipFill>
          <a:blip r:embed="rId4"/>
          <a:stretch>
            <a:fillRect/>
          </a:stretch>
        </p:blipFill>
        <p:spPr>
          <a:xfrm>
            <a:off x="4714876" y="4572008"/>
            <a:ext cx="3523711" cy="2285992"/>
          </a:xfrm>
          <a:prstGeom prst="rect">
            <a:avLst/>
          </a:prstGeom>
        </p:spPr>
      </p:pic>
      <p:pic>
        <p:nvPicPr>
          <p:cNvPr id="9" name="Содержимое 4" descr="0_53212_e556f3b9_XL.jpg"/>
          <p:cNvPicPr>
            <a:picLocks noGrp="1" noChangeAspect="1"/>
          </p:cNvPicPr>
          <p:nvPr>
            <p:ph sz="half" idx="1"/>
          </p:nvPr>
        </p:nvPicPr>
        <p:blipFill>
          <a:blip r:embed="rId5"/>
          <a:stretch>
            <a:fillRect/>
          </a:stretch>
        </p:blipFill>
        <p:spPr>
          <a:xfrm>
            <a:off x="266684" y="1700808"/>
            <a:ext cx="4038600" cy="2696542"/>
          </a:xfrm>
        </p:spPr>
      </p:pic>
      <p:pic>
        <p:nvPicPr>
          <p:cNvPr id="10" name="Содержимое 4" descr="0_53212_e556f3b9_XL.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6684" y="1628800"/>
            <a:ext cx="4038600" cy="2696542"/>
          </a:xfrm>
          <a:prstGeom prst="rect">
            <a:avLst/>
          </a:prstGeom>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vetton_ru_249.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0" y="267494"/>
            <a:ext cx="6429388" cy="6090464"/>
          </a:xfrm>
        </p:spPr>
        <p:txBody>
          <a:bodyPr vert="horz" anchor="t">
            <a:normAutofit/>
          </a:bodyPr>
          <a:lstStyle/>
          <a:p>
            <a:pPr marL="1227582" indent="-742950">
              <a:buFont typeface="Arial" pitchFamily="34" charset="0"/>
              <a:buChar char="•"/>
            </a:pPr>
            <a:r>
              <a:rPr lang="ru-RU" sz="3600" dirty="0" smtClean="0">
                <a:solidFill>
                  <a:schemeClr val="bg2"/>
                </a:solidFill>
              </a:rPr>
              <a:t>Физические явления.</a:t>
            </a:r>
            <a:br>
              <a:rPr lang="ru-RU" sz="3600" dirty="0" smtClean="0">
                <a:solidFill>
                  <a:schemeClr val="bg2"/>
                </a:solidFill>
              </a:rPr>
            </a:br>
            <a:r>
              <a:rPr lang="ru-RU" sz="3600" dirty="0" smtClean="0">
                <a:solidFill>
                  <a:schemeClr val="bg2"/>
                </a:solidFill>
              </a:rPr>
              <a:t>1.Механические</a:t>
            </a:r>
            <a:br>
              <a:rPr lang="ru-RU" sz="3600" dirty="0" smtClean="0">
                <a:solidFill>
                  <a:schemeClr val="bg2"/>
                </a:solidFill>
              </a:rPr>
            </a:br>
            <a:r>
              <a:rPr lang="ru-RU" sz="3600" dirty="0" smtClean="0">
                <a:solidFill>
                  <a:schemeClr val="bg2"/>
                </a:solidFill>
              </a:rPr>
              <a:t>2.Электрические</a:t>
            </a:r>
            <a:br>
              <a:rPr lang="ru-RU" sz="3600" dirty="0" smtClean="0">
                <a:solidFill>
                  <a:schemeClr val="bg2"/>
                </a:solidFill>
              </a:rPr>
            </a:br>
            <a:r>
              <a:rPr lang="ru-RU" sz="3600" dirty="0" smtClean="0">
                <a:solidFill>
                  <a:schemeClr val="bg2"/>
                </a:solidFill>
              </a:rPr>
              <a:t>3.Магнитные</a:t>
            </a:r>
            <a:br>
              <a:rPr lang="ru-RU" sz="3600" dirty="0" smtClean="0">
                <a:solidFill>
                  <a:schemeClr val="bg2"/>
                </a:solidFill>
              </a:rPr>
            </a:br>
            <a:r>
              <a:rPr lang="ru-RU" sz="3600" dirty="0" smtClean="0">
                <a:solidFill>
                  <a:schemeClr val="bg2"/>
                </a:solidFill>
              </a:rPr>
              <a:t>4.Тепловые</a:t>
            </a:r>
            <a:br>
              <a:rPr lang="ru-RU" sz="3600" dirty="0" smtClean="0">
                <a:solidFill>
                  <a:schemeClr val="bg2"/>
                </a:solidFill>
              </a:rPr>
            </a:br>
            <a:r>
              <a:rPr lang="ru-RU" sz="3600" dirty="0" smtClean="0">
                <a:solidFill>
                  <a:schemeClr val="bg2"/>
                </a:solidFill>
              </a:rPr>
              <a:t>5.Звуковые</a:t>
            </a:r>
            <a:br>
              <a:rPr lang="ru-RU" sz="3600" dirty="0" smtClean="0">
                <a:solidFill>
                  <a:schemeClr val="bg2"/>
                </a:solidFill>
              </a:rPr>
            </a:br>
            <a:r>
              <a:rPr lang="ru-RU" sz="3600" dirty="0" smtClean="0">
                <a:solidFill>
                  <a:schemeClr val="bg2"/>
                </a:solidFill>
              </a:rPr>
              <a:t>6.Световые</a:t>
            </a:r>
            <a:endParaRPr lang="ru-RU" sz="3600" dirty="0">
              <a:solidFill>
                <a:schemeClr val="bg2"/>
              </a:solidFill>
            </a:endParaRPr>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vetton_ru_380.jpg"/>
          <p:cNvPicPr>
            <a:picLocks noGrp="1" noChangeAspect="1"/>
          </p:cNvPicPr>
          <p:nvPr>
            <p:ph sz="half" idx="1"/>
          </p:nvPr>
        </p:nvPicPr>
        <p:blipFill>
          <a:blip r:embed="rId2"/>
          <a:stretch>
            <a:fillRect/>
          </a:stretch>
        </p:blipFill>
        <p:spPr>
          <a:xfrm>
            <a:off x="0" y="1"/>
            <a:ext cx="9144000" cy="6858000"/>
          </a:xfrm>
        </p:spPr>
      </p:pic>
      <p:sp>
        <p:nvSpPr>
          <p:cNvPr id="2" name="Заголовок 1"/>
          <p:cNvSpPr>
            <a:spLocks noGrp="1"/>
          </p:cNvSpPr>
          <p:nvPr>
            <p:ph type="title"/>
          </p:nvPr>
        </p:nvSpPr>
        <p:spPr/>
        <p:txBody>
          <a:bodyPr>
            <a:normAutofit/>
          </a:bodyPr>
          <a:lstStyle/>
          <a:p>
            <a:pPr algn="ctr">
              <a:buFont typeface="Arial" pitchFamily="34" charset="0"/>
              <a:buChar char="•"/>
            </a:pPr>
            <a:r>
              <a:rPr lang="ru-RU" sz="2800" dirty="0" smtClean="0"/>
              <a:t> Материя –это всё то, что существует во Вселенной независимо от нашего сознания.</a:t>
            </a:r>
            <a:endParaRPr lang="ru-RU" sz="2800" dirty="0"/>
          </a:p>
        </p:txBody>
      </p:sp>
      <p:sp>
        <p:nvSpPr>
          <p:cNvPr id="4" name="Содержимое 3"/>
          <p:cNvSpPr>
            <a:spLocks noGrp="1"/>
          </p:cNvSpPr>
          <p:nvPr>
            <p:ph sz="half" idx="2"/>
          </p:nvPr>
        </p:nvSpPr>
        <p:spPr>
          <a:xfrm flipH="1">
            <a:off x="9429782" y="6143644"/>
            <a:ext cx="285753" cy="71438"/>
          </a:xfrm>
        </p:spPr>
        <p:txBody>
          <a:bodyPr>
            <a:normAutofit fontScale="25000" lnSpcReduction="20000"/>
          </a:bodyPr>
          <a:lstStyle/>
          <a:p>
            <a:endParaRPr lang="ru-RU" dirty="0"/>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7829576" cy="732614"/>
          </a:xfrm>
        </p:spPr>
        <p:txBody>
          <a:bodyPr>
            <a:normAutofit/>
          </a:bodyPr>
          <a:lstStyle/>
          <a:p>
            <a:pPr algn="ctr">
              <a:buFont typeface="Arial" pitchFamily="34" charset="0"/>
              <a:buChar char="•"/>
            </a:pPr>
            <a:r>
              <a:rPr lang="ru-RU" sz="2800" dirty="0" smtClean="0"/>
              <a:t>Строение вещества.</a:t>
            </a:r>
            <a:endParaRPr lang="ru-RU" sz="2800" dirty="0"/>
          </a:p>
        </p:txBody>
      </p:sp>
      <p:sp>
        <p:nvSpPr>
          <p:cNvPr id="3" name="Содержимое 2"/>
          <p:cNvSpPr>
            <a:spLocks noGrp="1"/>
          </p:cNvSpPr>
          <p:nvPr>
            <p:ph idx="1"/>
          </p:nvPr>
        </p:nvSpPr>
        <p:spPr>
          <a:xfrm>
            <a:off x="631789" y="1064758"/>
            <a:ext cx="7654987" cy="3007184"/>
          </a:xfrm>
        </p:spPr>
        <p:txBody>
          <a:bodyPr>
            <a:normAutofit fontScale="92500" lnSpcReduction="10000"/>
          </a:bodyPr>
          <a:lstStyle/>
          <a:p>
            <a:r>
              <a:rPr lang="ru-RU" sz="1800" dirty="0" smtClean="0"/>
              <a:t>Все вещества состоят из отдельных мельчайших частиц : молекул и атомов. </a:t>
            </a:r>
            <a:br>
              <a:rPr lang="ru-RU" sz="1800" dirty="0" smtClean="0"/>
            </a:br>
            <a:r>
              <a:rPr lang="ru-RU" sz="1800" dirty="0" smtClean="0"/>
              <a:t/>
            </a:r>
            <a:br>
              <a:rPr lang="ru-RU" sz="1800" dirty="0" smtClean="0"/>
            </a:br>
            <a:r>
              <a:rPr lang="ru-RU" sz="1800" dirty="0" smtClean="0"/>
              <a:t>Основоположником идеи дискретного строения вещества (т.е. состоящего из отдельных частиц) считается древнегреческий философ Демокрит, живший  около 470 года до новой эры. Демокрит считал, что все тела состоят из бесчисленного количества сверхмалых, невидимых глазу, неделимых частиц. "Они бесконечно разнообразны, имеют впадины и выпуклости, которыми сцепляются, образуя все материальные тела, а в  природе существуют только атомы и пустота.</a:t>
            </a:r>
            <a:r>
              <a:rPr lang="ru-RU" sz="2000" dirty="0" smtClean="0"/>
              <a:t/>
            </a:r>
            <a:br>
              <a:rPr lang="ru-RU" sz="2000" dirty="0" smtClean="0"/>
            </a:br>
            <a:endParaRPr lang="ru-RU" sz="2000" dirty="0"/>
          </a:p>
        </p:txBody>
      </p:sp>
      <p:pic>
        <p:nvPicPr>
          <p:cNvPr id="5" name="Рисунок 4" descr="200px-Democritus_by_Agostino_Carracc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848984"/>
            <a:ext cx="2031176" cy="2731932"/>
          </a:xfrm>
          <a:prstGeom prst="rect">
            <a:avLst/>
          </a:prstGeom>
        </p:spPr>
      </p:pic>
      <p:pic>
        <p:nvPicPr>
          <p:cNvPr id="6" name="Рисунок 5" descr="images (5).jpg"/>
          <p:cNvPicPr>
            <a:picLocks noChangeAspect="1"/>
          </p:cNvPicPr>
          <p:nvPr/>
        </p:nvPicPr>
        <p:blipFill>
          <a:blip r:embed="rId3"/>
          <a:stretch>
            <a:fillRect/>
          </a:stretch>
        </p:blipFill>
        <p:spPr>
          <a:xfrm>
            <a:off x="2483768" y="3856792"/>
            <a:ext cx="2090997" cy="2716316"/>
          </a:xfrm>
          <a:prstGeom prst="rect">
            <a:avLst/>
          </a:prstGeom>
        </p:spPr>
      </p:pic>
      <p:pic>
        <p:nvPicPr>
          <p:cNvPr id="7" name="Рисунок 6" descr="images (6).jpg"/>
          <p:cNvPicPr>
            <a:picLocks noChangeAspect="1"/>
          </p:cNvPicPr>
          <p:nvPr/>
        </p:nvPicPr>
        <p:blipFill>
          <a:blip r:embed="rId4"/>
          <a:stretch>
            <a:fillRect/>
          </a:stretch>
        </p:blipFill>
        <p:spPr>
          <a:xfrm>
            <a:off x="4810387" y="4432528"/>
            <a:ext cx="3650045" cy="1925429"/>
          </a:xfrm>
          <a:prstGeom prst="rect">
            <a:avLst/>
          </a:prstGeom>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7).jpg"/>
          <p:cNvPicPr>
            <a:picLocks noGrp="1" noChangeAspect="1"/>
          </p:cNvPicPr>
          <p:nvPr>
            <p:ph sz="half" idx="2"/>
          </p:nvPr>
        </p:nvPicPr>
        <p:blipFill>
          <a:blip r:embed="rId2"/>
          <a:stretch>
            <a:fillRect/>
          </a:stretch>
        </p:blipFill>
        <p:spPr>
          <a:xfrm>
            <a:off x="467544" y="1844824"/>
            <a:ext cx="7812360" cy="4546482"/>
          </a:xfrm>
          <a:effectLst>
            <a:softEdge rad="127000"/>
          </a:effectLst>
        </p:spPr>
      </p:pic>
      <p:sp>
        <p:nvSpPr>
          <p:cNvPr id="2" name="Заголовок 1"/>
          <p:cNvSpPr>
            <a:spLocks noGrp="1"/>
          </p:cNvSpPr>
          <p:nvPr>
            <p:ph type="title"/>
          </p:nvPr>
        </p:nvSpPr>
        <p:spPr>
          <a:xfrm>
            <a:off x="285720" y="0"/>
            <a:ext cx="7858180" cy="928670"/>
          </a:xfrm>
        </p:spPr>
        <p:txBody>
          <a:bodyPr/>
          <a:lstStyle/>
          <a:p>
            <a:pPr algn="ctr">
              <a:buFont typeface="Arial" pitchFamily="34" charset="0"/>
              <a:buChar char="•"/>
            </a:pPr>
            <a:r>
              <a:rPr lang="ru-RU" dirty="0" smtClean="0"/>
              <a:t>Диффузия</a:t>
            </a:r>
            <a:endParaRPr lang="ru-RU" dirty="0"/>
          </a:p>
        </p:txBody>
      </p:sp>
      <p:sp>
        <p:nvSpPr>
          <p:cNvPr id="3" name="Содержимое 2"/>
          <p:cNvSpPr>
            <a:spLocks noGrp="1"/>
          </p:cNvSpPr>
          <p:nvPr>
            <p:ph sz="half" idx="1"/>
          </p:nvPr>
        </p:nvSpPr>
        <p:spPr>
          <a:xfrm>
            <a:off x="571472" y="785794"/>
            <a:ext cx="7858180" cy="1571636"/>
          </a:xfrm>
        </p:spPr>
        <p:txBody>
          <a:bodyPr>
            <a:normAutofit/>
          </a:bodyPr>
          <a:lstStyle/>
          <a:p>
            <a:r>
              <a:rPr lang="ru-RU" sz="2000" b="1" dirty="0" smtClean="0"/>
              <a:t>Диффу́зия - </a:t>
            </a:r>
            <a:r>
              <a:rPr lang="ru-RU" sz="2000" dirty="0" smtClean="0"/>
              <a:t>процесс взаимного проникновения молекул одного вещества между молекулами другого.</a:t>
            </a:r>
            <a:endParaRPr lang="ru-RU" sz="2000" dirty="0"/>
          </a:p>
        </p:txBody>
      </p:sp>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615</TotalTime>
  <Words>1328</Words>
  <Application>Microsoft Office PowerPoint</Application>
  <PresentationFormat>Экран (4:3)</PresentationFormat>
  <Paragraphs>164</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Яркая</vt:lpstr>
      <vt:lpstr> Краткий справочник по учебнику физики. А.В. Перышкин 7 класс</vt:lpstr>
      <vt:lpstr>Цель: создать краткий справочник по учебнику физики.  А.В. Перышкин  7 класс.</vt:lpstr>
      <vt:lpstr>Задачи:</vt:lpstr>
      <vt:lpstr> ФИЗИКА-наука о природе, изучающая простейшие и вместе с тем наиболее общие свойства материального мира. По изучаемым объектам физика подразделяется на физику элементарных частиц, атомных ядер, атомов, молекул, твердого тела, плазмы и т. д. К основным разделам теоретической физики относятся: механика, электродинамика, оптика, термодинамика, статистическая физика, теория относительности, квантовая механика, квантовая теория поля. </vt:lpstr>
      <vt:lpstr>Физические явления- изменения, происходящие с телами и веществами в окружающем мире.</vt:lpstr>
      <vt:lpstr>Физические явления. 1.Механические 2.Электрические 3.Магнитные 4.Тепловые 5.Звуковые 6.Световые</vt:lpstr>
      <vt:lpstr> Материя –это всё то, что существует во Вселенной независимо от нашего сознания.</vt:lpstr>
      <vt:lpstr>Строение вещества.</vt:lpstr>
      <vt:lpstr>Диффузия</vt:lpstr>
      <vt:lpstr>Агрегатные состояния вещества</vt:lpstr>
      <vt:lpstr>Механическое движение</vt:lpstr>
      <vt:lpstr>Скорость. Единицы скорости</vt:lpstr>
      <vt:lpstr>Скорость. Единицы скорости </vt:lpstr>
      <vt:lpstr>Инерция</vt:lpstr>
      <vt:lpstr>Масса тела. Единицы массы</vt:lpstr>
      <vt:lpstr> Сила. Единицы силы</vt:lpstr>
      <vt:lpstr>Сила тяжести</vt:lpstr>
      <vt:lpstr>Сила. Единицы силы</vt:lpstr>
      <vt:lpstr>Роберт Гук (1635-1703)</vt:lpstr>
      <vt:lpstr>Сила упругости. Закон Гука</vt:lpstr>
      <vt:lpstr> Вес тела</vt:lpstr>
      <vt:lpstr>Давление. Единицы давления</vt:lpstr>
      <vt:lpstr>Закон Паскаля</vt:lpstr>
      <vt:lpstr>Эванджелиста Торричелли</vt:lpstr>
      <vt:lpstr>Опыт Торричелли</vt:lpstr>
      <vt:lpstr>Архимед</vt:lpstr>
      <vt:lpstr>Закон Архимеда: Сила, выталкивающая тело из жидкости (газа), равна весу жидкости (газа) в объеме погруженного тела.                                          F=ρжgVт   Архимедова сила направлена всегда противоположно силе тяжести, поэтому вес тела в жидкости(или газе) всегда меньше веса этого тела в вакууме.</vt:lpstr>
      <vt:lpstr>Подумайте!</vt:lpstr>
      <vt:lpstr>Презентация PowerPoint</vt:lpstr>
      <vt:lpstr>Джеймс Джоуль (1818-1889)</vt:lpstr>
      <vt:lpstr>Механическая работа. Единицы работы</vt:lpstr>
      <vt:lpstr>Механическая работа</vt:lpstr>
      <vt:lpstr>Джеймс Уатт</vt:lpstr>
      <vt:lpstr>Мощность. Единицы мощности</vt:lpstr>
      <vt:lpstr>Простые механизмы</vt:lpstr>
      <vt:lpstr>Рычаг. Равновесие сил на рычаге</vt:lpstr>
      <vt:lpstr>Условие равновесия рычага</vt:lpstr>
      <vt:lpstr> Момент силы (правило моментов)</vt:lpstr>
      <vt:lpstr>Применение закона равновесия рычага к блоку.</vt:lpstr>
      <vt:lpstr>Золотое правило механики.</vt:lpstr>
      <vt:lpstr> Коэффициент полезного действия механизма (КПД)</vt:lpstr>
      <vt:lpstr> Энергия</vt:lpstr>
      <vt:lpstr>Потенциальная энергия.</vt:lpstr>
      <vt:lpstr>Кинетическая энергия.</vt:lpstr>
      <vt:lpstr>Спасибо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таня</dc:creator>
  <cp:lastModifiedBy>User</cp:lastModifiedBy>
  <cp:revision>67</cp:revision>
  <dcterms:created xsi:type="dcterms:W3CDTF">2013-05-03T11:07:40Z</dcterms:created>
  <dcterms:modified xsi:type="dcterms:W3CDTF">2014-06-18T16:51:11Z</dcterms:modified>
</cp:coreProperties>
</file>