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9730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satMod val="200000"/>
                  </a:schemeClr>
                </a:solidFill>
              </a:rPr>
              <a:t>Исследовательская работа: Нерациональное использование земной поверхности на территории нашей страны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МЕРЫ БОРЬБЫ С ОВРАГАМИ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686304" cy="470916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Маленькие </a:t>
            </a:r>
            <a:r>
              <a:rPr lang="ru-RU" dirty="0" smtClean="0">
                <a:solidFill>
                  <a:schemeClr val="bg1"/>
                </a:solidFill>
              </a:rPr>
              <a:t>рытвины </a:t>
            </a:r>
            <a:r>
              <a:rPr lang="ru-RU" dirty="0" smtClean="0">
                <a:solidFill>
                  <a:schemeClr val="bg1"/>
                </a:solidFill>
              </a:rPr>
              <a:t>закапывают, сеют </a:t>
            </a:r>
            <a:r>
              <a:rPr lang="ru-RU" dirty="0" smtClean="0">
                <a:solidFill>
                  <a:schemeClr val="bg1"/>
                </a:solidFill>
              </a:rPr>
              <a:t>траву.</a:t>
            </a:r>
          </a:p>
          <a:p>
            <a:pPr algn="just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Поперек небольшого оврага  ставят низкие плетни из ивовых кольев и прутьев. Со временем колья укрепляются и образуют надежный живой заслон для потоков воды.</a:t>
            </a:r>
          </a:p>
          <a:p>
            <a:pPr algn="just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По краям и склонам оврага сажают деревья и кустарники.</a:t>
            </a:r>
          </a:p>
          <a:p>
            <a:endParaRPr lang="ru-RU" dirty="0"/>
          </a:p>
        </p:txBody>
      </p:sp>
      <p:pic>
        <p:nvPicPr>
          <p:cNvPr id="4" name="Содержимое 9" descr="0_c027_90799877_XL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1500188"/>
            <a:ext cx="3643338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Карьер</a:t>
            </a:r>
            <a:endParaRPr lang="ru-RU" dirty="0"/>
          </a:p>
        </p:txBody>
      </p:sp>
      <p:pic>
        <p:nvPicPr>
          <p:cNvPr id="5" name="Содержимое 6" descr="F3821719-ZwBsAGEAd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1500174"/>
            <a:ext cx="442915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Содержимое 7" descr="karie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7158" y="2000240"/>
            <a:ext cx="4495803" cy="421484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Борьба с терриконами</a:t>
            </a:r>
            <a:endParaRPr lang="ru-RU" dirty="0"/>
          </a:p>
        </p:txBody>
      </p:sp>
      <p:pic>
        <p:nvPicPr>
          <p:cNvPr id="4" name="Содержимое 6" descr="0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3306" y="1500174"/>
            <a:ext cx="5143536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1357298"/>
            <a:ext cx="292895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Терриконы выравнивают, привозят почву и высаживают растения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3714752"/>
            <a:ext cx="22860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8640" indent="-41148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2400" dirty="0" smtClean="0">
                <a:solidFill>
                  <a:schemeClr val="bg1"/>
                </a:solidFill>
              </a:rPr>
              <a:t>Извлекают</a:t>
            </a:r>
          </a:p>
          <a:p>
            <a:pPr marL="548640" indent="-41148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2400" dirty="0" smtClean="0">
                <a:solidFill>
                  <a:schemeClr val="bg1"/>
                </a:solidFill>
              </a:rPr>
              <a:t> из пустой</a:t>
            </a:r>
          </a:p>
          <a:p>
            <a:pPr marL="548640" indent="-41148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2400" dirty="0" smtClean="0">
                <a:solidFill>
                  <a:schemeClr val="bg1"/>
                </a:solidFill>
              </a:rPr>
              <a:t>породы</a:t>
            </a:r>
          </a:p>
          <a:p>
            <a:pPr marL="548640" indent="-41148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2400" dirty="0" smtClean="0">
                <a:solidFill>
                  <a:schemeClr val="bg1"/>
                </a:solidFill>
              </a:rPr>
              <a:t>т</a:t>
            </a:r>
            <a:r>
              <a:rPr lang="ru-RU" sz="2400" dirty="0" smtClean="0">
                <a:solidFill>
                  <a:schemeClr val="bg1"/>
                </a:solidFill>
              </a:rPr>
              <a:t>ерриконов</a:t>
            </a:r>
          </a:p>
          <a:p>
            <a:pPr marL="548640" indent="-41148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2400" dirty="0" smtClean="0">
                <a:solidFill>
                  <a:schemeClr val="bg1"/>
                </a:solidFill>
              </a:rPr>
              <a:t>ц</a:t>
            </a:r>
            <a:r>
              <a:rPr lang="ru-RU" sz="2400" dirty="0" smtClean="0">
                <a:solidFill>
                  <a:schemeClr val="bg1"/>
                </a:solidFill>
              </a:rPr>
              <a:t>енные</a:t>
            </a:r>
          </a:p>
          <a:p>
            <a:pPr marL="548640" indent="-41148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defRPr/>
            </a:pPr>
            <a:r>
              <a:rPr lang="ru-RU" sz="2400" dirty="0" smtClean="0">
                <a:solidFill>
                  <a:schemeClr val="bg1"/>
                </a:solidFill>
              </a:rPr>
              <a:t>вещества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Чем опасны свалки?</a:t>
            </a:r>
            <a:endParaRPr lang="ru-RU" dirty="0"/>
          </a:p>
        </p:txBody>
      </p:sp>
      <p:pic>
        <p:nvPicPr>
          <p:cNvPr id="4" name="Содержимое 3" descr="65226959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86116" y="1744662"/>
            <a:ext cx="5500726" cy="4419600"/>
          </a:xfr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1571612"/>
            <a:ext cx="235745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</a:rPr>
              <a:t>Занимают огромные пространства земли.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</a:rPr>
              <a:t>  Загрязняют воздух  и  почву.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</a:rPr>
              <a:t>  Загораются.</a:t>
            </a:r>
            <a:endParaRPr lang="ru-RU" sz="2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6" name="Содержимое 3" descr="65226959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3786190"/>
            <a:ext cx="3430595" cy="2755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Меры борьбы со свалками:</a:t>
            </a:r>
            <a:endParaRPr lang="ru-RU" sz="4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65226959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282825"/>
            <a:ext cx="4143404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42910" y="1571612"/>
            <a:ext cx="32861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800" dirty="0" smtClean="0">
                <a:solidFill>
                  <a:schemeClr val="bg1"/>
                </a:solidFill>
              </a:rPr>
              <a:t>Сортировка и переработка мусора на специальных заводах.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defRPr/>
            </a:pPr>
            <a:endParaRPr lang="ru-RU" sz="2800" dirty="0" smtClean="0">
              <a:solidFill>
                <a:schemeClr val="bg1"/>
              </a:solidFill>
            </a:endParaRP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800" dirty="0" smtClean="0">
                <a:solidFill>
                  <a:schemeClr val="bg1"/>
                </a:solidFill>
              </a:rPr>
              <a:t>Буртование, высаживание растениями.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Подведение итогов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1163">
              <a:buFont typeface="Wingdings" pitchFamily="2" charset="2"/>
              <a:buChar char=""/>
            </a:pPr>
            <a:r>
              <a:rPr lang="ru-RU" b="1" dirty="0" smtClean="0">
                <a:solidFill>
                  <a:schemeClr val="bg1"/>
                </a:solidFill>
              </a:rPr>
              <a:t>ХОЗЯЙСТВЕННАЯ ДЕЯТЕЛЬНОСТЬ ЧЕЛОВЕКА приводит к нерациональному использованию земной поверхности на территории нашей страны.</a:t>
            </a:r>
          </a:p>
          <a:p>
            <a:pPr marL="411163">
              <a:buFont typeface="Wingdings" pitchFamily="2" charset="2"/>
              <a:buChar char=""/>
            </a:pPr>
            <a:r>
              <a:rPr lang="ru-RU" b="1" dirty="0" smtClean="0">
                <a:solidFill>
                  <a:schemeClr val="bg1"/>
                </a:solidFill>
              </a:rPr>
              <a:t>Чрезвычайна актуальна защита территорий нашей страны от эрозии и скопления отходов различного происхождения.</a:t>
            </a:r>
          </a:p>
          <a:p>
            <a:pPr marL="411163">
              <a:buFont typeface="Wingdings" pitchFamily="2" charset="2"/>
              <a:buChar char=""/>
            </a:pPr>
            <a:r>
              <a:rPr lang="ru-RU" b="1" dirty="0" smtClean="0">
                <a:solidFill>
                  <a:schemeClr val="bg1"/>
                </a:solidFill>
              </a:rPr>
              <a:t>Избыток вредных веществ может накапливаться на почвах этих территорий, конечным звеном этой цепи окажутся ЛЮДИ.</a:t>
            </a:r>
          </a:p>
          <a:p>
            <a:pPr marL="411163">
              <a:buFont typeface="Wingdings" pitchFamily="2" charset="2"/>
              <a:buChar char=""/>
            </a:pP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Физическая карта России</a:t>
            </a:r>
            <a:endParaRPr lang="ru-RU" dirty="0"/>
          </a:p>
        </p:txBody>
      </p:sp>
      <p:pic>
        <p:nvPicPr>
          <p:cNvPr id="4" name="Содержимое 3" descr="физическая карта росси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6528" y="1214422"/>
            <a:ext cx="8540314" cy="5410000"/>
          </a:xfrm>
          <a:ln>
            <a:solidFill>
              <a:srgbClr val="FF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рельефа</a:t>
            </a:r>
            <a:endParaRPr lang="ru-RU" dirty="0"/>
          </a:p>
        </p:txBody>
      </p:sp>
      <p:pic>
        <p:nvPicPr>
          <p:cNvPr id="5" name="Содержимое 3" descr="физическая карта россии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500174"/>
            <a:ext cx="416560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3" descr="161880314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428868"/>
            <a:ext cx="3714776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Содержимое 3" descr="физическая карта россии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1357298"/>
            <a:ext cx="39243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Содержимое 10" descr="41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71934" y="4071942"/>
            <a:ext cx="435771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chemeClr val="tx2">
                    <a:satMod val="200000"/>
                  </a:schemeClr>
                </a:solidFill>
              </a:rPr>
              <a:t>Цели и 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11480">
              <a:buFont typeface="Wingdings"/>
              <a:buChar char=""/>
              <a:defRPr/>
            </a:pPr>
            <a:r>
              <a:rPr lang="ru-RU" b="1" dirty="0" smtClean="0">
                <a:solidFill>
                  <a:schemeClr val="bg1"/>
                </a:solidFill>
              </a:rPr>
              <a:t>ВЫЯСНИТЬ: </a:t>
            </a:r>
          </a:p>
          <a:p>
            <a:pPr marL="411480">
              <a:buFont typeface="Wingdings"/>
              <a:buChar char=""/>
              <a:defRPr/>
            </a:pPr>
            <a:r>
              <a:rPr lang="ru-RU" b="1" dirty="0" smtClean="0">
                <a:solidFill>
                  <a:schemeClr val="bg1"/>
                </a:solidFill>
              </a:rPr>
              <a:t>1.Особенности использования земной </a:t>
            </a:r>
            <a:r>
              <a:rPr lang="ru-RU" b="1" dirty="0" smtClean="0">
                <a:solidFill>
                  <a:schemeClr val="bg1"/>
                </a:solidFill>
              </a:rPr>
              <a:t>поверхности</a:t>
            </a:r>
            <a:endParaRPr lang="ru-RU" b="1" dirty="0" smtClean="0">
              <a:solidFill>
                <a:schemeClr val="bg1"/>
              </a:solidFill>
            </a:endParaRPr>
          </a:p>
          <a:p>
            <a:pPr marL="411480">
              <a:buFont typeface="Wingdings"/>
              <a:buChar char=""/>
              <a:defRPr/>
            </a:pPr>
            <a:r>
              <a:rPr lang="ru-RU" b="1" dirty="0" smtClean="0">
                <a:solidFill>
                  <a:schemeClr val="bg1"/>
                </a:solidFill>
              </a:rPr>
              <a:t>а)рациональное</a:t>
            </a:r>
          </a:p>
          <a:p>
            <a:pPr marL="411480">
              <a:buFont typeface="Wingdings"/>
              <a:buChar char=""/>
              <a:defRPr/>
            </a:pPr>
            <a:r>
              <a:rPr lang="ru-RU" b="1" dirty="0" smtClean="0">
                <a:solidFill>
                  <a:schemeClr val="bg1"/>
                </a:solidFill>
              </a:rPr>
              <a:t>б)нерациональное</a:t>
            </a:r>
          </a:p>
          <a:p>
            <a:pPr marL="411480">
              <a:buFont typeface="Wingdings"/>
              <a:buChar char=""/>
              <a:defRPr/>
            </a:pPr>
            <a:r>
              <a:rPr lang="ru-RU" b="1" dirty="0" smtClean="0">
                <a:solidFill>
                  <a:schemeClr val="bg1"/>
                </a:solidFill>
              </a:rPr>
              <a:t>2.Причины образования оврагов и </a:t>
            </a:r>
            <a:r>
              <a:rPr lang="ru-RU" b="1" dirty="0" smtClean="0">
                <a:solidFill>
                  <a:schemeClr val="bg1"/>
                </a:solidFill>
              </a:rPr>
              <a:t>балок </a:t>
            </a:r>
            <a:endParaRPr lang="ru-RU" b="1" dirty="0" smtClean="0">
              <a:solidFill>
                <a:schemeClr val="bg1"/>
              </a:solidFill>
            </a:endParaRPr>
          </a:p>
          <a:p>
            <a:pPr marL="411480">
              <a:buFont typeface="Wingdings"/>
              <a:buChar char=""/>
              <a:defRPr/>
            </a:pPr>
            <a:r>
              <a:rPr lang="ru-RU" b="1" dirty="0" smtClean="0">
                <a:solidFill>
                  <a:schemeClr val="bg1"/>
                </a:solidFill>
              </a:rPr>
              <a:t>а)предложить меры борьбы с оврагами</a:t>
            </a:r>
          </a:p>
          <a:p>
            <a:pPr marL="411480">
              <a:buFont typeface="Wingdings"/>
              <a:buChar char=""/>
              <a:defRPr/>
            </a:pPr>
            <a:r>
              <a:rPr lang="ru-RU" b="1" dirty="0" smtClean="0">
                <a:solidFill>
                  <a:schemeClr val="bg1"/>
                </a:solidFill>
              </a:rPr>
              <a:t>3.Образование карьеров</a:t>
            </a:r>
          </a:p>
          <a:p>
            <a:pPr marL="411480">
              <a:buFont typeface="Wingdings"/>
              <a:buChar char=""/>
              <a:defRPr/>
            </a:pPr>
            <a:r>
              <a:rPr lang="ru-RU" b="1" dirty="0" smtClean="0">
                <a:solidFill>
                  <a:schemeClr val="bg1"/>
                </a:solidFill>
              </a:rPr>
              <a:t>а)предложить меры по использованию заброшенных карьеров</a:t>
            </a:r>
          </a:p>
          <a:p>
            <a:pPr marL="411480">
              <a:buFont typeface="Wingdings"/>
              <a:buChar char=""/>
              <a:defRPr/>
            </a:pPr>
            <a:r>
              <a:rPr lang="ru-RU" b="1" dirty="0" smtClean="0">
                <a:solidFill>
                  <a:schemeClr val="bg1"/>
                </a:solidFill>
              </a:rPr>
              <a:t>4.Особенности терриконов</a:t>
            </a:r>
          </a:p>
          <a:p>
            <a:pPr marL="411480">
              <a:buFont typeface="Wingdings"/>
              <a:buChar char=""/>
              <a:defRPr/>
            </a:pPr>
            <a:r>
              <a:rPr lang="ru-RU" b="1" dirty="0" smtClean="0">
                <a:solidFill>
                  <a:schemeClr val="bg1"/>
                </a:solidFill>
              </a:rPr>
              <a:t>а)меры борьбы с терриконами</a:t>
            </a:r>
          </a:p>
          <a:p>
            <a:pPr marL="411480">
              <a:buFont typeface="Wingdings"/>
              <a:buChar char=""/>
              <a:defRPr/>
            </a:pPr>
            <a:r>
              <a:rPr lang="ru-RU" b="1" dirty="0" smtClean="0">
                <a:solidFill>
                  <a:schemeClr val="bg1"/>
                </a:solidFill>
              </a:rPr>
              <a:t>4.Особенности свалок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9" descr="0_c027_90799877_XL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44664"/>
            <a:ext cx="9144000" cy="7702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 Хозяйственная деятельность  на   земной  поверхности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1.Строят населенные пункты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2.Прокладывают дороги</a:t>
            </a:r>
          </a:p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3.Обрабатывают землю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6" descr="0_1b1f6_3119b924_XL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0"/>
            <a:ext cx="8715436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Нерациональное использование земной поверхности: образование терриконов, оврагов, заброшенных карьеров, свалок…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4329114" cy="5809318"/>
          </a:xfrm>
        </p:spPr>
        <p:txBody>
          <a:bodyPr>
            <a:normAutofit fontScale="92500" lnSpcReduction="10000"/>
          </a:bodyPr>
          <a:lstStyle/>
          <a:p>
            <a:pPr marL="411163">
              <a:buFont typeface="Wingdings" pitchFamily="2" charset="2"/>
              <a:buChar char=""/>
            </a:pPr>
            <a:r>
              <a:rPr lang="ru-RU" sz="2400" dirty="0" smtClean="0">
                <a:solidFill>
                  <a:schemeClr val="bg1"/>
                </a:solidFill>
              </a:rPr>
              <a:t>Причины образования оврагов и балок</a:t>
            </a:r>
          </a:p>
          <a:p>
            <a:pPr marL="411163">
              <a:buFont typeface="Wingdings" pitchFamily="2" charset="2"/>
              <a:buChar char=""/>
            </a:pPr>
            <a:r>
              <a:rPr lang="ru-RU" sz="2400" dirty="0" smtClean="0">
                <a:solidFill>
                  <a:schemeClr val="bg1"/>
                </a:solidFill>
              </a:rPr>
              <a:t>Образование </a:t>
            </a:r>
            <a:r>
              <a:rPr lang="ru-RU" sz="2400" b="1" dirty="0" smtClean="0">
                <a:solidFill>
                  <a:schemeClr val="bg1"/>
                </a:solidFill>
              </a:rPr>
              <a:t>оврага</a:t>
            </a:r>
            <a:r>
              <a:rPr lang="ru-RU" sz="2400" dirty="0" smtClean="0">
                <a:solidFill>
                  <a:schemeClr val="bg1"/>
                </a:solidFill>
              </a:rPr>
              <a:t> начинается с  маленькой рытвины, бороздки на поверхности почвы. Потоки талой и дождевой воды размывают её, и поэтому овраг постепенно увеличивается.</a:t>
            </a:r>
          </a:p>
          <a:p>
            <a:pPr marL="411163">
              <a:buFont typeface="Wingdings" pitchFamily="2" charset="2"/>
              <a:buChar char=""/>
            </a:pPr>
            <a:endParaRPr lang="ru-RU" sz="2400" dirty="0" smtClean="0">
              <a:solidFill>
                <a:schemeClr val="bg1"/>
              </a:solidFill>
            </a:endParaRPr>
          </a:p>
          <a:p>
            <a:pPr marL="411163">
              <a:buFont typeface="Wingdings" pitchFamily="2" charset="2"/>
              <a:buChar char=""/>
            </a:pPr>
            <a:r>
              <a:rPr lang="ru-RU" sz="2400" dirty="0" smtClean="0">
                <a:solidFill>
                  <a:schemeClr val="bg1"/>
                </a:solidFill>
              </a:rPr>
              <a:t>Со временем (через много лет) склоны оврага становятся пологими, зарастают травой, кустарниками, деревьями. Овраг перестаёт увеличиваться. Так он превращается в </a:t>
            </a:r>
            <a:r>
              <a:rPr lang="ru-RU" sz="2400" b="1" dirty="0" smtClean="0">
                <a:solidFill>
                  <a:schemeClr val="bg1"/>
                </a:solidFill>
              </a:rPr>
              <a:t>балку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pPr marL="411163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Содержимое 8" descr="Ovra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357818" y="3357562"/>
            <a:ext cx="3214687" cy="3286148"/>
          </a:xfrm>
          <a:prstGeom prst="rect">
            <a:avLst/>
          </a:prstGeom>
        </p:spPr>
      </p:pic>
      <p:pic>
        <p:nvPicPr>
          <p:cNvPr id="5" name="Содержимое 8" descr="Ovra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357166"/>
            <a:ext cx="307181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48640" indent="-411480">
              <a:defRPr/>
            </a:pPr>
            <a:r>
              <a:rPr lang="ru-RU" sz="4000" dirty="0" smtClean="0"/>
              <a:t>Одной из причин образования оврагов является неправильная распашка земель !</a:t>
            </a:r>
            <a:endParaRPr lang="ru-RU" sz="4000" dirty="0"/>
          </a:p>
        </p:txBody>
      </p:sp>
      <p:pic>
        <p:nvPicPr>
          <p:cNvPr id="4" name="Содержимое 6" descr="0_1b1f6_3119b924_XL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972057"/>
            <a:ext cx="5572164" cy="431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latin typeface="Cambria" pitchFamily="18" charset="0"/>
              </a:rPr>
              <a:t>Проводить    вспашку </a:t>
            </a:r>
            <a:br>
              <a:rPr lang="ru-RU" dirty="0" smtClean="0">
                <a:latin typeface="Cambria" pitchFamily="18" charset="0"/>
              </a:rPr>
            </a:br>
            <a:r>
              <a:rPr lang="ru-RU" dirty="0" smtClean="0">
                <a:latin typeface="Cambria" pitchFamily="18" charset="0"/>
              </a:rPr>
              <a:t>Можно   только   </a:t>
            </a:r>
            <a:r>
              <a:rPr lang="ru-RU" u="sng" dirty="0" smtClean="0">
                <a:latin typeface="Cambria" pitchFamily="18" charset="0"/>
              </a:rPr>
              <a:t>поперёк    склонов</a:t>
            </a:r>
            <a:r>
              <a:rPr lang="ru-RU" dirty="0" smtClean="0">
                <a:latin typeface="Cambria" pitchFamily="18" charset="0"/>
              </a:rPr>
              <a:t>.</a:t>
            </a:r>
            <a:endParaRPr lang="ru-RU" dirty="0">
              <a:latin typeface="Cambria" pitchFamily="18" charset="0"/>
            </a:endParaRPr>
          </a:p>
        </p:txBody>
      </p:sp>
      <p:pic>
        <p:nvPicPr>
          <p:cNvPr id="4" name="Содержимое 9" descr="img06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00166" y="1857364"/>
            <a:ext cx="6572296" cy="435771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42</TotalTime>
  <Words>305</Words>
  <Application>Microsoft Office PowerPoint</Application>
  <PresentationFormat>Экран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Апекс</vt:lpstr>
      <vt:lpstr>Исследовательская работа: Нерациональное использование земной поверхности на территории нашей страны</vt:lpstr>
      <vt:lpstr>Физическая карта России</vt:lpstr>
      <vt:lpstr>Формы рельефа</vt:lpstr>
      <vt:lpstr>Цели и задачи:</vt:lpstr>
      <vt:lpstr> Хозяйственная деятельность  на   земной  поверхности</vt:lpstr>
      <vt:lpstr>Нерациональное использование земной поверхности: образование терриконов, оврагов, заброшенных карьеров, свалок…</vt:lpstr>
      <vt:lpstr>Слайд 7</vt:lpstr>
      <vt:lpstr>Одной из причин образования оврагов является неправильная распашка земель !</vt:lpstr>
      <vt:lpstr>Проводить    вспашку  Можно   только   поперёк    склонов.</vt:lpstr>
      <vt:lpstr>МЕРЫ БОРЬБЫ С ОВРАГАМИ</vt:lpstr>
      <vt:lpstr>Карьер</vt:lpstr>
      <vt:lpstr>Борьба с терриконами</vt:lpstr>
      <vt:lpstr>Чем опасны свалки?</vt:lpstr>
      <vt:lpstr>Меры борьбы со свалками:</vt:lpstr>
      <vt:lpstr>Подведение итогов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Исследовательская работа: Нерациональное использование земной поверхности на территории нашей страны</dc:title>
  <cp:lastModifiedBy>UserXP</cp:lastModifiedBy>
  <cp:revision>20</cp:revision>
  <dcterms:modified xsi:type="dcterms:W3CDTF">2014-02-07T19:25:19Z</dcterms:modified>
</cp:coreProperties>
</file>