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5CDB6-18FD-4A13-8714-7B3C2DECE1DB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50F8D-B5A6-4E8C-9211-385A056C34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50F8D-B5A6-4E8C-9211-385A056C34C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04F8B9-E8EB-4EC2-9706-C0CCFDF74BD6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64AEFF-9FB9-427C-8504-F5BBB00587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2928958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</a:t>
            </a:r>
            <a:br>
              <a:rPr lang="ru-RU" dirty="0" smtClean="0"/>
            </a:br>
            <a:r>
              <a:rPr lang="ru-RU" dirty="0" smtClean="0"/>
              <a:t>пространственного </a:t>
            </a:r>
            <a:r>
              <a:rPr lang="ru-RU" dirty="0"/>
              <a:t>мышления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/>
              <a:t>уроках </a:t>
            </a:r>
            <a:r>
              <a:rPr lang="ru-RU" dirty="0" smtClean="0"/>
              <a:t>географии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пространственного мышления: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000240"/>
            <a:ext cx="8043890" cy="38576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обеспечивать </a:t>
            </a:r>
            <a:r>
              <a:rPr lang="ru-RU" dirty="0" smtClean="0"/>
              <a:t>в ходе познания выделение в объектах и явлениях действительности пространственных свойств и отношений (формы, величины, направления, протяженности и т. п</a:t>
            </a:r>
            <a:r>
              <a:rPr lang="ru-RU" dirty="0" smtClean="0"/>
              <a:t>.);</a:t>
            </a:r>
          </a:p>
          <a:p>
            <a:endParaRPr lang="ru-RU" dirty="0" smtClean="0"/>
          </a:p>
          <a:p>
            <a:r>
              <a:rPr lang="ru-RU" dirty="0" smtClean="0"/>
              <a:t>создавать </a:t>
            </a:r>
            <a:r>
              <a:rPr lang="ru-RU" dirty="0" smtClean="0"/>
              <a:t>на этой основе пространственных образов и оперирование ими в процессе решения задач.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/>
          <a:lstStyle/>
          <a:p>
            <a:r>
              <a:rPr lang="ru-RU" dirty="0" smtClean="0"/>
              <a:t>Значение ПМ: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071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эффективно влияет на общее интеллектуальное развитие </a:t>
            </a:r>
            <a:r>
              <a:rPr lang="ru-RU" sz="2800" dirty="0" smtClean="0"/>
              <a:t>человека;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служит средством практического познания предметов и явлений </a:t>
            </a:r>
            <a:r>
              <a:rPr lang="ru-RU" sz="2800" dirty="0" smtClean="0"/>
              <a:t>действительности;</a:t>
            </a:r>
          </a:p>
          <a:p>
            <a:r>
              <a:rPr lang="ru-RU" sz="2800" dirty="0" smtClean="0"/>
              <a:t>обеспечивает </a:t>
            </a:r>
            <a:r>
              <a:rPr lang="ru-RU" sz="2800" dirty="0" smtClean="0"/>
              <a:t>успешное овладение теоретическими знаниями, в основе которых лежит оперирование различными графическими моделями. 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пространственного мышления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i="1" u="sng" dirty="0" smtClean="0">
                <a:cs typeface="Times New Roman" pitchFamily="18" charset="0"/>
              </a:rPr>
              <a:t>географический образ или п</a:t>
            </a:r>
            <a:r>
              <a:rPr lang="ru-RU" sz="3200" i="1" u="sng" dirty="0" smtClean="0"/>
              <a:t>редставление</a:t>
            </a:r>
            <a:r>
              <a:rPr lang="ru-RU" sz="3200" i="1" u="sng" dirty="0" smtClean="0"/>
              <a:t> </a:t>
            </a:r>
            <a:r>
              <a:rPr lang="ru-RU" sz="3200" i="1" u="sng" dirty="0" smtClean="0"/>
              <a:t>.</a:t>
            </a:r>
          </a:p>
          <a:p>
            <a:pPr>
              <a:buNone/>
            </a:pPr>
            <a:endParaRPr lang="ru-RU" sz="3200" i="1" u="sng" dirty="0" smtClean="0"/>
          </a:p>
          <a:p>
            <a:pPr>
              <a:buNone/>
            </a:pPr>
            <a:endParaRPr lang="ru-RU" sz="3200" i="1" u="sng" dirty="0" smtClean="0"/>
          </a:p>
          <a:p>
            <a:pPr algn="ctr">
              <a:buNone/>
            </a:pPr>
            <a:r>
              <a:rPr lang="ru-RU" sz="3200" dirty="0" smtClean="0"/>
              <a:t>Представления – </a:t>
            </a:r>
          </a:p>
          <a:p>
            <a:pPr algn="ctr">
              <a:buNone/>
            </a:pPr>
            <a:r>
              <a:rPr lang="ru-RU" sz="3200" dirty="0" smtClean="0"/>
              <a:t>зрительные </a:t>
            </a:r>
            <a:r>
              <a:rPr lang="ru-RU" sz="3200" dirty="0" smtClean="0"/>
              <a:t>образы географических объектов, связанные с понятиями. </a:t>
            </a:r>
            <a:endParaRPr lang="ru-RU" sz="32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Виды представлений: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071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ространственные </a:t>
            </a:r>
            <a:r>
              <a:rPr lang="ru-RU" dirty="0" smtClean="0"/>
              <a:t>представления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Представления памяти</a:t>
            </a:r>
          </a:p>
          <a:p>
            <a:r>
              <a:rPr lang="ru-RU" dirty="0" smtClean="0"/>
              <a:t>Представления воображения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основе непосредственного восприятия объекта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основе описаний, отражающих действительность </a:t>
            </a:r>
          </a:p>
          <a:p>
            <a:r>
              <a:rPr lang="ru-RU" dirty="0" smtClean="0"/>
              <a:t>Представление </a:t>
            </a:r>
            <a:r>
              <a:rPr lang="ru-RU" dirty="0" smtClean="0"/>
              <a:t>о пространственном размещении географических предметов и явлений на поверхности Земли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И в заключении: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пространственное </a:t>
            </a:r>
            <a:r>
              <a:rPr lang="ru-RU" dirty="0" smtClean="0"/>
              <a:t>воображение, совершенствуются в результате деятельности. Эта деятельность должна </a:t>
            </a:r>
            <a:r>
              <a:rPr lang="ru-RU" dirty="0" smtClean="0"/>
              <a:t> </a:t>
            </a:r>
            <a:r>
              <a:rPr lang="ru-RU" dirty="0" smtClean="0"/>
              <a:t>стимулироваться и направляться, т. е. </a:t>
            </a:r>
            <a:r>
              <a:rPr lang="ru-RU" dirty="0" smtClean="0"/>
              <a:t>иметь систему упражнений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3880" cy="340213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С уважением,</a:t>
            </a:r>
          </a:p>
          <a:p>
            <a:pPr algn="r">
              <a:buNone/>
            </a:pPr>
            <a:r>
              <a:rPr lang="ru-RU" dirty="0" smtClean="0"/>
              <a:t>Марина Владимировна</a:t>
            </a:r>
          </a:p>
          <a:p>
            <a:pPr algn="r">
              <a:buNone/>
            </a:pPr>
            <a:r>
              <a:rPr lang="ru-RU" dirty="0" smtClean="0"/>
              <a:t>Трибунская,</a:t>
            </a:r>
          </a:p>
          <a:p>
            <a:pPr algn="r">
              <a:buNone/>
            </a:pPr>
            <a:r>
              <a:rPr lang="ru-RU" dirty="0" smtClean="0"/>
              <a:t>у</a:t>
            </a:r>
            <a:r>
              <a:rPr lang="ru-RU" dirty="0" smtClean="0"/>
              <a:t>читель географии</a:t>
            </a:r>
          </a:p>
          <a:p>
            <a:pPr algn="r">
              <a:buNone/>
            </a:pPr>
            <a:r>
              <a:rPr lang="ru-RU" dirty="0" smtClean="0"/>
              <a:t>МБОУ «СОШ № 30»</a:t>
            </a:r>
          </a:p>
          <a:p>
            <a:pPr algn="r">
              <a:buNone/>
            </a:pPr>
            <a:r>
              <a:rPr lang="ru-RU" dirty="0" smtClean="0"/>
              <a:t>г</a:t>
            </a:r>
            <a:r>
              <a:rPr lang="ru-RU" dirty="0" smtClean="0"/>
              <a:t>.Энгельс</a:t>
            </a:r>
          </a:p>
          <a:p>
            <a:pPr algn="r">
              <a:buNone/>
            </a:pPr>
            <a:r>
              <a:rPr lang="ru-RU" dirty="0" smtClean="0"/>
              <a:t>Саратовской области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"</a:t>
            </a:r>
            <a:r>
              <a:rPr lang="ru-RU" sz="3200" dirty="0" smtClean="0"/>
              <a:t>Исключительное значение имеет карта в передаче сведений о пространственном размещении предметов на земной поверхности (направлениях, расстояниях, площадях, очертаниях, местоположении, пространственных сочетаниях</a:t>
            </a:r>
            <a:r>
              <a:rPr lang="ru-RU" sz="3200" dirty="0" smtClean="0"/>
              <a:t>)…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                                                          </a:t>
            </a:r>
          </a:p>
          <a:p>
            <a:pPr algn="r">
              <a:buNone/>
            </a:pPr>
            <a:r>
              <a:rPr lang="ru-RU" sz="3200" dirty="0" smtClean="0"/>
              <a:t>Л. В. </a:t>
            </a:r>
            <a:r>
              <a:rPr lang="ru-RU" sz="3200" dirty="0" err="1" smtClean="0"/>
              <a:t>Занков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                                                      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183880" cy="49023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Пространственное </a:t>
            </a:r>
            <a:r>
              <a:rPr lang="ru-RU" sz="4000" b="1" dirty="0" smtClean="0">
                <a:solidFill>
                  <a:schemeClr val="accent1"/>
                </a:solidFill>
              </a:rPr>
              <a:t>мышление</a:t>
            </a:r>
            <a:r>
              <a:rPr lang="ru-RU" sz="4000" b="1" dirty="0" smtClean="0">
                <a:solidFill>
                  <a:schemeClr val="accent1"/>
                </a:solidFill>
              </a:rPr>
              <a:t> </a:t>
            </a:r>
            <a:r>
              <a:rPr lang="ru-RU" sz="4000" b="1" dirty="0" smtClean="0">
                <a:solidFill>
                  <a:schemeClr val="accent1"/>
                </a:solidFill>
              </a:rPr>
              <a:t>–</a:t>
            </a:r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3600" dirty="0" smtClean="0"/>
              <a:t>   вид </a:t>
            </a:r>
            <a:r>
              <a:rPr lang="ru-RU" sz="3600" dirty="0" smtClean="0"/>
              <a:t>умственной деятельности,</a:t>
            </a:r>
            <a:r>
              <a:rPr lang="ru-RU" sz="3600" dirty="0" smtClean="0"/>
              <a:t> обеспечивающий создание </a:t>
            </a:r>
            <a:r>
              <a:rPr lang="ru-RU" sz="3600" dirty="0" smtClean="0"/>
              <a:t>и </a:t>
            </a:r>
            <a:r>
              <a:rPr lang="ru-RU" sz="3600" dirty="0" smtClean="0"/>
              <a:t>оперирование </a:t>
            </a:r>
            <a:r>
              <a:rPr lang="ru-RU" sz="3600" dirty="0" smtClean="0"/>
              <a:t>пространственными образами в </a:t>
            </a:r>
            <a:r>
              <a:rPr lang="ru-RU" sz="3600" dirty="0" smtClean="0"/>
              <a:t>процессе </a:t>
            </a:r>
            <a:r>
              <a:rPr lang="ru-RU" sz="3600" dirty="0" smtClean="0"/>
              <a:t>решения различных практических и </a:t>
            </a:r>
            <a:r>
              <a:rPr lang="ru-RU" sz="3600" dirty="0" smtClean="0"/>
              <a:t>теоретических </a:t>
            </a:r>
            <a:r>
              <a:rPr lang="ru-RU" sz="3600" dirty="0" smtClean="0"/>
              <a:t>задач.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42925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Роль пространственного мышления</a:t>
            </a:r>
          </a:p>
          <a:p>
            <a:pPr algn="ctr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3200" dirty="0" smtClean="0"/>
              <a:t>  - обеспечение </a:t>
            </a:r>
            <a:r>
              <a:rPr lang="ru-RU" sz="3200" dirty="0" smtClean="0"/>
              <a:t>ориентации человека в реальном (</a:t>
            </a:r>
            <a:r>
              <a:rPr lang="ru-RU" sz="3200" dirty="0" smtClean="0"/>
              <a:t>физическом) и теоретическом (картографическом</a:t>
            </a:r>
            <a:r>
              <a:rPr lang="ru-RU" sz="3200" dirty="0" smtClean="0"/>
              <a:t>) пространстве (видимом или воображаемом).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228601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>Обучающийся </a:t>
            </a:r>
            <a:r>
              <a:rPr lang="ru-RU" sz="3600" dirty="0" smtClean="0"/>
              <a:t>владеющий пространственным мышление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должен </a:t>
            </a:r>
            <a:r>
              <a:rPr lang="ru-RU" sz="3600" dirty="0" smtClean="0"/>
              <a:t>уметь: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3857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Распознавать данный объект среди объектов реальной действительности.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Распознавать объект среди изображений. </a:t>
            </a:r>
          </a:p>
          <a:p>
            <a:r>
              <a:rPr lang="ru-RU" dirty="0" smtClean="0"/>
              <a:t>3.Устанавливать взаимосвязи между словом, представлением, изображением и объектом реальной действительности. </a:t>
            </a:r>
          </a:p>
          <a:p>
            <a:r>
              <a:rPr lang="ru-RU" dirty="0" smtClean="0"/>
              <a:t>4. Воспроизводить в воображении объект (представления памяти.) </a:t>
            </a:r>
          </a:p>
          <a:p>
            <a:r>
              <a:rPr lang="ru-RU" dirty="0" smtClean="0"/>
              <a:t>5. Воспроизводить представления памяти (словесно, графически, в виде модели.) </a:t>
            </a:r>
          </a:p>
          <a:p>
            <a:r>
              <a:rPr lang="ru-RU" dirty="0" smtClean="0"/>
              <a:t>6.Создавать в воображении новые объекты (представление воображения) </a:t>
            </a:r>
          </a:p>
          <a:p>
            <a:r>
              <a:rPr lang="ru-RU" dirty="0" smtClean="0"/>
              <a:t>7. Воспроизводить представления воображения (словесно, графически, в виде модели.)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43932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основе этих умений </a:t>
            </a:r>
            <a:r>
              <a:rPr lang="ru-RU" dirty="0" smtClean="0"/>
              <a:t>определяются </a:t>
            </a:r>
            <a:r>
              <a:rPr lang="ru-RU" dirty="0" smtClean="0"/>
              <a:t>уровни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пространственного  мышления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500" dirty="0" smtClean="0">
                <a:latin typeface="+mj-lt"/>
              </a:rPr>
              <a:t>  </a:t>
            </a:r>
          </a:p>
          <a:p>
            <a:pPr>
              <a:buNone/>
            </a:pPr>
            <a:endParaRPr lang="ru-RU" sz="3500" dirty="0" smtClean="0">
              <a:latin typeface="+mj-lt"/>
            </a:endParaRPr>
          </a:p>
          <a:p>
            <a:pPr>
              <a:buNone/>
            </a:pPr>
            <a:endParaRPr lang="ru-RU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Уровень I (Аккумулятивный)</a:t>
            </a:r>
          </a:p>
          <a:p>
            <a:r>
              <a:rPr lang="ru-RU" sz="2600" dirty="0" smtClean="0"/>
              <a:t>Накопление </a:t>
            </a:r>
            <a:r>
              <a:rPr lang="ru-RU" sz="2600" dirty="0" smtClean="0"/>
              <a:t>и узнавание пространственных признаков и отношений. Учащиеся накапливают разнообразные пространственные представления, учатся узнавать разнообразные пространственные объекты, их отдельные признаки и отношения. Они могут дать название объекту, найти его на рисунке среди предметов реальной действительности.</a:t>
            </a:r>
            <a:endParaRPr lang="ru-RU" sz="2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857232"/>
            <a:ext cx="8183880" cy="507209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Уровень </a:t>
            </a:r>
            <a:r>
              <a:rPr lang="ru-RU" sz="1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II(Репродуктивный</a:t>
            </a:r>
            <a:r>
              <a:rPr lang="ru-RU" sz="1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r>
              <a:rPr lang="ru-RU" sz="14400" dirty="0" smtClean="0">
                <a:latin typeface="+mj-lt"/>
              </a:rPr>
              <a:t/>
            </a:r>
            <a:br>
              <a:rPr lang="ru-RU" sz="14400" dirty="0" smtClean="0">
                <a:latin typeface="+mj-lt"/>
              </a:rPr>
            </a:br>
            <a:endParaRPr lang="ru-RU" sz="14400" dirty="0" smtClean="0">
              <a:latin typeface="+mj-lt"/>
            </a:endParaRPr>
          </a:p>
          <a:p>
            <a:pPr>
              <a:buNone/>
            </a:pPr>
            <a:endParaRPr lang="ru-RU" sz="7400" dirty="0" smtClean="0"/>
          </a:p>
          <a:p>
            <a:r>
              <a:rPr lang="ru-RU" sz="9600" dirty="0" smtClean="0"/>
              <a:t>Воспроизведение </a:t>
            </a:r>
            <a:r>
              <a:rPr lang="ru-RU" sz="9600" dirty="0" smtClean="0"/>
              <a:t>представления памяти. У учащегося развита способность воспроизводить (в представлении, словесно, на рисунке, в виде модели) известные им пространственные признаки и отношения. У них значительно расширился запас пространственной терминологии, накоплены разные виды пространственного представления и отношений: учащиеся, умеют устанавливать связи между пространством, количествами и временными представлениями.</a:t>
            </a:r>
            <a:endParaRPr lang="ru-RU" sz="9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1643074"/>
          </a:xfrm>
        </p:spPr>
        <p:txBody>
          <a:bodyPr>
            <a:no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III (Конструктивный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Самостоятельное </a:t>
            </a:r>
            <a:r>
              <a:rPr lang="ru-RU" dirty="0" smtClean="0"/>
              <a:t>конструирование пространственного образа. Учащиеся активно используют как опору в мыслительной деятельности уже оформленные представления в синтезе с количественными и временными отношениями. Они умеют давать словесное описание пространственных признаков и отношений, опираясь на отдельные элементы пространственных понятий (о форме, величине, расстоянии и др.)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428760"/>
          </a:xfrm>
        </p:spPr>
        <p:txBody>
          <a:bodyPr/>
          <a:lstStyle/>
          <a:p>
            <a:r>
              <a:rPr lang="ru-RU" dirty="0" smtClean="0"/>
              <a:t>Уровень IV (Интеллектуальный). </a:t>
            </a:r>
            <a:endParaRPr lang="ru-RU" dirty="0" smtClean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92909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Мысленное </a:t>
            </a:r>
            <a:r>
              <a:rPr lang="ru-RU" sz="2400" dirty="0" smtClean="0"/>
              <a:t>оперирование пространственными представлениями. У учащегося богатый запас пространственного представления, терминологии, они легко дифференцируют пространственные признаки и отношения. Для этого уровня характерно уже умение перемещать мысленно пространственные </a:t>
            </a:r>
            <a:r>
              <a:rPr lang="ru-RU" sz="2400" dirty="0" smtClean="0"/>
              <a:t>объекты, </a:t>
            </a:r>
            <a:r>
              <a:rPr lang="ru-RU" sz="2400" dirty="0" smtClean="0"/>
              <a:t>находить на рисунке положение фигуры после её перемещения, вид </a:t>
            </a:r>
            <a:r>
              <a:rPr lang="ru-RU" sz="2400" dirty="0" smtClean="0"/>
              <a:t>перемещения.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237</TotalTime>
  <Words>483</Words>
  <Application>Microsoft Office PowerPoint</Application>
  <PresentationFormat>Экран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Развитие  пространственного мышления  на уроках географии</vt:lpstr>
      <vt:lpstr>Слайд 2</vt:lpstr>
      <vt:lpstr>Слайд 3</vt:lpstr>
      <vt:lpstr>Слайд 4</vt:lpstr>
      <vt:lpstr>             Обучающийся владеющий пространственным мышление  должен уметь: </vt:lpstr>
      <vt:lpstr>На основе этих умений определяются уровни сформированности  пространственного  мышления  </vt:lpstr>
      <vt:lpstr>Слайд 7</vt:lpstr>
      <vt:lpstr>Уровень III (Конструктивный)</vt:lpstr>
      <vt:lpstr>Уровень IV (Интеллектуальный). </vt:lpstr>
      <vt:lpstr>Функции пространственного мышления:</vt:lpstr>
      <vt:lpstr>Значение ПМ:</vt:lpstr>
      <vt:lpstr>Основа пространственного мышления </vt:lpstr>
      <vt:lpstr>Виды представлений:</vt:lpstr>
      <vt:lpstr>И в заключении: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проблемы развития пространственного мышления на уроках географии</dc:title>
  <dc:creator>1</dc:creator>
  <cp:lastModifiedBy>1</cp:lastModifiedBy>
  <cp:revision>27</cp:revision>
  <dcterms:created xsi:type="dcterms:W3CDTF">2013-12-12T15:36:01Z</dcterms:created>
  <dcterms:modified xsi:type="dcterms:W3CDTF">2013-12-12T19:33:51Z</dcterms:modified>
</cp:coreProperties>
</file>