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7" r:id="rId9"/>
    <p:sldId id="263" r:id="rId10"/>
    <p:sldId id="260" r:id="rId11"/>
    <p:sldId id="270" r:id="rId12"/>
    <p:sldId id="268" r:id="rId13"/>
    <p:sldId id="269" r:id="rId14"/>
    <p:sldId id="265" r:id="rId15"/>
    <p:sldId id="271" r:id="rId16"/>
    <p:sldId id="266" r:id="rId17"/>
    <p:sldId id="277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97" r:id="rId29"/>
    <p:sldId id="286" r:id="rId30"/>
    <p:sldId id="287" r:id="rId31"/>
    <p:sldId id="288" r:id="rId32"/>
    <p:sldId id="289" r:id="rId33"/>
    <p:sldId id="290" r:id="rId34"/>
    <p:sldId id="292" r:id="rId35"/>
    <p:sldId id="293" r:id="rId36"/>
    <p:sldId id="295" r:id="rId37"/>
    <p:sldId id="296" r:id="rId38"/>
    <p:sldId id="28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AD6BCF-027C-4DF3-95D2-56FD7C354C9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8FF023-BACA-4EFE-A0C8-15D3FA8C90F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Дания 121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DD54A65E-D827-4840-8DD1-19901BD9452B}" type="parTrans" cxnId="{23FC3A03-5386-435C-8C80-872C28A59A46}">
      <dgm:prSet/>
      <dgm:spPr/>
      <dgm:t>
        <a:bodyPr/>
        <a:lstStyle/>
        <a:p>
          <a:endParaRPr lang="ru-RU"/>
        </a:p>
      </dgm:t>
    </dgm:pt>
    <dgm:pt modelId="{D20334E3-E3AF-4F8F-98C1-800A9500D2AF}" type="sibTrans" cxnId="{23FC3A03-5386-435C-8C80-872C28A59A46}">
      <dgm:prSet/>
      <dgm:spPr/>
      <dgm:t>
        <a:bodyPr/>
        <a:lstStyle/>
        <a:p>
          <a:endParaRPr lang="ru-RU"/>
        </a:p>
      </dgm:t>
    </dgm:pt>
    <dgm:pt modelId="{609266E7-39CA-43ED-9288-7000D593A49C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Швеция 19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9B7A045E-6C8F-4477-9764-FC52EDE5F75D}" type="parTrans" cxnId="{6FC67455-B56C-433B-B4B9-C3A5D51F12A1}">
      <dgm:prSet/>
      <dgm:spPr/>
      <dgm:t>
        <a:bodyPr/>
        <a:lstStyle/>
        <a:p>
          <a:endParaRPr lang="ru-RU"/>
        </a:p>
      </dgm:t>
    </dgm:pt>
    <dgm:pt modelId="{0C14B546-FBE6-4B12-A5EA-3DC45754C4FB}" type="sibTrans" cxnId="{6FC67455-B56C-433B-B4B9-C3A5D51F12A1}">
      <dgm:prSet/>
      <dgm:spPr/>
      <dgm:t>
        <a:bodyPr/>
        <a:lstStyle/>
        <a:p>
          <a:endParaRPr lang="ru-RU"/>
        </a:p>
      </dgm:t>
    </dgm:pt>
    <dgm:pt modelId="{C828344E-AA03-4975-B28A-12E39AA2842F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Финляндия 15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0963AAC5-CDC2-469E-B9B9-E9ED741F4CE1}" type="parTrans" cxnId="{E49C810C-9902-4252-A9E9-6A93F342A683}">
      <dgm:prSet/>
      <dgm:spPr/>
      <dgm:t>
        <a:bodyPr/>
        <a:lstStyle/>
        <a:p>
          <a:endParaRPr lang="ru-RU"/>
        </a:p>
      </dgm:t>
    </dgm:pt>
    <dgm:pt modelId="{542F3FB9-8418-459E-8A7B-2FE39216B0D1}" type="sibTrans" cxnId="{E49C810C-9902-4252-A9E9-6A93F342A683}">
      <dgm:prSet/>
      <dgm:spPr/>
      <dgm:t>
        <a:bodyPr/>
        <a:lstStyle/>
        <a:p>
          <a:endParaRPr lang="ru-RU"/>
        </a:p>
      </dgm:t>
    </dgm:pt>
    <dgm:pt modelId="{DE810AF1-4FC0-4086-BE96-BFBC88AD7507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Норвегия 13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3E37CE79-7EDD-4E72-984D-818095B5E956}" type="parTrans" cxnId="{FD8946DF-C59C-4CB3-9CD1-F8CC30B6B12D}">
      <dgm:prSet/>
      <dgm:spPr/>
      <dgm:t>
        <a:bodyPr/>
        <a:lstStyle/>
        <a:p>
          <a:endParaRPr lang="ru-RU"/>
        </a:p>
      </dgm:t>
    </dgm:pt>
    <dgm:pt modelId="{9C905B19-46E9-4BD9-9805-1470FBEA4F19}" type="sibTrans" cxnId="{FD8946DF-C59C-4CB3-9CD1-F8CC30B6B12D}">
      <dgm:prSet/>
      <dgm:spPr/>
      <dgm:t>
        <a:bodyPr/>
        <a:lstStyle/>
        <a:p>
          <a:endParaRPr lang="ru-RU"/>
        </a:p>
      </dgm:t>
    </dgm:pt>
    <dgm:pt modelId="{423BAF1B-ED40-45A3-9E50-BA56CF8098D1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2">
                  <a:lumMod val="75000"/>
                </a:schemeClr>
              </a:solidFill>
            </a:rPr>
            <a:t>Исландия 2-3</a:t>
          </a:r>
          <a:endParaRPr lang="ru-RU" dirty="0">
            <a:solidFill>
              <a:schemeClr val="tx2">
                <a:lumMod val="75000"/>
              </a:schemeClr>
            </a:solidFill>
          </a:endParaRPr>
        </a:p>
      </dgm:t>
    </dgm:pt>
    <dgm:pt modelId="{93C1996A-5B4D-45C1-9276-62C455BB893B}" type="parTrans" cxnId="{45A526D9-0215-41A6-8A63-91C095DF0102}">
      <dgm:prSet/>
      <dgm:spPr/>
      <dgm:t>
        <a:bodyPr/>
        <a:lstStyle/>
        <a:p>
          <a:endParaRPr lang="ru-RU"/>
        </a:p>
      </dgm:t>
    </dgm:pt>
    <dgm:pt modelId="{E5753770-D147-4BE5-8FEF-2DDB75D11309}" type="sibTrans" cxnId="{45A526D9-0215-41A6-8A63-91C095DF0102}">
      <dgm:prSet/>
      <dgm:spPr/>
      <dgm:t>
        <a:bodyPr/>
        <a:lstStyle/>
        <a:p>
          <a:endParaRPr lang="ru-RU"/>
        </a:p>
      </dgm:t>
    </dgm:pt>
    <dgm:pt modelId="{B04175CD-200B-4110-A7B1-6C05539D1531}" type="pres">
      <dgm:prSet presAssocID="{04AD6BCF-027C-4DF3-95D2-56FD7C354C9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22CBF-D5CE-4EA2-B4E6-42AE1E6F36B8}" type="pres">
      <dgm:prSet presAssocID="{A38FF023-BACA-4EFE-A0C8-15D3FA8C90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1768A5-4667-49E0-9495-99F767949E3D}" type="pres">
      <dgm:prSet presAssocID="{D20334E3-E3AF-4F8F-98C1-800A9500D2AF}" presName="sibTrans" presStyleCnt="0"/>
      <dgm:spPr/>
    </dgm:pt>
    <dgm:pt modelId="{3FA3B129-AB8B-4F3B-950F-DB261FC3E294}" type="pres">
      <dgm:prSet presAssocID="{609266E7-39CA-43ED-9288-7000D593A4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A2E3BB-2347-4CFC-9292-B57A9094B51B}" type="pres">
      <dgm:prSet presAssocID="{0C14B546-FBE6-4B12-A5EA-3DC45754C4FB}" presName="sibTrans" presStyleCnt="0"/>
      <dgm:spPr/>
    </dgm:pt>
    <dgm:pt modelId="{F46EE5FC-B0A0-42FF-8F15-90663CE3A03C}" type="pres">
      <dgm:prSet presAssocID="{C828344E-AA03-4975-B28A-12E39AA2842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1B4B0-33A8-42D2-9CF2-9A2657651A8C}" type="pres">
      <dgm:prSet presAssocID="{542F3FB9-8418-459E-8A7B-2FE39216B0D1}" presName="sibTrans" presStyleCnt="0"/>
      <dgm:spPr/>
    </dgm:pt>
    <dgm:pt modelId="{55C65ECE-BA85-4F9E-BA80-85EE01E4B9A6}" type="pres">
      <dgm:prSet presAssocID="{DE810AF1-4FC0-4086-BE96-BFBC88AD7507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328A3-4BDE-4672-81DA-305DA6309800}" type="pres">
      <dgm:prSet presAssocID="{9C905B19-46E9-4BD9-9805-1470FBEA4F19}" presName="sibTrans" presStyleCnt="0"/>
      <dgm:spPr/>
    </dgm:pt>
    <dgm:pt modelId="{E593E6DB-D975-4B98-A58C-92EDB1134AEC}" type="pres">
      <dgm:prSet presAssocID="{423BAF1B-ED40-45A3-9E50-BA56CF8098D1}" presName="node" presStyleLbl="node1" presStyleIdx="4" presStyleCnt="5" custLinFactNeighborX="-1194" custLinFactNeighborY="-3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F9F759-84CE-45CC-80EE-C98699654700}" type="presOf" srcId="{04AD6BCF-027C-4DF3-95D2-56FD7C354C93}" destId="{B04175CD-200B-4110-A7B1-6C05539D1531}" srcOrd="0" destOrd="0" presId="urn:microsoft.com/office/officeart/2005/8/layout/default#1"/>
    <dgm:cxn modelId="{B0EE399A-2068-4063-A67F-FEA9E77261A5}" type="presOf" srcId="{609266E7-39CA-43ED-9288-7000D593A49C}" destId="{3FA3B129-AB8B-4F3B-950F-DB261FC3E294}" srcOrd="0" destOrd="0" presId="urn:microsoft.com/office/officeart/2005/8/layout/default#1"/>
    <dgm:cxn modelId="{6FC67455-B56C-433B-B4B9-C3A5D51F12A1}" srcId="{04AD6BCF-027C-4DF3-95D2-56FD7C354C93}" destId="{609266E7-39CA-43ED-9288-7000D593A49C}" srcOrd="1" destOrd="0" parTransId="{9B7A045E-6C8F-4477-9764-FC52EDE5F75D}" sibTransId="{0C14B546-FBE6-4B12-A5EA-3DC45754C4FB}"/>
    <dgm:cxn modelId="{FD8946DF-C59C-4CB3-9CD1-F8CC30B6B12D}" srcId="{04AD6BCF-027C-4DF3-95D2-56FD7C354C93}" destId="{DE810AF1-4FC0-4086-BE96-BFBC88AD7507}" srcOrd="3" destOrd="0" parTransId="{3E37CE79-7EDD-4E72-984D-818095B5E956}" sibTransId="{9C905B19-46E9-4BD9-9805-1470FBEA4F19}"/>
    <dgm:cxn modelId="{377B431D-4F5D-4AE5-91EB-0BFBC292A606}" type="presOf" srcId="{DE810AF1-4FC0-4086-BE96-BFBC88AD7507}" destId="{55C65ECE-BA85-4F9E-BA80-85EE01E4B9A6}" srcOrd="0" destOrd="0" presId="urn:microsoft.com/office/officeart/2005/8/layout/default#1"/>
    <dgm:cxn modelId="{23FC3A03-5386-435C-8C80-872C28A59A46}" srcId="{04AD6BCF-027C-4DF3-95D2-56FD7C354C93}" destId="{A38FF023-BACA-4EFE-A0C8-15D3FA8C90F1}" srcOrd="0" destOrd="0" parTransId="{DD54A65E-D827-4840-8DD1-19901BD9452B}" sibTransId="{D20334E3-E3AF-4F8F-98C1-800A9500D2AF}"/>
    <dgm:cxn modelId="{6C1F0B06-3084-42BB-81FB-3D9F627FCA55}" type="presOf" srcId="{A38FF023-BACA-4EFE-A0C8-15D3FA8C90F1}" destId="{6BF22CBF-D5CE-4EA2-B4E6-42AE1E6F36B8}" srcOrd="0" destOrd="0" presId="urn:microsoft.com/office/officeart/2005/8/layout/default#1"/>
    <dgm:cxn modelId="{45A526D9-0215-41A6-8A63-91C095DF0102}" srcId="{04AD6BCF-027C-4DF3-95D2-56FD7C354C93}" destId="{423BAF1B-ED40-45A3-9E50-BA56CF8098D1}" srcOrd="4" destOrd="0" parTransId="{93C1996A-5B4D-45C1-9276-62C455BB893B}" sibTransId="{E5753770-D147-4BE5-8FEF-2DDB75D11309}"/>
    <dgm:cxn modelId="{C6478D9D-0E61-4AC3-8B74-1CCF987E4EAB}" type="presOf" srcId="{C828344E-AA03-4975-B28A-12E39AA2842F}" destId="{F46EE5FC-B0A0-42FF-8F15-90663CE3A03C}" srcOrd="0" destOrd="0" presId="urn:microsoft.com/office/officeart/2005/8/layout/default#1"/>
    <dgm:cxn modelId="{E49C810C-9902-4252-A9E9-6A93F342A683}" srcId="{04AD6BCF-027C-4DF3-95D2-56FD7C354C93}" destId="{C828344E-AA03-4975-B28A-12E39AA2842F}" srcOrd="2" destOrd="0" parTransId="{0963AAC5-CDC2-469E-B9B9-E9ED741F4CE1}" sibTransId="{542F3FB9-8418-459E-8A7B-2FE39216B0D1}"/>
    <dgm:cxn modelId="{7F4890EA-1A90-46F3-887B-6FE1E6BD2F7A}" type="presOf" srcId="{423BAF1B-ED40-45A3-9E50-BA56CF8098D1}" destId="{E593E6DB-D975-4B98-A58C-92EDB1134AEC}" srcOrd="0" destOrd="0" presId="urn:microsoft.com/office/officeart/2005/8/layout/default#1"/>
    <dgm:cxn modelId="{D8EBD31A-D7B8-42FE-9A94-A1AE23EEE20F}" type="presParOf" srcId="{B04175CD-200B-4110-A7B1-6C05539D1531}" destId="{6BF22CBF-D5CE-4EA2-B4E6-42AE1E6F36B8}" srcOrd="0" destOrd="0" presId="urn:microsoft.com/office/officeart/2005/8/layout/default#1"/>
    <dgm:cxn modelId="{D6C17115-0856-4128-83CC-FD5BE54AB766}" type="presParOf" srcId="{B04175CD-200B-4110-A7B1-6C05539D1531}" destId="{9E1768A5-4667-49E0-9495-99F767949E3D}" srcOrd="1" destOrd="0" presId="urn:microsoft.com/office/officeart/2005/8/layout/default#1"/>
    <dgm:cxn modelId="{88CE32A2-089F-4946-8A4B-A24EFB7B3334}" type="presParOf" srcId="{B04175CD-200B-4110-A7B1-6C05539D1531}" destId="{3FA3B129-AB8B-4F3B-950F-DB261FC3E294}" srcOrd="2" destOrd="0" presId="urn:microsoft.com/office/officeart/2005/8/layout/default#1"/>
    <dgm:cxn modelId="{BB3CABDA-0B51-4787-A5B4-F1F9B87DE7F6}" type="presParOf" srcId="{B04175CD-200B-4110-A7B1-6C05539D1531}" destId="{42A2E3BB-2347-4CFC-9292-B57A9094B51B}" srcOrd="3" destOrd="0" presId="urn:microsoft.com/office/officeart/2005/8/layout/default#1"/>
    <dgm:cxn modelId="{2C945247-6DD8-429F-B913-B53E702168F1}" type="presParOf" srcId="{B04175CD-200B-4110-A7B1-6C05539D1531}" destId="{F46EE5FC-B0A0-42FF-8F15-90663CE3A03C}" srcOrd="4" destOrd="0" presId="urn:microsoft.com/office/officeart/2005/8/layout/default#1"/>
    <dgm:cxn modelId="{EA7A68F1-66FD-4988-8600-3D120FB77349}" type="presParOf" srcId="{B04175CD-200B-4110-A7B1-6C05539D1531}" destId="{EA11B4B0-33A8-42D2-9CF2-9A2657651A8C}" srcOrd="5" destOrd="0" presId="urn:microsoft.com/office/officeart/2005/8/layout/default#1"/>
    <dgm:cxn modelId="{BA57E84C-B3FE-4592-B685-43DA3791A9A9}" type="presParOf" srcId="{B04175CD-200B-4110-A7B1-6C05539D1531}" destId="{55C65ECE-BA85-4F9E-BA80-85EE01E4B9A6}" srcOrd="6" destOrd="0" presId="urn:microsoft.com/office/officeart/2005/8/layout/default#1"/>
    <dgm:cxn modelId="{A3E20B51-DA67-4ADC-8CDB-D193E1328A7D}" type="presParOf" srcId="{B04175CD-200B-4110-A7B1-6C05539D1531}" destId="{CAA328A3-4BDE-4672-81DA-305DA6309800}" srcOrd="7" destOrd="0" presId="urn:microsoft.com/office/officeart/2005/8/layout/default#1"/>
    <dgm:cxn modelId="{0D357CEB-D581-438A-A127-3AA140BD95F9}" type="presParOf" srcId="{B04175CD-200B-4110-A7B1-6C05539D1531}" destId="{E593E6DB-D975-4B98-A58C-92EDB1134AEC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22CBF-D5CE-4EA2-B4E6-42AE1E6F36B8}">
      <dsp:nvSpPr>
        <dsp:cNvPr id="0" name=""/>
        <dsp:cNvSpPr/>
      </dsp:nvSpPr>
      <dsp:spPr>
        <a:xfrm>
          <a:off x="0" y="591740"/>
          <a:ext cx="2547937" cy="15287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>
              <a:shade val="75000"/>
              <a:lumMod val="9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75000"/>
                </a:schemeClr>
              </a:solidFill>
            </a:rPr>
            <a:t>Дания 121</a:t>
          </a:r>
          <a:endParaRPr lang="ru-RU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0" y="591740"/>
        <a:ext cx="2547937" cy="1528762"/>
      </dsp:txXfrm>
    </dsp:sp>
    <dsp:sp modelId="{3FA3B129-AB8B-4F3B-950F-DB261FC3E294}">
      <dsp:nvSpPr>
        <dsp:cNvPr id="0" name=""/>
        <dsp:cNvSpPr/>
      </dsp:nvSpPr>
      <dsp:spPr>
        <a:xfrm>
          <a:off x="2802731" y="591740"/>
          <a:ext cx="2547937" cy="15287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>
              <a:shade val="75000"/>
              <a:lumMod val="9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75000"/>
                </a:schemeClr>
              </a:solidFill>
            </a:rPr>
            <a:t>Швеция 19</a:t>
          </a:r>
          <a:endParaRPr lang="ru-RU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802731" y="591740"/>
        <a:ext cx="2547937" cy="1528762"/>
      </dsp:txXfrm>
    </dsp:sp>
    <dsp:sp modelId="{F46EE5FC-B0A0-42FF-8F15-90663CE3A03C}">
      <dsp:nvSpPr>
        <dsp:cNvPr id="0" name=""/>
        <dsp:cNvSpPr/>
      </dsp:nvSpPr>
      <dsp:spPr>
        <a:xfrm>
          <a:off x="5605462" y="591740"/>
          <a:ext cx="2547937" cy="15287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>
              <a:shade val="75000"/>
              <a:lumMod val="9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75000"/>
                </a:schemeClr>
              </a:solidFill>
            </a:rPr>
            <a:t>Финляндия 15</a:t>
          </a:r>
          <a:endParaRPr lang="ru-RU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5605462" y="591740"/>
        <a:ext cx="2547937" cy="1528762"/>
      </dsp:txXfrm>
    </dsp:sp>
    <dsp:sp modelId="{55C65ECE-BA85-4F9E-BA80-85EE01E4B9A6}">
      <dsp:nvSpPr>
        <dsp:cNvPr id="0" name=""/>
        <dsp:cNvSpPr/>
      </dsp:nvSpPr>
      <dsp:spPr>
        <a:xfrm>
          <a:off x="1401365" y="2375296"/>
          <a:ext cx="2547937" cy="15287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>
              <a:shade val="75000"/>
              <a:lumMod val="9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75000"/>
                </a:schemeClr>
              </a:solidFill>
            </a:rPr>
            <a:t>Норвегия 13</a:t>
          </a:r>
          <a:endParaRPr lang="ru-RU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401365" y="2375296"/>
        <a:ext cx="2547937" cy="1528762"/>
      </dsp:txXfrm>
    </dsp:sp>
    <dsp:sp modelId="{E593E6DB-D975-4B98-A58C-92EDB1134AEC}">
      <dsp:nvSpPr>
        <dsp:cNvPr id="0" name=""/>
        <dsp:cNvSpPr/>
      </dsp:nvSpPr>
      <dsp:spPr>
        <a:xfrm>
          <a:off x="4173674" y="2328868"/>
          <a:ext cx="2547937" cy="1528762"/>
        </a:xfrm>
        <a:prstGeom prst="rect">
          <a:avLst/>
        </a:prstGeom>
        <a:solidFill>
          <a:schemeClr val="lt1"/>
        </a:solidFill>
        <a:ln w="19050" cap="flat" cmpd="sng" algn="ctr">
          <a:solidFill>
            <a:schemeClr val="accent1">
              <a:shade val="75000"/>
              <a:lumMod val="90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2">
                  <a:lumMod val="75000"/>
                </a:schemeClr>
              </a:solidFill>
            </a:rPr>
            <a:t>Исландия 2-3</a:t>
          </a:r>
          <a:endParaRPr lang="ru-RU" sz="36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4173674" y="2328868"/>
        <a:ext cx="2547937" cy="1528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mosobr.ru/images/europe/islandiya/image003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Страны Северной Европы.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5517232"/>
            <a:ext cx="4608512" cy="1152128"/>
          </a:xfrm>
        </p:spPr>
        <p:txBody>
          <a:bodyPr/>
          <a:lstStyle/>
          <a:p>
            <a:r>
              <a:rPr lang="ru-RU" dirty="0" smtClean="0"/>
              <a:t>МКОУ </a:t>
            </a:r>
            <a:r>
              <a:rPr lang="ru-RU" dirty="0" err="1" smtClean="0"/>
              <a:t>Скатинская</a:t>
            </a:r>
            <a:r>
              <a:rPr lang="ru-RU" dirty="0" smtClean="0"/>
              <a:t> СОШ</a:t>
            </a:r>
          </a:p>
          <a:p>
            <a:r>
              <a:rPr lang="ru-RU" dirty="0" err="1" smtClean="0"/>
              <a:t>Леванова</a:t>
            </a:r>
            <a:r>
              <a:rPr lang="ru-RU" dirty="0" smtClean="0"/>
              <a:t> В.А.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204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658659"/>
            <a:ext cx="4598913" cy="299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635"/>
            <a:ext cx="4860032" cy="3645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im6-tub-ru.yandex.net/i?id=262844463-37-72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3" y="404664"/>
            <a:ext cx="4051960" cy="303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img1.liveinternet.ru/images/attach/c/2/69/160/69160243_1294868382_15179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4078882" cy="282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6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Две </a:t>
            </a:r>
            <a:r>
              <a:rPr lang="ru-RU" dirty="0"/>
              <a:t>трети  страны покрыты таежными лесами. Все леса находятся в частной собственности, то есть принадлежат какой-либо семье лесников. Однако финский закон гласит, что любой желающий человек имеет право гулять по лесу и любоваться обитающими здесь лисицей, белкой, рысью, лосем, горностаем, зайцем, но нужно быть осторожным, ведь здесь встречаются и бурые медведи.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126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0156"/>
            <a:ext cx="8712968" cy="1054250"/>
          </a:xfrm>
        </p:spPr>
        <p:txBody>
          <a:bodyPr/>
          <a:lstStyle/>
          <a:p>
            <a:r>
              <a:rPr lang="ru-RU" sz="3200" dirty="0"/>
              <a:t>М</a:t>
            </a:r>
            <a:r>
              <a:rPr lang="ru-RU" sz="3200" dirty="0" smtClean="0"/>
              <a:t>естечко </a:t>
            </a:r>
            <a:r>
              <a:rPr lang="ru-RU" sz="3200" dirty="0" err="1"/>
              <a:t>Рованиеми</a:t>
            </a:r>
            <a:r>
              <a:rPr lang="ru-RU" sz="3200" dirty="0"/>
              <a:t> считают родиной </a:t>
            </a:r>
            <a:r>
              <a:rPr lang="ru-RU" sz="3200" dirty="0" smtClean="0"/>
              <a:t>      Санта-Клауса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12524"/>
            <a:ext cx="5832648" cy="4556757"/>
          </a:xfrm>
          <a:prstGeom prst="rect">
            <a:avLst/>
          </a:prstGeom>
          <a:noFill/>
          <a:ln>
            <a:noFill/>
          </a:ln>
          <a:scene3d>
            <a:camera prst="perspectiveFron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88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В школе дети учатся девять лет, им бесплатно выдают учебники. До 4-го класса оценки не ставят, затем оценки от 4 до 10 баллов, 10 — практически недостижимо, 4 — хуже некуда. Также есть оценки за поведение.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0420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Норвегия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699345" cy="179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681" y="1956535"/>
            <a:ext cx="5473735" cy="480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4437112"/>
            <a:ext cx="2843808" cy="22322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Столица государства?</a:t>
            </a:r>
          </a:p>
          <a:p>
            <a:pPr algn="ctr"/>
            <a:r>
              <a:rPr lang="ru-RU" sz="2000" b="1" dirty="0" smtClean="0"/>
              <a:t>С какими государствами граничит?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719825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501008"/>
            <a:ext cx="4809282" cy="320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4139505" cy="310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0032" y="476672"/>
            <a:ext cx="4571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15271" y="0"/>
            <a:ext cx="4421225" cy="328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Главное сокровище Норвегии - её природа. Тысячи укромных бухт и живописных фьордов опоясывают её побережье, а невысокие горы, покрытые лесами и </a:t>
            </a:r>
            <a:r>
              <a:rPr lang="ru-RU" sz="2000" b="1" dirty="0" smtClean="0"/>
              <a:t>лугами.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" y="3501008"/>
            <a:ext cx="3491880" cy="3356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Фьорды - главная достопримечательность страны. Вся береговая линия страны изрезана этими узкими и глубокими заливами, воспетыми ещё в древних скандинавских сагах.</a:t>
            </a:r>
            <a:br>
              <a:rPr lang="ru-RU" sz="2000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931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8208912" cy="191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840"/>
            <a:ext cx="7764016" cy="384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188640"/>
            <a:ext cx="3096344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Фьорды Норвегии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54930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Полярные исследователи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456384" cy="384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79"/>
            <a:ext cx="2664296" cy="389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6241914"/>
            <a:ext cx="3600400" cy="6160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Руал</a:t>
            </a:r>
            <a:r>
              <a:rPr lang="ru-RU" dirty="0" smtClean="0"/>
              <a:t> Амундсен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6165304"/>
            <a:ext cx="3456384" cy="6926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Фритьов</a:t>
            </a:r>
            <a:r>
              <a:rPr lang="ru-RU" dirty="0" smtClean="0"/>
              <a:t> Нансен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229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Швеция </a:t>
            </a:r>
            <a:endParaRPr lang="ru-RU" dirty="0"/>
          </a:p>
        </p:txBody>
      </p:sp>
      <p:pic>
        <p:nvPicPr>
          <p:cNvPr id="4" name="Picture 6" descr="карта швеция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766" y="2239963"/>
            <a:ext cx="3413718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 Королевство Швеция – самое крупное из скандинавских стран и самое населённое.</a:t>
            </a:r>
          </a:p>
          <a:p>
            <a:r>
              <a:rPr lang="ru-RU" dirty="0"/>
              <a:t>В столице – Стокгольме каждый полдень перед дворцом короля можно наблюдать зрелищное действо - церемонию почетной смены караула.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4840"/>
            <a:ext cx="2618656" cy="174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05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570156"/>
            <a:ext cx="5024881" cy="1054250"/>
          </a:xfrm>
        </p:spPr>
        <p:txBody>
          <a:bodyPr/>
          <a:lstStyle/>
          <a:p>
            <a:r>
              <a:rPr lang="ru-RU" sz="3200" dirty="0" smtClean="0"/>
              <a:t>Достопримечательности Швеции</a:t>
            </a:r>
            <a:endParaRPr lang="ru-RU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3803650" cy="25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04864"/>
            <a:ext cx="4312440" cy="301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41" y="144464"/>
            <a:ext cx="2473558" cy="371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439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Регионы зарубежной Европы</a:t>
            </a:r>
            <a:endParaRPr lang="ru-RU" dirty="0"/>
          </a:p>
        </p:txBody>
      </p:sp>
      <p:pic>
        <p:nvPicPr>
          <p:cNvPr id="4" name="Picture 2" descr="C:\Users\Абылайхан\Desktop\img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39"/>
            <a:ext cx="4228168" cy="4889871"/>
          </a:xfrm>
          <a:noFill/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04454022"/>
              </p:ext>
            </p:extLst>
          </p:nvPr>
        </p:nvGraphicFramePr>
        <p:xfrm>
          <a:off x="4355975" y="2239963"/>
          <a:ext cx="4608512" cy="1767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152128"/>
                <a:gridCol w="1152128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Северная</a:t>
                      </a:r>
                      <a:r>
                        <a:rPr lang="ru-RU" sz="1600" baseline="0" dirty="0" smtClean="0"/>
                        <a:t>  </a:t>
                      </a:r>
                      <a:r>
                        <a:rPr lang="ru-RU" baseline="0" dirty="0" smtClean="0"/>
                        <a:t>Европа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Западная  Европа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Восточная </a:t>
                      </a:r>
                      <a:r>
                        <a:rPr lang="ru-RU" dirty="0" smtClean="0"/>
                        <a:t>Европа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Южная Европа</a:t>
                      </a:r>
                      <a:endParaRPr lang="ru-RU" dirty="0"/>
                    </a:p>
                  </a:txBody>
                  <a:tcPr/>
                </a:tc>
              </a:tr>
              <a:tr h="38614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427984" y="4437112"/>
            <a:ext cx="4392488" cy="13681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Используя рис. 103 на стр. 256 заполните таблицу.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377029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240280"/>
            <a:ext cx="4238184" cy="387705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Популярное понятие шведский стол сами шведы называют закусочным. Столетия назад, </a:t>
            </a:r>
            <a:r>
              <a:rPr lang="ru-RU" dirty="0" smtClean="0"/>
              <a:t> когда </a:t>
            </a:r>
            <a:r>
              <a:rPr lang="ru-RU" dirty="0"/>
              <a:t>приезжали гости, вся еда подавалась сразу, в больших мисках. Тем самым </a:t>
            </a:r>
            <a:r>
              <a:rPr lang="ru-RU" dirty="0" smtClean="0"/>
              <a:t>хозяева      </a:t>
            </a:r>
            <a:r>
              <a:rPr lang="ru-RU" dirty="0"/>
              <a:t>избавляли себя от лишних церемоний, высвобождая время для общения.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2060814"/>
            <a:ext cx="3803904" cy="3877056"/>
          </a:xfrm>
        </p:spPr>
        <p:txBody>
          <a:bodyPr/>
          <a:lstStyle/>
          <a:p>
            <a:r>
              <a:rPr lang="ru-RU" dirty="0" smtClean="0"/>
              <a:t>Используемые </a:t>
            </a:r>
            <a:r>
              <a:rPr lang="ru-RU" dirty="0"/>
              <a:t>нами ежедневно спички изобрел в 1844 году шведский </a:t>
            </a:r>
            <a:r>
              <a:rPr lang="ru-RU" dirty="0" smtClean="0"/>
              <a:t>          </a:t>
            </a:r>
            <a:r>
              <a:rPr lang="ru-RU" dirty="0"/>
              <a:t>изобретатель Густав Эрик </a:t>
            </a:r>
            <a:r>
              <a:rPr lang="ru-RU" dirty="0" err="1"/>
              <a:t>Паш</a:t>
            </a:r>
            <a:r>
              <a:rPr lang="ru-RU" dirty="0"/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008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Экология Швеции считается самой чистой в мире. Можно смело пить воду из-под крана. </a:t>
            </a:r>
            <a:r>
              <a:rPr lang="ru-RU" dirty="0" smtClean="0"/>
              <a:t>      </a:t>
            </a:r>
            <a:r>
              <a:rPr lang="ru-RU" dirty="0"/>
              <a:t>И это никак не отразится на вашем здоровье. В Гетеборге уже запретили питьевую воду в </a:t>
            </a:r>
            <a:r>
              <a:rPr lang="ru-RU" dirty="0" smtClean="0"/>
              <a:t>       </a:t>
            </a:r>
            <a:r>
              <a:rPr lang="ru-RU" dirty="0"/>
              <a:t>бутылках, чтобы не наносить ущерб окружающей среде, закрыв заводы по разливу воды.</a:t>
            </a:r>
          </a:p>
          <a:p>
            <a:r>
              <a:rPr lang="ru-RU" dirty="0"/>
              <a:t>          Местные жители очень цивилизованы – никогда не сорвут цветок, не станут рубить деревья</a:t>
            </a:r>
            <a:r>
              <a:rPr lang="ru-RU" dirty="0" smtClean="0"/>
              <a:t>,       </a:t>
            </a:r>
            <a:r>
              <a:rPr lang="ru-RU" dirty="0"/>
              <a:t>на рыбалке рыбу выпустят обратно в воду, не говоря о мусоре, который никогда не бросят.</a:t>
            </a:r>
          </a:p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2"/>
            <a:ext cx="3090602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461"/>
            <a:ext cx="3151237" cy="21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502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Дания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5150" y="2240280"/>
            <a:ext cx="4247329" cy="450108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Дания – сама небольшая и густонаселённая из скандинавских стран – расположена на полуострове Ютландия и 406 островах. В стране нет мест, удаленных от берега моря более чем на 60 км</a:t>
            </a:r>
            <a:r>
              <a:rPr lang="ru-RU" dirty="0"/>
              <a:t>.  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2" y="2780928"/>
            <a:ext cx="43579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8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" y="3452133"/>
            <a:ext cx="4536504" cy="340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04" y="116632"/>
            <a:ext cx="471796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38" y="3140968"/>
            <a:ext cx="4575262" cy="292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719"/>
            <a:ext cx="4435716" cy="284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584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Кристиан</a:t>
            </a:r>
            <a:r>
              <a:rPr lang="ru-RU" dirty="0" smtClean="0"/>
              <a:t> Андерсен</a:t>
            </a:r>
            <a:endParaRPr lang="ru-RU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2564904"/>
            <a:ext cx="3621989" cy="2716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2273300"/>
            <a:ext cx="2895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66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462" y="570156"/>
            <a:ext cx="5844033" cy="1054250"/>
          </a:xfrm>
        </p:spPr>
        <p:txBody>
          <a:bodyPr/>
          <a:lstStyle/>
          <a:p>
            <a:r>
              <a:rPr lang="ru-RU" dirty="0" smtClean="0"/>
              <a:t>Исландия- страна льдов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139952" y="2132856"/>
            <a:ext cx="4896544" cy="4608512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dirty="0"/>
              <a:t>Исландия - это природы каприз!</a:t>
            </a:r>
          </a:p>
          <a:p>
            <a:r>
              <a:rPr lang="ru-RU" sz="3600" b="1" dirty="0"/>
              <a:t>Представьте, Исландия сделана ИЗ:</a:t>
            </a:r>
          </a:p>
          <a:p>
            <a:r>
              <a:rPr lang="ru-RU" sz="3600" b="1" dirty="0"/>
              <a:t>Горячих ключей, ледников и огня,</a:t>
            </a:r>
          </a:p>
          <a:p>
            <a:r>
              <a:rPr lang="ru-RU" sz="3600" b="1" dirty="0"/>
              <a:t>Полярных ночей и полярного дня,</a:t>
            </a:r>
          </a:p>
          <a:p>
            <a:r>
              <a:rPr lang="ru-RU" sz="3600" b="1" dirty="0"/>
              <a:t>Вулканов, что внутренним жаром объяты,</a:t>
            </a:r>
          </a:p>
          <a:p>
            <a:r>
              <a:rPr lang="ru-RU" sz="3600" b="1" dirty="0"/>
              <a:t>А сверху -  закованы в снежные латы.</a:t>
            </a:r>
          </a:p>
          <a:p>
            <a:r>
              <a:rPr lang="ru-RU" sz="3600" b="1" dirty="0"/>
              <a:t>(А горы постарше, как старые бабки,</a:t>
            </a:r>
          </a:p>
          <a:p>
            <a:r>
              <a:rPr lang="ru-RU" sz="3600" b="1" dirty="0"/>
              <a:t>Закутаны в снежные шали и шапки),</a:t>
            </a:r>
          </a:p>
          <a:p>
            <a:r>
              <a:rPr lang="ru-RU" sz="3600" b="1" dirty="0"/>
              <a:t>ИЗ гейзеров, вверх устремившихся, ИЗ</a:t>
            </a:r>
          </a:p>
          <a:p>
            <a:r>
              <a:rPr lang="ru-RU" sz="3600" b="1" dirty="0"/>
              <a:t>Больших водопадов, стекающих вниз,</a:t>
            </a:r>
          </a:p>
          <a:p>
            <a:r>
              <a:rPr lang="ru-RU" sz="3600" b="1" dirty="0"/>
              <a:t>ИЗ теплой зимы и холодного лета…</a:t>
            </a:r>
          </a:p>
          <a:p>
            <a:r>
              <a:rPr lang="ru-RU" sz="3600" b="1" dirty="0"/>
              <a:t>Ах, как изумительно вместе всё это!</a:t>
            </a:r>
          </a:p>
          <a:p>
            <a:r>
              <a:rPr lang="ru-RU" sz="3600" b="1" dirty="0"/>
              <a:t>Что можно сравнить с этой дивной страной?</a:t>
            </a:r>
          </a:p>
          <a:p>
            <a:r>
              <a:rPr lang="ru-RU" sz="3600" b="1" dirty="0"/>
              <a:t>Ну, разве – БОЛЬШОЙ ХОЛОДИЛЬНИК В ПАРНОЙ</a:t>
            </a:r>
          </a:p>
          <a:p>
            <a:pPr marL="0" indent="0">
              <a:buNone/>
            </a:pPr>
            <a:r>
              <a:rPr lang="ru-RU" sz="3600" b="1" dirty="0"/>
              <a:t> </a:t>
            </a:r>
          </a:p>
          <a:p>
            <a:endParaRPr lang="ru-RU" dirty="0"/>
          </a:p>
        </p:txBody>
      </p:sp>
      <p:pic>
        <p:nvPicPr>
          <p:cNvPr id="5" name="Picture 8" descr="Картинка 1 из 9493">
            <a:hlinkClick r:id="rId2"/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3" b="7203"/>
          <a:stretch>
            <a:fillRect/>
          </a:stretch>
        </p:blipFill>
        <p:spPr>
          <a:xfrm>
            <a:off x="144463" y="2780928"/>
            <a:ext cx="3803650" cy="2555036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4"/>
            <a:ext cx="2627337" cy="189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63" y="5517232"/>
            <a:ext cx="3995489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Географическое положение Исландии.</a:t>
            </a:r>
          </a:p>
          <a:p>
            <a:pPr algn="ctr"/>
            <a:r>
              <a:rPr lang="ru-RU" sz="2000" b="1" dirty="0" smtClean="0"/>
              <a:t>Назовите столицу государства.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8558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1" y="2981325"/>
            <a:ext cx="2909324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3707457" cy="24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946" y="2599581"/>
            <a:ext cx="3528461" cy="23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4463"/>
            <a:ext cx="3712493" cy="247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811" y="4725144"/>
            <a:ext cx="3128189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0246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60648"/>
            <a:ext cx="8712967" cy="633670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Рейкьявик— </a:t>
            </a:r>
            <a:r>
              <a:rPr lang="ru-RU" dirty="0"/>
              <a:t>самая северная столица мира.</a:t>
            </a:r>
          </a:p>
          <a:p>
            <a:r>
              <a:rPr lang="ru-RU" dirty="0" err="1" smtClean="0"/>
              <a:t>Ватнайёкюдль</a:t>
            </a:r>
            <a:r>
              <a:rPr lang="ru-RU" dirty="0" smtClean="0"/>
              <a:t>— </a:t>
            </a:r>
            <a:r>
              <a:rPr lang="ru-RU" dirty="0"/>
              <a:t>ледник в Исландии, самый большой ледник в Европе.</a:t>
            </a:r>
          </a:p>
          <a:p>
            <a:r>
              <a:rPr lang="ru-RU" dirty="0"/>
              <a:t>Парламент Исландии (Альтинг) считается древнейшим из существующих в мире.</a:t>
            </a:r>
          </a:p>
          <a:p>
            <a:r>
              <a:rPr lang="ru-RU" dirty="0"/>
              <a:t>Исландия — самый большой остров </a:t>
            </a:r>
            <a:r>
              <a:rPr lang="ru-RU" dirty="0" smtClean="0"/>
              <a:t>вулканического</a:t>
            </a:r>
            <a:r>
              <a:rPr lang="ru-RU" dirty="0"/>
              <a:t> </a:t>
            </a:r>
            <a:r>
              <a:rPr lang="ru-RU" dirty="0" smtClean="0"/>
              <a:t>происхождения</a:t>
            </a:r>
            <a:r>
              <a:rPr lang="ru-RU" dirty="0"/>
              <a:t>.</a:t>
            </a:r>
          </a:p>
          <a:p>
            <a:r>
              <a:rPr lang="ru-RU" dirty="0"/>
              <a:t>Более 10 % территории Исландии покрыто ледниками (12 тыс. км²).</a:t>
            </a:r>
          </a:p>
          <a:p>
            <a:r>
              <a:rPr lang="ru-RU" dirty="0"/>
              <a:t>Популярное блюдо в Исландии (</a:t>
            </a:r>
            <a:r>
              <a:rPr lang="ru-RU" dirty="0" err="1"/>
              <a:t>хакарль</a:t>
            </a:r>
            <a:r>
              <a:rPr lang="ru-RU" dirty="0"/>
              <a:t>) представляет собой ни что иное, как протухшее мясо </a:t>
            </a:r>
            <a:r>
              <a:rPr lang="ru-RU" dirty="0" smtClean="0"/>
              <a:t>акулы</a:t>
            </a:r>
            <a:r>
              <a:rPr lang="ru-RU" baseline="30000" dirty="0"/>
              <a:t>.</a:t>
            </a:r>
            <a:endParaRPr lang="ru-RU" dirty="0"/>
          </a:p>
          <a:p>
            <a:r>
              <a:rPr lang="ru-RU" dirty="0"/>
              <a:t>Вулкан Гекла — самый крупный вулкан в Европе.</a:t>
            </a:r>
          </a:p>
          <a:p>
            <a:r>
              <a:rPr lang="ru-RU" dirty="0"/>
              <a:t>Водопад </a:t>
            </a:r>
            <a:r>
              <a:rPr lang="ru-RU" dirty="0" err="1"/>
              <a:t>Деттифосс</a:t>
            </a:r>
            <a:r>
              <a:rPr lang="ru-RU" dirty="0"/>
              <a:t> — самый мощный водопад в Европе. Его высота 40 м, а ширина 100 м.</a:t>
            </a:r>
          </a:p>
          <a:p>
            <a:r>
              <a:rPr lang="ru-RU" dirty="0"/>
              <a:t>Крупнейшая и самая длинная река Исландии — </a:t>
            </a:r>
            <a:r>
              <a:rPr lang="ru-RU" dirty="0" err="1" smtClean="0"/>
              <a:t>Тьоурсау</a:t>
            </a:r>
            <a:r>
              <a:rPr lang="ru-RU" dirty="0"/>
              <a:t> </a:t>
            </a:r>
            <a:r>
              <a:rPr lang="ru-RU" dirty="0" smtClean="0"/>
              <a:t>(237 </a:t>
            </a:r>
            <a:r>
              <a:rPr lang="ru-RU" dirty="0"/>
              <a:t>км).</a:t>
            </a:r>
          </a:p>
          <a:p>
            <a:r>
              <a:rPr lang="ru-RU" dirty="0"/>
              <a:t>Исландцы не имеют фамилий. В Исландии человека называют его собственным именем, данным при рождении, с прибавлением имени отца (иногда матери), что соответствует русскому отчеству. Например, исландская певица «</a:t>
            </a:r>
            <a:r>
              <a:rPr lang="ru-RU" dirty="0" err="1"/>
              <a:t>Бьорк</a:t>
            </a:r>
            <a:r>
              <a:rPr lang="ru-RU" dirty="0"/>
              <a:t> </a:t>
            </a:r>
            <a:r>
              <a:rPr lang="ru-RU" dirty="0" err="1"/>
              <a:t>Гудмундсдоттир</a:t>
            </a:r>
            <a:r>
              <a:rPr lang="ru-RU" dirty="0"/>
              <a:t>» — буквально «</a:t>
            </a:r>
            <a:r>
              <a:rPr lang="ru-RU" dirty="0" err="1"/>
              <a:t>Бьорк</a:t>
            </a:r>
            <a:r>
              <a:rPr lang="ru-RU" dirty="0"/>
              <a:t>, дочь </a:t>
            </a:r>
            <a:r>
              <a:rPr lang="ru-RU" dirty="0" err="1"/>
              <a:t>Гудмунда</a:t>
            </a:r>
            <a:r>
              <a:rPr lang="ru-RU" dirty="0"/>
              <a:t>», а президент Исландии «</a:t>
            </a:r>
            <a:r>
              <a:rPr lang="ru-RU" dirty="0" err="1"/>
              <a:t>Оулавюр</a:t>
            </a:r>
            <a:r>
              <a:rPr lang="ru-RU" dirty="0"/>
              <a:t> </a:t>
            </a:r>
            <a:r>
              <a:rPr lang="ru-RU" dirty="0" err="1"/>
              <a:t>Рагнар</a:t>
            </a:r>
            <a:r>
              <a:rPr lang="ru-RU" dirty="0"/>
              <a:t> </a:t>
            </a:r>
            <a:r>
              <a:rPr lang="ru-RU" dirty="0" err="1"/>
              <a:t>Гримссон</a:t>
            </a:r>
            <a:r>
              <a:rPr lang="ru-RU" dirty="0"/>
              <a:t>» — «</a:t>
            </a:r>
            <a:r>
              <a:rPr lang="ru-RU" dirty="0" err="1"/>
              <a:t>Олафур</a:t>
            </a:r>
            <a:r>
              <a:rPr lang="ru-RU" dirty="0"/>
              <a:t> </a:t>
            </a:r>
            <a:r>
              <a:rPr lang="ru-RU" dirty="0" err="1"/>
              <a:t>Рагнар</a:t>
            </a:r>
            <a:r>
              <a:rPr lang="ru-RU" dirty="0"/>
              <a:t>, сын Грима»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9738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Определите, какими полезными ископаемыми богата Северная Европа.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461731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Богата полезными ископаемыми </a:t>
            </a:r>
          </a:p>
          <a:p>
            <a:r>
              <a:rPr lang="ru-RU" sz="2800" b="1" dirty="0" smtClean="0"/>
              <a:t>Каменный уголь(Шпицберген)</a:t>
            </a:r>
          </a:p>
          <a:p>
            <a:r>
              <a:rPr lang="ru-RU" sz="2800" b="1" dirty="0" smtClean="0"/>
              <a:t>Железо (Северная Швеция)</a:t>
            </a:r>
          </a:p>
          <a:p>
            <a:r>
              <a:rPr lang="ru-RU" sz="2800" b="1" dirty="0" smtClean="0"/>
              <a:t>Руды полиметаллов (Швеция, Финляндия)</a:t>
            </a:r>
          </a:p>
          <a:p>
            <a:r>
              <a:rPr lang="ru-RU" sz="2800" b="1" dirty="0" smtClean="0"/>
              <a:t>Цветные металлы, слюда, гранит и мрамор(Норвегия)</a:t>
            </a:r>
          </a:p>
          <a:p>
            <a:r>
              <a:rPr lang="ru-RU" sz="2800" b="1" dirty="0" smtClean="0"/>
              <a:t>Месторождения нефти и газа на шельфе Северного моря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Европа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15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Какие государства входят в состав региона?</a:t>
            </a:r>
          </a:p>
          <a:p>
            <a:r>
              <a:rPr lang="ru-RU" sz="2800" b="1" dirty="0"/>
              <a:t> </a:t>
            </a:r>
            <a:r>
              <a:rPr lang="ru-RU" sz="2800" b="1" dirty="0" smtClean="0"/>
              <a:t>В какой части  Европы находится?</a:t>
            </a:r>
          </a:p>
          <a:p>
            <a:r>
              <a:rPr lang="ru-RU" sz="2800" b="1" dirty="0" smtClean="0"/>
              <a:t>Какими морями и океанами омывается?</a:t>
            </a:r>
          </a:p>
          <a:p>
            <a:r>
              <a:rPr lang="ru-RU" sz="2800" b="1" dirty="0" smtClean="0"/>
              <a:t>Особенности рельефа.</a:t>
            </a:r>
          </a:p>
          <a:p>
            <a:r>
              <a:rPr lang="ru-RU" sz="2800" b="1" dirty="0" smtClean="0"/>
              <a:t>Климатические условия ( температуры января, июня, количество осадков, климатические пояса)</a:t>
            </a: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Европа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5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1/3 лесных ресурсов сосредоточено в </a:t>
            </a:r>
            <a:r>
              <a:rPr lang="ru-RU" sz="2800" b="1" dirty="0" err="1" smtClean="0"/>
              <a:t>Фенноскандии</a:t>
            </a:r>
            <a:endParaRPr lang="ru-RU" sz="2800" b="1" dirty="0" smtClean="0"/>
          </a:p>
          <a:p>
            <a:r>
              <a:rPr lang="ru-RU" sz="2800" b="1" dirty="0" smtClean="0"/>
              <a:t>Общие запасы древесины превышают 5 млрд.м3.</a:t>
            </a:r>
          </a:p>
          <a:p>
            <a:r>
              <a:rPr lang="ru-RU" sz="2800" b="1" dirty="0" smtClean="0"/>
              <a:t>Регион самый обеспеченный водными ресурсами</a:t>
            </a:r>
          </a:p>
          <a:p>
            <a:r>
              <a:rPr lang="ru-RU" sz="2800" b="1" dirty="0" smtClean="0">
                <a:solidFill>
                  <a:schemeClr val="accent1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Обилие озёр - важная особенность природы Финляндии и Швеции.</a:t>
            </a:r>
            <a:endParaRPr lang="ru-RU" sz="2800" b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Население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76872"/>
            <a:ext cx="7305700" cy="3849291"/>
          </a:xfrm>
        </p:spPr>
        <p:txBody>
          <a:bodyPr/>
          <a:lstStyle/>
          <a:p>
            <a:r>
              <a:rPr lang="ru-RU" sz="3200" b="1" dirty="0" smtClean="0"/>
              <a:t>3,5 % всей численности населения Европы</a:t>
            </a:r>
          </a:p>
          <a:p>
            <a:r>
              <a:rPr lang="ru-RU" sz="3200" b="1" dirty="0" smtClean="0"/>
              <a:t>Заселена слабо</a:t>
            </a:r>
          </a:p>
          <a:p>
            <a:r>
              <a:rPr lang="ru-RU" sz="3200" b="1" dirty="0" smtClean="0"/>
              <a:t>Неравномерно, южная часть более благоприятна</a:t>
            </a:r>
          </a:p>
          <a:p>
            <a:r>
              <a:rPr lang="ru-RU" sz="3200" b="1" dirty="0" smtClean="0"/>
              <a:t>Равномерное расселение в Дании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01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ru-RU" smtClean="0"/>
              <a:t>Плотность населения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77896632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89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04864"/>
            <a:ext cx="7305700" cy="3921299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Национальный состав однообразен</a:t>
            </a:r>
          </a:p>
          <a:p>
            <a:r>
              <a:rPr lang="ru-RU" sz="2800" b="1" dirty="0" smtClean="0"/>
              <a:t>Языковой состав однородный</a:t>
            </a:r>
          </a:p>
          <a:p>
            <a:r>
              <a:rPr lang="ru-RU" sz="2800" b="1" dirty="0" smtClean="0"/>
              <a:t>Протестантизм</a:t>
            </a:r>
          </a:p>
          <a:p>
            <a:r>
              <a:rPr lang="ru-RU" sz="2800" b="1" dirty="0" smtClean="0"/>
              <a:t>Высока доля городского населения, преобладают небольшие города и поселки </a:t>
            </a:r>
          </a:p>
          <a:p>
            <a:r>
              <a:rPr lang="ru-RU" sz="2800" b="1" dirty="0" smtClean="0"/>
              <a:t>Жизненный уровень населения очень высокий</a:t>
            </a:r>
          </a:p>
          <a:p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2555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Хозяйство, внешние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708920"/>
            <a:ext cx="7091386" cy="3417243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Страны региона обеспечены природными ресурсами</a:t>
            </a:r>
          </a:p>
          <a:p>
            <a:r>
              <a:rPr lang="ru-RU" sz="2800" b="1" dirty="0" smtClean="0"/>
              <a:t>Развитые современные отрасли</a:t>
            </a:r>
          </a:p>
          <a:p>
            <a:r>
              <a:rPr lang="ru-RU" sz="2800" b="1" dirty="0" smtClean="0"/>
              <a:t>Использование новых технологий</a:t>
            </a:r>
          </a:p>
          <a:p>
            <a:r>
              <a:rPr lang="ru-RU" sz="2800" b="1" dirty="0" smtClean="0"/>
              <a:t>Высококвалифицированные рабочие</a:t>
            </a:r>
          </a:p>
          <a:p>
            <a:r>
              <a:rPr lang="ru-RU" sz="2800" b="1" dirty="0" smtClean="0"/>
              <a:t>Продукция хорошего качества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292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492896"/>
            <a:ext cx="7305700" cy="3633267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/>
              <a:t>Основная масса водных ресурсов Европы</a:t>
            </a:r>
          </a:p>
          <a:p>
            <a:r>
              <a:rPr lang="ru-RU" sz="2800" b="1" dirty="0" smtClean="0"/>
              <a:t>Большая часть электроэнергии вырабатывается на гидроэлектростанциях</a:t>
            </a:r>
          </a:p>
          <a:p>
            <a:r>
              <a:rPr lang="ru-RU" sz="2800" b="1" dirty="0" smtClean="0"/>
              <a:t>Исландия применяет геотермальную энергию</a:t>
            </a:r>
          </a:p>
          <a:p>
            <a:r>
              <a:rPr lang="ru-RU" sz="2800" b="1" dirty="0" smtClean="0"/>
              <a:t>Норвегия и Швеция делят первое  и второе места по потреблению электроэнергии на душу </a:t>
            </a:r>
            <a:r>
              <a:rPr lang="ru-RU" sz="3000" b="1" dirty="0" smtClean="0"/>
              <a:t>населения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16372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060848"/>
            <a:ext cx="8568952" cy="4608512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Легкая и пищевая промышленность развита на юге этих стран</a:t>
            </a:r>
          </a:p>
          <a:p>
            <a:r>
              <a:rPr lang="ru-RU" sz="2800" b="1" dirty="0" smtClean="0"/>
              <a:t>Ведущей отраслью является производство рыбной продукции. Все страны экспортируют рыбу и рыбную продукцию</a:t>
            </a:r>
          </a:p>
          <a:p>
            <a:r>
              <a:rPr lang="ru-RU" sz="2800" b="1" dirty="0" smtClean="0"/>
              <a:t>В Норвегии – китобойный промысел</a:t>
            </a:r>
          </a:p>
          <a:p>
            <a:r>
              <a:rPr lang="ru-RU" sz="2800" b="1" dirty="0" smtClean="0"/>
              <a:t>Дания –переработка мяса и молока</a:t>
            </a:r>
          </a:p>
          <a:p>
            <a:pPr>
              <a:buNone/>
            </a:pPr>
            <a:r>
              <a:rPr lang="ru-RU" sz="2800" b="1" dirty="0" smtClean="0"/>
              <a:t>( свиноводство и птицеводство)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Саами – оленеводство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/>
              <a:t>Исландия – тепличное хозяйство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852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04864"/>
            <a:ext cx="7305700" cy="3921299"/>
          </a:xfrm>
        </p:spPr>
        <p:txBody>
          <a:bodyPr/>
          <a:lstStyle/>
          <a:p>
            <a:r>
              <a:rPr lang="ru-RU" sz="2800" b="1" dirty="0" smtClean="0"/>
              <a:t>Значительна роль водного транспорта</a:t>
            </a:r>
          </a:p>
          <a:p>
            <a:r>
              <a:rPr lang="ru-RU" sz="2800" b="1" dirty="0" smtClean="0"/>
              <a:t>Норвежский флот, названный «мировым морским перевозчиком», насчитывает 700 судов</a:t>
            </a:r>
          </a:p>
          <a:p>
            <a:r>
              <a:rPr lang="ru-RU" sz="2800" b="1" dirty="0" smtClean="0"/>
              <a:t>Во внешних пассажирских перевозках преобладает воздушный транспорт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3794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Параграф 68, 69, 70.</a:t>
            </a:r>
          </a:p>
          <a:p>
            <a:r>
              <a:rPr lang="ru-RU" dirty="0" smtClean="0"/>
              <a:t>Приготовить сообщения:</a:t>
            </a:r>
          </a:p>
          <a:p>
            <a:r>
              <a:rPr lang="ru-RU" dirty="0" smtClean="0"/>
              <a:t>Франция </a:t>
            </a:r>
          </a:p>
          <a:p>
            <a:r>
              <a:rPr lang="ru-RU" dirty="0" smtClean="0"/>
              <a:t>Великобритания </a:t>
            </a:r>
          </a:p>
          <a:p>
            <a:r>
              <a:rPr lang="ru-RU" dirty="0" smtClean="0"/>
              <a:t>Нидерланды </a:t>
            </a:r>
          </a:p>
          <a:p>
            <a:r>
              <a:rPr lang="ru-RU" dirty="0" smtClean="0"/>
              <a:t>Германия </a:t>
            </a:r>
          </a:p>
          <a:p>
            <a:r>
              <a:rPr lang="ru-RU" dirty="0" smtClean="0"/>
              <a:t>Швейцария</a:t>
            </a:r>
          </a:p>
          <a:p>
            <a:r>
              <a:rPr lang="ru-RU" smtClean="0"/>
              <a:t>Австрия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170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Фьорды –</a:t>
            </a:r>
          </a:p>
          <a:p>
            <a:r>
              <a:rPr lang="ru-RU" dirty="0" err="1" smtClean="0"/>
              <a:t>Фенноскандия</a:t>
            </a:r>
            <a:r>
              <a:rPr lang="ru-RU" dirty="0" smtClean="0"/>
              <a:t> – </a:t>
            </a:r>
          </a:p>
          <a:p>
            <a:r>
              <a:rPr lang="ru-RU" dirty="0" smtClean="0"/>
              <a:t>Стр. 257.</a:t>
            </a:r>
          </a:p>
          <a:p>
            <a:r>
              <a:rPr lang="ru-RU" dirty="0" smtClean="0"/>
              <a:t>Моренный рельеф – </a:t>
            </a:r>
          </a:p>
          <a:p>
            <a:r>
              <a:rPr lang="ru-RU" dirty="0" smtClean="0"/>
              <a:t>Стр. 258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275998" cy="1054250"/>
          </a:xfrm>
        </p:spPr>
        <p:txBody>
          <a:bodyPr/>
          <a:lstStyle/>
          <a:p>
            <a:r>
              <a:rPr lang="ru-RU" dirty="0" smtClean="0"/>
              <a:t>Дать определение понятий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352" y="3095848"/>
            <a:ext cx="4870880" cy="365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96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Фенноскандия</a:t>
            </a:r>
            <a:endParaRPr lang="ru-RU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29122"/>
            <a:ext cx="4536504" cy="495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16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48347"/>
            <a:ext cx="8784975" cy="442101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Флаги </a:t>
            </a:r>
            <a:r>
              <a:rPr lang="ru-RU" b="1" dirty="0"/>
              <a:t>стран Северной </a:t>
            </a:r>
            <a:r>
              <a:rPr lang="ru-RU" b="1" dirty="0" smtClean="0"/>
              <a:t>Европы   </a:t>
            </a:r>
            <a:r>
              <a:rPr lang="ru-RU" b="1" dirty="0"/>
              <a:t>разных цветов, но с одинаковым по форме и местоположению крестом.</a:t>
            </a:r>
          </a:p>
          <a:p>
            <a:r>
              <a:rPr lang="ru-RU" b="1" dirty="0"/>
              <a:t>Это сходство связано с общей историей становления государств. У жителей этого региона общие предки. </a:t>
            </a:r>
          </a:p>
          <a:p>
            <a:r>
              <a:rPr lang="ru-RU" b="1" dirty="0"/>
              <a:t>           В первом тысячелетии до н.э. сюда из южных районов Европы пришли германские племена и освоили эти земли. Их потомки, викинги или </a:t>
            </a:r>
            <a:r>
              <a:rPr lang="ru-RU" b="1" dirty="0" smtClean="0"/>
              <a:t>норманны.</a:t>
            </a:r>
          </a:p>
          <a:p>
            <a:r>
              <a:rPr lang="ru-RU" b="1" dirty="0"/>
              <a:t>На своих небольших кораблях, с вырезанной из дерева головой дракона на носу, под прямым парусом и с вёслами они плавали вдоль берегов всей Европы, уходили далеко в Атлантический океан. Поэтому сегодня мы называем их не только великими мореплавателями Средневековья, но и открывателями новых земель.</a:t>
            </a:r>
          </a:p>
          <a:p>
            <a:pPr marL="0" indent="0"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888"/>
            <a:ext cx="8001856" cy="186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97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35696" y="570156"/>
            <a:ext cx="6609057" cy="1054250"/>
          </a:xfrm>
        </p:spPr>
        <p:txBody>
          <a:bodyPr/>
          <a:lstStyle/>
          <a:p>
            <a:r>
              <a:rPr lang="ru-RU" dirty="0" smtClean="0"/>
              <a:t>Финляндия 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86"/>
          <a:stretch/>
        </p:blipFill>
        <p:spPr bwMode="auto">
          <a:xfrm>
            <a:off x="107503" y="1556792"/>
            <a:ext cx="4321621" cy="502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" y="0"/>
            <a:ext cx="2886921" cy="176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942" y="144463"/>
            <a:ext cx="17399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60032" y="2564904"/>
            <a:ext cx="4032448" cy="27363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С какими государствами граничит Финляндия?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Какие моря омывают государство?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/>
              <a:t>Назовите столицу Финляндии.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10975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Финское название страны — </a:t>
            </a:r>
            <a:r>
              <a:rPr lang="ru-RU" dirty="0" err="1"/>
              <a:t>Suomi</a:t>
            </a:r>
            <a:r>
              <a:rPr lang="ru-RU" dirty="0"/>
              <a:t> («чешуя»), так как древние жители шили себе одежду из рыбьей кожи. Слово </a:t>
            </a:r>
            <a:r>
              <a:rPr lang="ru-RU" dirty="0" err="1"/>
              <a:t>Suomi</a:t>
            </a:r>
            <a:r>
              <a:rPr lang="ru-RU" dirty="0"/>
              <a:t> эстонского происхождения - некогда существовала местность по названию </a:t>
            </a:r>
            <a:r>
              <a:rPr lang="ru-RU" dirty="0" err="1"/>
              <a:t>Sooma</a:t>
            </a:r>
            <a:r>
              <a:rPr lang="ru-RU" dirty="0"/>
              <a:t> «болото».</a:t>
            </a:r>
          </a:p>
          <a:p>
            <a:r>
              <a:rPr lang="ru-RU" dirty="0"/>
              <a:t>          Название страны в русском языке происходит от шведского </a:t>
            </a:r>
            <a:r>
              <a:rPr lang="ru-RU" dirty="0" err="1"/>
              <a:t>Finland</a:t>
            </a:r>
            <a:r>
              <a:rPr lang="ru-RU" dirty="0"/>
              <a:t> («земля финнов»). </a:t>
            </a:r>
          </a:p>
        </p:txBody>
      </p:sp>
    </p:spTree>
    <p:extLst>
      <p:ext uri="{BB962C8B-B14F-4D97-AF65-F5344CB8AC3E}">
        <p14:creationId xmlns:p14="http://schemas.microsoft.com/office/powerpoint/2010/main" val="101353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0"/>
            <a:ext cx="7756263" cy="620688"/>
          </a:xfrm>
        </p:spPr>
        <p:txBody>
          <a:bodyPr/>
          <a:lstStyle/>
          <a:p>
            <a:r>
              <a:rPr lang="ru-RU" dirty="0" smtClean="0"/>
              <a:t>Страна 1000 озёр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05762"/>
            <a:ext cx="4104456" cy="272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698401"/>
            <a:ext cx="4178171" cy="272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692696"/>
            <a:ext cx="4104456" cy="32403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Финляндии, которую часто называют «страной тысяч озёр», насчитывается около 190 000 озёр, занимающих 9 % её площади. Обычно озёра изобилуют многочисленными заливами, полуостровами и островами, соединены между собой протоками и образуют разветвлённые озёрные системы. Преобладают небольшие озёра со средними глубинами 5-20 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3" y="3789040"/>
            <a:ext cx="4536505" cy="2952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Однако в пределах Озёрного плато, находящегося в центральной Финляндии, встречаются довольно большие и глубокие водоёмы. Так, глубина озера </a:t>
            </a:r>
            <a:r>
              <a:rPr lang="ru-RU" dirty="0" err="1"/>
              <a:t>Пяйянне</a:t>
            </a:r>
            <a:r>
              <a:rPr lang="ru-RU" dirty="0"/>
              <a:t> достигает 93 м. Самое обширное озеро страны — Сайма, расположенное на юго-востоке страны</a:t>
            </a:r>
          </a:p>
        </p:txBody>
      </p:sp>
    </p:spTree>
    <p:extLst>
      <p:ext uri="{BB962C8B-B14F-4D97-AF65-F5344CB8AC3E}">
        <p14:creationId xmlns:p14="http://schemas.microsoft.com/office/powerpoint/2010/main" val="3395219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149</TotalTime>
  <Words>1078</Words>
  <Application>Microsoft Office PowerPoint</Application>
  <PresentationFormat>Экран (4:3)</PresentationFormat>
  <Paragraphs>148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Твердый переплет</vt:lpstr>
      <vt:lpstr>Страны Северной Европы.</vt:lpstr>
      <vt:lpstr>Регионы зарубежной Европы</vt:lpstr>
      <vt:lpstr>Северная Европа</vt:lpstr>
      <vt:lpstr>Дать определение понятий</vt:lpstr>
      <vt:lpstr>Фенноскандия</vt:lpstr>
      <vt:lpstr>Презентация PowerPoint</vt:lpstr>
      <vt:lpstr>Финляндия </vt:lpstr>
      <vt:lpstr>Презентация PowerPoint</vt:lpstr>
      <vt:lpstr>Страна 1000 озёр</vt:lpstr>
      <vt:lpstr>Презентация PowerPoint</vt:lpstr>
      <vt:lpstr>Презентация PowerPoint</vt:lpstr>
      <vt:lpstr>Местечко Рованиеми считают родиной       Санта-Клауса. </vt:lpstr>
      <vt:lpstr>Презентация PowerPoint</vt:lpstr>
      <vt:lpstr>Норвегия</vt:lpstr>
      <vt:lpstr>Презентация PowerPoint</vt:lpstr>
      <vt:lpstr>Презентация PowerPoint</vt:lpstr>
      <vt:lpstr>Полярные исследователи</vt:lpstr>
      <vt:lpstr>Швеция </vt:lpstr>
      <vt:lpstr>Достопримечательности Швеции</vt:lpstr>
      <vt:lpstr>Интересные факты</vt:lpstr>
      <vt:lpstr>Презентация PowerPoint</vt:lpstr>
      <vt:lpstr>Дания </vt:lpstr>
      <vt:lpstr>Презентация PowerPoint</vt:lpstr>
      <vt:lpstr>Ханс Кристиан Андерсен</vt:lpstr>
      <vt:lpstr>Исландия- страна льдов</vt:lpstr>
      <vt:lpstr>Презентация PowerPoint</vt:lpstr>
      <vt:lpstr>Презентация PowerPoint</vt:lpstr>
      <vt:lpstr>Презентация PowerPoint</vt:lpstr>
      <vt:lpstr>Северная Европа</vt:lpstr>
      <vt:lpstr>Презентация PowerPoint</vt:lpstr>
      <vt:lpstr>Население</vt:lpstr>
      <vt:lpstr>Плотность населения</vt:lpstr>
      <vt:lpstr>Презентация PowerPoint</vt:lpstr>
      <vt:lpstr>Хозяйство, внешние связи</vt:lpstr>
      <vt:lpstr>Презентация PowerPoint</vt:lpstr>
      <vt:lpstr>Презентация PowerPoint</vt:lpstr>
      <vt:lpstr>Транспорт</vt:lpstr>
      <vt:lpstr>Домашнее задание.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Страны Северной Европы.</dc:title>
  <cp:lastModifiedBy>Asp.Net</cp:lastModifiedBy>
  <cp:revision>19</cp:revision>
  <dcterms:modified xsi:type="dcterms:W3CDTF">2013-04-24T22:26:13Z</dcterms:modified>
</cp:coreProperties>
</file>