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44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146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E5ECEA-320C-4858-9030-8A2736AF09E0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3C3AC-EA11-4BB5-B76F-6AAC1E841E5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4738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CBFEA5CA-40FE-424A-A9A2-E22D358A2B5A}" type="slidenum">
              <a:rPr lang="ru-RU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93D29-B841-4ADF-8A41-22D089DBEA0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AF52E-19B3-4E5C-AFFD-5A722553589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817277"/>
      </p:ext>
    </p:extLst>
  </p:cSld>
  <p:clrMapOvr>
    <a:masterClrMapping/>
  </p:clrMapOvr>
  <p:transition spd="slow" advTm="1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E9A3B-3807-4F51-BFFA-8FFC512ACF3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C48EEF-F7D3-40C1-B922-125FDFFFEDA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710586"/>
      </p:ext>
    </p:extLst>
  </p:cSld>
  <p:clrMapOvr>
    <a:masterClrMapping/>
  </p:clrMapOvr>
  <p:transition spd="slow" advTm="1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45A46-339F-433D-9682-1368421AD3A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0417A-C401-4B23-99A3-FA0AAA3B6E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159275"/>
      </p:ext>
    </p:extLst>
  </p:cSld>
  <p:clrMapOvr>
    <a:masterClrMapping/>
  </p:clrMapOvr>
  <p:transition spd="slow" advTm="1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1215F-C831-47C2-8BEF-B2223B0B683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0F85B-53D5-4A10-B471-AD946FFCA97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589208"/>
      </p:ext>
    </p:extLst>
  </p:cSld>
  <p:clrMapOvr>
    <a:masterClrMapping/>
  </p:clrMapOvr>
  <p:transition spd="slow" advTm="1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55F6C-F6F6-4CF2-861C-03E5B356049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E5B72-A74A-44BC-B9E3-59D7EF2D141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952027"/>
      </p:ext>
    </p:extLst>
  </p:cSld>
  <p:clrMapOvr>
    <a:masterClrMapping/>
  </p:clrMapOvr>
  <p:transition spd="slow" advTm="1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76B56-C4D9-41C8-AA5E-4491E6C71C7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38A44-DE45-4D45-9423-B9DBEDE4DD1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461629"/>
      </p:ext>
    </p:extLst>
  </p:cSld>
  <p:clrMapOvr>
    <a:masterClrMapping/>
  </p:clrMapOvr>
  <p:transition spd="slow" advTm="1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8BABE-42E5-4929-8484-7BF8545652F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BE099C-AF34-4EE4-A3F7-D97DFC2879E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505671"/>
      </p:ext>
    </p:extLst>
  </p:cSld>
  <p:clrMapOvr>
    <a:masterClrMapping/>
  </p:clrMapOvr>
  <p:transition spd="slow" advTm="1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A06A0-6634-4797-9C2C-DC47838168F4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FE58A-9115-4A0C-9EBE-D5928092889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3517377"/>
      </p:ext>
    </p:extLst>
  </p:cSld>
  <p:clrMapOvr>
    <a:masterClrMapping/>
  </p:clrMapOvr>
  <p:transition spd="slow" advTm="1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C1C72C-50CD-41FF-8D67-927F8317D56D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4F6F98-099B-4A66-B19B-D8B0BA9223E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91056"/>
      </p:ext>
    </p:extLst>
  </p:cSld>
  <p:clrMapOvr>
    <a:masterClrMapping/>
  </p:clrMapOvr>
  <p:transition spd="slow" advTm="1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B2931B-C0F1-4562-8A8A-A45489C46C0E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F1A00E-1D8E-411D-810C-6DB005F2799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060462"/>
      </p:ext>
    </p:extLst>
  </p:cSld>
  <p:clrMapOvr>
    <a:masterClrMapping/>
  </p:clrMapOvr>
  <p:transition spd="slow" advTm="1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1EAD8-0531-453B-A09C-74737E21CA7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15F9B7-B471-4955-889F-E2734EDF78E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203016"/>
      </p:ext>
    </p:extLst>
  </p:cSld>
  <p:clrMapOvr>
    <a:masterClrMapping/>
  </p:clrMapOvr>
  <p:transition spd="slow" advTm="1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618DDF04-90A4-4315-B44C-E35BB8FE5B74}" type="datetimeFigureOut">
              <a:rPr lang="ru-RU" smtClean="0"/>
              <a:t>23.08.2012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A5B680F-4842-4752-8B8D-CCF68217BB33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0"/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133FD5E-7045-4F1B-9F04-3FAA07AFDD06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23.08.2012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E4747A-B2FC-4A9A-9D68-50599B6AD5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648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 advTm="1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564904"/>
            <a:ext cx="6629400" cy="1219201"/>
          </a:xfrm>
        </p:spPr>
        <p:txBody>
          <a:bodyPr/>
          <a:lstStyle/>
          <a:p>
            <a:r>
              <a:rPr lang="ru-RU" b="1" dirty="0" smtClean="0"/>
              <a:t>Соседи     Солнца.</a:t>
            </a:r>
            <a:endParaRPr lang="ru-RU" b="1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1430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Установите    соответствие: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47800"/>
            <a:ext cx="8538152" cy="4800600"/>
          </a:xfrm>
        </p:spPr>
        <p:txBody>
          <a:bodyPr>
            <a:normAutofit fontScale="62500" lnSpcReduction="20000"/>
          </a:bodyPr>
          <a:lstStyle/>
          <a:p>
            <a:r>
              <a:rPr lang="ru-RU" sz="3400" b="1" dirty="0" smtClean="0"/>
              <a:t>1.</a:t>
            </a:r>
            <a:r>
              <a:rPr lang="ru-RU" sz="4000" b="1" dirty="0" smtClean="0"/>
              <a:t>Уильям Гершель                  а)написал книгу «Об </a:t>
            </a:r>
          </a:p>
          <a:p>
            <a:pPr marL="114300" indent="0">
              <a:buNone/>
            </a:pPr>
            <a:r>
              <a:rPr lang="ru-RU" sz="4000" b="1" dirty="0" smtClean="0"/>
              <a:t>                                                          </a:t>
            </a:r>
            <a:r>
              <a:rPr lang="ru-RU" sz="4000" b="1" dirty="0"/>
              <a:t>обращениях небесных сфер</a:t>
            </a:r>
            <a:r>
              <a:rPr lang="ru-RU" sz="4000" b="1" dirty="0" smtClean="0"/>
              <a:t>»</a:t>
            </a:r>
          </a:p>
          <a:p>
            <a:pPr marL="114300" indent="0">
              <a:buNone/>
            </a:pPr>
            <a:endParaRPr lang="ru-RU" sz="3400" b="1" dirty="0" smtClean="0"/>
          </a:p>
          <a:p>
            <a:pPr marL="114300" indent="0">
              <a:buNone/>
            </a:pPr>
            <a:r>
              <a:rPr lang="ru-RU" sz="3400" b="1" dirty="0" smtClean="0"/>
              <a:t>   </a:t>
            </a:r>
            <a:r>
              <a:rPr lang="ru-RU" sz="4000" b="1" dirty="0" smtClean="0"/>
              <a:t>2.Галилео Галилей</a:t>
            </a:r>
            <a:r>
              <a:rPr lang="ru-RU" sz="3400" b="1" dirty="0" smtClean="0"/>
              <a:t>                    </a:t>
            </a:r>
            <a:r>
              <a:rPr lang="ru-RU" sz="4500" b="1" dirty="0" smtClean="0"/>
              <a:t>б)сделал вывод о</a:t>
            </a:r>
          </a:p>
          <a:p>
            <a:pPr marL="114300" indent="0">
              <a:buNone/>
            </a:pPr>
            <a:r>
              <a:rPr lang="ru-RU" sz="4500" b="1" dirty="0"/>
              <a:t>                    </a:t>
            </a:r>
            <a:r>
              <a:rPr lang="ru-RU" sz="4500" b="1" dirty="0" smtClean="0"/>
              <a:t>                     </a:t>
            </a:r>
            <a:r>
              <a:rPr lang="ru-RU" sz="4500" b="1" dirty="0"/>
              <a:t>существовании звёздных </a:t>
            </a:r>
            <a:r>
              <a:rPr lang="ru-RU" sz="4500" b="1" dirty="0" smtClean="0"/>
              <a:t>систем</a:t>
            </a:r>
          </a:p>
          <a:p>
            <a:pPr marL="114300" indent="0">
              <a:buNone/>
            </a:pPr>
            <a:endParaRPr lang="ru-RU" sz="3400" b="1" dirty="0"/>
          </a:p>
          <a:p>
            <a:pPr marL="114300" indent="0">
              <a:buNone/>
            </a:pPr>
            <a:r>
              <a:rPr lang="ru-RU" sz="3400" b="1" dirty="0" smtClean="0"/>
              <a:t>   3.</a:t>
            </a:r>
            <a:r>
              <a:rPr lang="ru-RU" sz="4000" b="1" dirty="0" smtClean="0"/>
              <a:t>Джордано Бруно</a:t>
            </a:r>
            <a:r>
              <a:rPr lang="ru-RU" sz="3400" b="1" dirty="0" smtClean="0"/>
              <a:t>                     </a:t>
            </a:r>
            <a:r>
              <a:rPr lang="ru-RU" sz="4500" b="1" dirty="0" smtClean="0"/>
              <a:t>в)распространял учения</a:t>
            </a:r>
          </a:p>
          <a:p>
            <a:pPr marL="114300" indent="0">
              <a:buNone/>
            </a:pPr>
            <a:r>
              <a:rPr lang="ru-RU" sz="4500" b="1" dirty="0"/>
              <a:t>                                                  </a:t>
            </a:r>
            <a:r>
              <a:rPr lang="ru-RU" sz="4500" b="1" dirty="0" smtClean="0"/>
              <a:t>                Коперника</a:t>
            </a:r>
          </a:p>
          <a:p>
            <a:pPr marL="114300" indent="0">
              <a:buNone/>
            </a:pPr>
            <a:endParaRPr lang="ru-RU" sz="3400" b="1" dirty="0"/>
          </a:p>
          <a:p>
            <a:pPr marL="114300" indent="0">
              <a:buNone/>
            </a:pPr>
            <a:r>
              <a:rPr lang="ru-RU" sz="3400" b="1" dirty="0" smtClean="0"/>
              <a:t>   4.</a:t>
            </a:r>
            <a:r>
              <a:rPr lang="ru-RU" sz="4000" b="1" dirty="0" smtClean="0"/>
              <a:t>Николай Коперник</a:t>
            </a:r>
            <a:r>
              <a:rPr lang="ru-RU" sz="3400" b="1" dirty="0" smtClean="0"/>
              <a:t>                  </a:t>
            </a:r>
            <a:r>
              <a:rPr lang="ru-RU" sz="4500" b="1" dirty="0" smtClean="0"/>
              <a:t>г)создал новую модель</a:t>
            </a:r>
          </a:p>
          <a:p>
            <a:pPr marL="114300" indent="0">
              <a:buNone/>
            </a:pPr>
            <a:r>
              <a:rPr lang="ru-RU" sz="4500" b="1" dirty="0"/>
              <a:t>                                                    </a:t>
            </a:r>
            <a:r>
              <a:rPr lang="ru-RU" sz="4500" b="1" dirty="0" smtClean="0"/>
              <a:t>                        Вселенной</a:t>
            </a:r>
            <a:endParaRPr lang="ru-RU" sz="4500" b="1" dirty="0"/>
          </a:p>
          <a:p>
            <a:pPr marL="114300" indent="0"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3707904" y="1628800"/>
            <a:ext cx="756084" cy="10801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V="1">
            <a:off x="3635896" y="1772816"/>
            <a:ext cx="648072" cy="9361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707904" y="3933056"/>
            <a:ext cx="7560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3959932" y="4941168"/>
            <a:ext cx="7560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9133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1143000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«Четвёртый  лишний»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47800"/>
            <a:ext cx="8610160" cy="4800600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ru-RU" sz="4400" dirty="0" smtClean="0"/>
              <a:t>1. география, история, биология, экология</a:t>
            </a:r>
          </a:p>
          <a:p>
            <a:r>
              <a:rPr lang="ru-RU" sz="4400" dirty="0" smtClean="0"/>
              <a:t>2. Галилей, Бруно, Магеллан, Коперник</a:t>
            </a:r>
          </a:p>
          <a:p>
            <a:r>
              <a:rPr lang="ru-RU" sz="4400" dirty="0" smtClean="0"/>
              <a:t>3. реки, горы, почвы, растения</a:t>
            </a:r>
          </a:p>
          <a:p>
            <a:r>
              <a:rPr lang="ru-RU" sz="4400" dirty="0" smtClean="0"/>
              <a:t>4.  Земля, Нептун, Луна, Юпитер</a:t>
            </a:r>
            <a:endParaRPr lang="ru-RU" sz="4400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211960" y="2060848"/>
            <a:ext cx="187220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5364088" y="350100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5868144" y="4941168"/>
            <a:ext cx="230425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148064" y="5661248"/>
            <a:ext cx="11521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9253"/>
            <a:ext cx="5178152" cy="342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8716" y="318243"/>
            <a:ext cx="5715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49253"/>
            <a:ext cx="5184576" cy="484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14334"/>
            <a:ext cx="5339000" cy="571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756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b="1" dirty="0" smtClean="0"/>
              <a:t>Группы   планет: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1.Меркурий, Венера, Земля, Марс-</a:t>
            </a:r>
          </a:p>
          <a:p>
            <a:pPr marL="82296" indent="0">
              <a:buNone/>
            </a:pPr>
            <a:r>
              <a:rPr lang="ru-RU" sz="4000" b="1" dirty="0" smtClean="0">
                <a:solidFill>
                  <a:srgbClr val="00B050"/>
                </a:solidFill>
              </a:rPr>
              <a:t>          планеты земной группы.</a:t>
            </a:r>
          </a:p>
          <a:p>
            <a:pPr marL="82296" indent="0">
              <a:buNone/>
            </a:pPr>
            <a:r>
              <a:rPr lang="ru-RU" sz="4000" b="1" dirty="0" smtClean="0"/>
              <a:t>   2. Юпитер, Сатурн, Уран, Нептун-</a:t>
            </a:r>
          </a:p>
          <a:p>
            <a:pPr marL="82296" indent="0">
              <a:buNone/>
            </a:pPr>
            <a:r>
              <a:rPr lang="ru-RU" sz="4000" b="1" dirty="0"/>
              <a:t> </a:t>
            </a:r>
            <a:r>
              <a:rPr lang="ru-RU" sz="4000" b="1" dirty="0" smtClean="0"/>
              <a:t>          </a:t>
            </a:r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планеты-гиганты.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468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Домашнее задание.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47800"/>
            <a:ext cx="8250120" cy="4800600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Учить </a:t>
            </a:r>
            <a:r>
              <a:rPr lang="ru-RU" sz="4000" b="1" dirty="0" smtClean="0">
                <a:latin typeface="Verdana"/>
                <a:ea typeface="Verdana"/>
                <a:cs typeface="Verdana"/>
              </a:rPr>
              <a:t>§ 10</a:t>
            </a:r>
            <a:r>
              <a:rPr lang="ru-RU" sz="4000" dirty="0" smtClean="0">
                <a:latin typeface="Verdana"/>
                <a:ea typeface="Verdana"/>
                <a:cs typeface="Verdana"/>
              </a:rPr>
              <a:t>.</a:t>
            </a:r>
          </a:p>
          <a:p>
            <a:r>
              <a:rPr lang="ru-RU" sz="4000" b="1" dirty="0" smtClean="0">
                <a:latin typeface="Verdana"/>
                <a:ea typeface="Verdana"/>
                <a:cs typeface="Verdana"/>
              </a:rPr>
              <a:t>Ответить на вопросы </a:t>
            </a:r>
            <a:r>
              <a:rPr lang="ru-RU" sz="4000" b="1" dirty="0">
                <a:latin typeface="Verdana"/>
                <a:ea typeface="Verdana"/>
                <a:cs typeface="Verdana"/>
              </a:rPr>
              <a:t>после § </a:t>
            </a:r>
            <a:r>
              <a:rPr lang="ru-RU" sz="4000" b="1" dirty="0" smtClean="0">
                <a:latin typeface="Verdana"/>
                <a:ea typeface="Verdana"/>
                <a:cs typeface="Verdana"/>
              </a:rPr>
              <a:t>10</a:t>
            </a:r>
          </a:p>
          <a:p>
            <a:r>
              <a:rPr lang="ru-RU" sz="4000" b="1" dirty="0"/>
              <a:t>Творческое </a:t>
            </a:r>
            <a:r>
              <a:rPr lang="ru-RU" sz="4000" b="1" dirty="0" smtClean="0"/>
              <a:t>задание (</a:t>
            </a:r>
            <a:r>
              <a:rPr lang="ru-RU" sz="4000" b="1" dirty="0"/>
              <a:t>по желанию</a:t>
            </a:r>
            <a:r>
              <a:rPr lang="ru-RU" sz="4000" b="1" dirty="0" smtClean="0"/>
              <a:t>)</a:t>
            </a:r>
          </a:p>
          <a:p>
            <a:pPr>
              <a:buFontTx/>
              <a:buChar char="-"/>
            </a:pPr>
            <a:r>
              <a:rPr lang="ru-RU" sz="4000" b="1" dirty="0" smtClean="0"/>
              <a:t>-Рисунок планеты</a:t>
            </a:r>
          </a:p>
          <a:p>
            <a:pPr>
              <a:buFontTx/>
              <a:buChar char="-"/>
            </a:pPr>
            <a:r>
              <a:rPr lang="ru-RU" sz="4000" b="1" dirty="0" smtClean="0"/>
              <a:t>- Кроссворд на тему: «Планеты»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1983672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кроссворда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628800"/>
            <a:ext cx="6088063" cy="4605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403648" y="1412776"/>
            <a:ext cx="7530040" cy="483562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001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458" y="1572991"/>
            <a:ext cx="6098634" cy="455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7035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Прямоугольник 71"/>
          <p:cNvSpPr/>
          <p:nvPr/>
        </p:nvSpPr>
        <p:spPr>
          <a:xfrm>
            <a:off x="1928813" y="278606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е</a:t>
            </a:r>
          </a:p>
        </p:txBody>
      </p:sp>
      <p:sp>
        <p:nvSpPr>
          <p:cNvPr id="79" name="Прямоугольник 78"/>
          <p:cNvSpPr/>
          <p:nvPr/>
        </p:nvSpPr>
        <p:spPr>
          <a:xfrm>
            <a:off x="2357438" y="3643313"/>
            <a:ext cx="571500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н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928688" y="107156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з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928688" y="150018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в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928688" y="192881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е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928688" y="235743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 err="1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з</a:t>
            </a:r>
            <a:endParaRPr lang="ru-RU" sz="3600" b="1" dirty="0">
              <a:solidFill>
                <a:srgbClr val="1F497D">
                  <a:lumMod val="50000"/>
                </a:srgbClr>
              </a:solidFill>
              <a:latin typeface="Arial Black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928688" y="278606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д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928688" y="321468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428750" y="3214688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С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1928813" y="321468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т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1428750" y="3643313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о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1428750" y="4071938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л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1428750" y="4500563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н</a:t>
            </a:r>
          </a:p>
        </p:txBody>
      </p:sp>
      <p:sp>
        <p:nvSpPr>
          <p:cNvPr id="54" name="Прямоугольник 53"/>
          <p:cNvSpPr/>
          <p:nvPr/>
        </p:nvSpPr>
        <p:spPr>
          <a:xfrm>
            <a:off x="1428750" y="4929188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ц</a:t>
            </a:r>
          </a:p>
        </p:txBody>
      </p:sp>
      <p:sp>
        <p:nvSpPr>
          <p:cNvPr id="55" name="Прямоугольник 54"/>
          <p:cNvSpPr/>
          <p:nvPr/>
        </p:nvSpPr>
        <p:spPr>
          <a:xfrm>
            <a:off x="1428750" y="5357813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е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428875" y="3143250"/>
            <a:ext cx="500063" cy="5000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р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3929063" y="278606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к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4429125" y="4500563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с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4429125" y="4071938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р</a:t>
            </a:r>
          </a:p>
        </p:txBody>
      </p:sp>
      <p:sp>
        <p:nvSpPr>
          <p:cNvPr id="60" name="Прямоугольник 59"/>
          <p:cNvSpPr/>
          <p:nvPr/>
        </p:nvSpPr>
        <p:spPr>
          <a:xfrm>
            <a:off x="4429125" y="3643313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4429125" y="3214688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М</a:t>
            </a:r>
          </a:p>
        </p:txBody>
      </p:sp>
      <p:sp>
        <p:nvSpPr>
          <p:cNvPr id="62" name="Прямоугольник 61"/>
          <p:cNvSpPr/>
          <p:nvPr/>
        </p:nvSpPr>
        <p:spPr>
          <a:xfrm>
            <a:off x="3929063" y="321468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о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3429000" y="3214688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н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2928938" y="321468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о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3429000" y="2786063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у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3429000" y="2357438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Л</a:t>
            </a:r>
          </a:p>
        </p:txBody>
      </p:sp>
      <p:sp>
        <p:nvSpPr>
          <p:cNvPr id="67" name="Прямоугольник 66"/>
          <p:cNvSpPr/>
          <p:nvPr/>
        </p:nvSpPr>
        <p:spPr>
          <a:xfrm>
            <a:off x="3929063" y="364331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с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3929063" y="407193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м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3929063" y="450056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о</a:t>
            </a:r>
          </a:p>
        </p:txBody>
      </p:sp>
      <p:sp>
        <p:nvSpPr>
          <p:cNvPr id="70" name="Прямоугольник 69"/>
          <p:cNvSpPr/>
          <p:nvPr/>
        </p:nvSpPr>
        <p:spPr>
          <a:xfrm>
            <a:off x="3929063" y="492918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с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3429000" y="3643313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73" name="Прямоугольник 72"/>
          <p:cNvSpPr/>
          <p:nvPr/>
        </p:nvSpPr>
        <p:spPr>
          <a:xfrm>
            <a:off x="1928813" y="235743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н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1928813" y="192881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75" name="Прямоугольник 74"/>
          <p:cNvSpPr/>
          <p:nvPr/>
        </p:nvSpPr>
        <p:spPr>
          <a:xfrm>
            <a:off x="1928813" y="150018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л</a:t>
            </a:r>
          </a:p>
        </p:txBody>
      </p:sp>
      <p:sp>
        <p:nvSpPr>
          <p:cNvPr id="76" name="Прямоугольник 75"/>
          <p:cNvSpPr/>
          <p:nvPr/>
        </p:nvSpPr>
        <p:spPr>
          <a:xfrm>
            <a:off x="1928813" y="364331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77" name="Прямоугольник 76"/>
          <p:cNvSpPr/>
          <p:nvPr/>
        </p:nvSpPr>
        <p:spPr>
          <a:xfrm>
            <a:off x="1928813" y="107156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п</a:t>
            </a:r>
          </a:p>
        </p:txBody>
      </p:sp>
      <p:sp>
        <p:nvSpPr>
          <p:cNvPr id="78" name="Прямоугольник 77"/>
          <p:cNvSpPr/>
          <p:nvPr/>
        </p:nvSpPr>
        <p:spPr>
          <a:xfrm>
            <a:off x="2428875" y="1500188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С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2428875" y="2786063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у</a:t>
            </a:r>
          </a:p>
        </p:txBody>
      </p:sp>
      <p:sp>
        <p:nvSpPr>
          <p:cNvPr id="81" name="Прямоугольник 80"/>
          <p:cNvSpPr/>
          <p:nvPr/>
        </p:nvSpPr>
        <p:spPr>
          <a:xfrm>
            <a:off x="2428875" y="2357438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т</a:t>
            </a:r>
          </a:p>
        </p:txBody>
      </p:sp>
      <p:sp>
        <p:nvSpPr>
          <p:cNvPr id="82" name="Прямоугольник 81"/>
          <p:cNvSpPr/>
          <p:nvPr/>
        </p:nvSpPr>
        <p:spPr>
          <a:xfrm>
            <a:off x="2428875" y="1928813"/>
            <a:ext cx="500063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а</a:t>
            </a:r>
          </a:p>
        </p:txBody>
      </p:sp>
      <p:sp>
        <p:nvSpPr>
          <p:cNvPr id="83" name="Прямоугольник 82"/>
          <p:cNvSpPr/>
          <p:nvPr/>
        </p:nvSpPr>
        <p:spPr>
          <a:xfrm>
            <a:off x="2928938" y="364331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н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2928938" y="278606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т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2928938" y="235743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у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2928938" y="1928813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л</a:t>
            </a:r>
          </a:p>
        </p:txBody>
      </p:sp>
      <p:sp>
        <p:nvSpPr>
          <p:cNvPr id="87" name="Прямоугольник 86"/>
          <p:cNvSpPr/>
          <p:nvPr/>
        </p:nvSpPr>
        <p:spPr>
          <a:xfrm>
            <a:off x="2928938" y="1500188"/>
            <a:ext cx="500062" cy="42862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1F497D">
                    <a:lumMod val="50000"/>
                  </a:srgbClr>
                </a:solidFill>
                <a:latin typeface="Arial Black" pitchFamily="34" charset="0"/>
              </a:rPr>
              <a:t>П</a:t>
            </a:r>
          </a:p>
        </p:txBody>
      </p:sp>
      <p:sp>
        <p:nvSpPr>
          <p:cNvPr id="93" name="Стрелка вниз 92"/>
          <p:cNvSpPr/>
          <p:nvPr/>
        </p:nvSpPr>
        <p:spPr>
          <a:xfrm>
            <a:off x="1000125" y="500063"/>
            <a:ext cx="357188" cy="42862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4" name="Стрелка вниз 93"/>
          <p:cNvSpPr/>
          <p:nvPr/>
        </p:nvSpPr>
        <p:spPr>
          <a:xfrm rot="16200000">
            <a:off x="321469" y="3178969"/>
            <a:ext cx="357187" cy="42862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5" name="Стрелка вниз 94"/>
          <p:cNvSpPr/>
          <p:nvPr/>
        </p:nvSpPr>
        <p:spPr>
          <a:xfrm>
            <a:off x="1500188" y="2714625"/>
            <a:ext cx="357187" cy="42862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6" name="Стрелка вниз 95"/>
          <p:cNvSpPr/>
          <p:nvPr/>
        </p:nvSpPr>
        <p:spPr>
          <a:xfrm>
            <a:off x="2000250" y="571500"/>
            <a:ext cx="357188" cy="42862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7" name="Стрелка вниз 96"/>
          <p:cNvSpPr/>
          <p:nvPr/>
        </p:nvSpPr>
        <p:spPr>
          <a:xfrm>
            <a:off x="2500313" y="1000125"/>
            <a:ext cx="357187" cy="42862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8" name="Стрелка вниз 97"/>
          <p:cNvSpPr/>
          <p:nvPr/>
        </p:nvSpPr>
        <p:spPr>
          <a:xfrm>
            <a:off x="3000375" y="1000125"/>
            <a:ext cx="357188" cy="42862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99" name="Стрелка вниз 98"/>
          <p:cNvSpPr/>
          <p:nvPr/>
        </p:nvSpPr>
        <p:spPr>
          <a:xfrm>
            <a:off x="3500438" y="1785938"/>
            <a:ext cx="357187" cy="42862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0" name="Стрелка вниз 99"/>
          <p:cNvSpPr/>
          <p:nvPr/>
        </p:nvSpPr>
        <p:spPr>
          <a:xfrm>
            <a:off x="4000500" y="2214563"/>
            <a:ext cx="357188" cy="42862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1" name="Стрелка вниз 100"/>
          <p:cNvSpPr/>
          <p:nvPr/>
        </p:nvSpPr>
        <p:spPr>
          <a:xfrm>
            <a:off x="4500563" y="2643188"/>
            <a:ext cx="357187" cy="428625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9" name="Прямоугольная выноска 88"/>
          <p:cNvSpPr/>
          <p:nvPr/>
        </p:nvSpPr>
        <p:spPr>
          <a:xfrm>
            <a:off x="5214938" y="4643438"/>
            <a:ext cx="3643312" cy="1541462"/>
          </a:xfrm>
          <a:prstGeom prst="wedge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Небесное тело, которое само светится</a:t>
            </a:r>
          </a:p>
        </p:txBody>
      </p:sp>
      <p:sp>
        <p:nvSpPr>
          <p:cNvPr id="91" name="Прямоугольная выноска 90"/>
          <p:cNvSpPr/>
          <p:nvPr/>
        </p:nvSpPr>
        <p:spPr>
          <a:xfrm>
            <a:off x="5214938" y="4643438"/>
            <a:ext cx="3643312" cy="1541462"/>
          </a:xfrm>
          <a:prstGeom prst="wedge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Звезда, вокруг которой вращается Земля</a:t>
            </a:r>
          </a:p>
        </p:txBody>
      </p:sp>
      <p:sp>
        <p:nvSpPr>
          <p:cNvPr id="92" name="Прямоугольная выноска 91"/>
          <p:cNvSpPr/>
          <p:nvPr/>
        </p:nvSpPr>
        <p:spPr>
          <a:xfrm>
            <a:off x="5214938" y="4643438"/>
            <a:ext cx="3643312" cy="1541462"/>
          </a:xfrm>
          <a:prstGeom prst="wedge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Небесное тело, вращающееся вокруг звезды</a:t>
            </a:r>
          </a:p>
        </p:txBody>
      </p:sp>
      <p:sp>
        <p:nvSpPr>
          <p:cNvPr id="102" name="Прямоугольная выноска 101"/>
          <p:cNvSpPr/>
          <p:nvPr/>
        </p:nvSpPr>
        <p:spPr>
          <a:xfrm>
            <a:off x="5214938" y="4643438"/>
            <a:ext cx="3643312" cy="1541462"/>
          </a:xfrm>
          <a:prstGeom prst="wedge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Планета окруженная системой колец</a:t>
            </a:r>
          </a:p>
        </p:txBody>
      </p:sp>
      <p:sp>
        <p:nvSpPr>
          <p:cNvPr id="103" name="Прямоугольная выноска 102"/>
          <p:cNvSpPr/>
          <p:nvPr/>
        </p:nvSpPr>
        <p:spPr>
          <a:xfrm>
            <a:off x="5214938" y="4643438"/>
            <a:ext cx="3643312" cy="1541462"/>
          </a:xfrm>
          <a:prstGeom prst="wedge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Самая маленькая планета Солнечной системы</a:t>
            </a:r>
          </a:p>
        </p:txBody>
      </p:sp>
      <p:sp>
        <p:nvSpPr>
          <p:cNvPr id="104" name="Прямоугольная выноска 103"/>
          <p:cNvSpPr/>
          <p:nvPr/>
        </p:nvSpPr>
        <p:spPr>
          <a:xfrm>
            <a:off x="5214938" y="4643438"/>
            <a:ext cx="3643312" cy="1541462"/>
          </a:xfrm>
          <a:prstGeom prst="wedge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Естественный спутник, вращающийся вокруг Земли</a:t>
            </a:r>
          </a:p>
        </p:txBody>
      </p:sp>
      <p:sp>
        <p:nvSpPr>
          <p:cNvPr id="105" name="Прямоугольная выноска 104"/>
          <p:cNvSpPr/>
          <p:nvPr/>
        </p:nvSpPr>
        <p:spPr>
          <a:xfrm>
            <a:off x="5214938" y="4643438"/>
            <a:ext cx="3643312" cy="1541462"/>
          </a:xfrm>
          <a:prstGeom prst="wedge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Пространство, окружающее Землю,</a:t>
            </a:r>
          </a:p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звезды  и планеты</a:t>
            </a:r>
          </a:p>
        </p:txBody>
      </p:sp>
      <p:sp>
        <p:nvSpPr>
          <p:cNvPr id="106" name="Прямоугольная выноска 105"/>
          <p:cNvSpPr/>
          <p:nvPr/>
        </p:nvSpPr>
        <p:spPr>
          <a:xfrm>
            <a:off x="5214938" y="4357688"/>
            <a:ext cx="3714750" cy="1827212"/>
          </a:xfrm>
          <a:prstGeom prst="wedge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Планета Солнечной системы, следующая после Земли</a:t>
            </a:r>
          </a:p>
        </p:txBody>
      </p:sp>
      <p:sp>
        <p:nvSpPr>
          <p:cNvPr id="107" name="Прямоугольная выноска 106"/>
          <p:cNvSpPr/>
          <p:nvPr/>
        </p:nvSpPr>
        <p:spPr>
          <a:xfrm>
            <a:off x="5214938" y="4357688"/>
            <a:ext cx="3714750" cy="1827212"/>
          </a:xfrm>
          <a:prstGeom prst="wedgeRectCallou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i="1" dirty="0">
                <a:solidFill>
                  <a:srgbClr val="4F81BD">
                    <a:lumMod val="50000"/>
                  </a:srgbClr>
                </a:solidFill>
                <a:latin typeface="Arial Black" pitchFamily="34" charset="0"/>
              </a:rPr>
              <a:t>Ученый, который изучает космос</a:t>
            </a:r>
          </a:p>
        </p:txBody>
      </p:sp>
    </p:spTree>
    <p:extLst>
      <p:ext uri="{BB962C8B-B14F-4D97-AF65-F5344CB8AC3E}">
        <p14:creationId xmlns:p14="http://schemas.microsoft.com/office/powerpoint/2010/main" val="2049332782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 nodeType="clickPar">
                      <p:stCondLst>
                        <p:cond delay="indefinite"/>
                      </p:stCondLst>
                      <p:childTnLst>
                        <p:par>
                          <p:cTn id="1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 nodeType="clickPar">
                      <p:stCondLst>
                        <p:cond delay="indefinite"/>
                      </p:stCondLst>
                      <p:childTnLst>
                        <p:par>
                          <p:cTn id="1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 nodeType="clickPar">
                      <p:stCondLst>
                        <p:cond delay="indefinite"/>
                      </p:stCondLst>
                      <p:childTnLst>
                        <p:par>
                          <p:cTn id="2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 nodeType="clickPar">
                      <p:stCondLst>
                        <p:cond delay="indefinite"/>
                      </p:stCondLst>
                      <p:childTnLst>
                        <p:par>
                          <p:cTn id="2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9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0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3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4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5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7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6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2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5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6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7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0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93" grpId="1" animBg="1"/>
      <p:bldP spid="94" grpId="0" animBg="1"/>
      <p:bldP spid="95" grpId="0" animBg="1"/>
      <p:bldP spid="95" grpId="1" animBg="1"/>
      <p:bldP spid="96" grpId="0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89" grpId="0" animBg="1"/>
      <p:bldP spid="89" grpId="1" animBg="1"/>
      <p:bldP spid="91" grpId="0" animBg="1"/>
      <p:bldP spid="91" grpId="1" animBg="1"/>
      <p:bldP spid="92" grpId="0" animBg="1"/>
      <p:bldP spid="92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4" grpId="1" animBg="1"/>
      <p:bldP spid="105" grpId="0" animBg="1"/>
      <p:bldP spid="105" grpId="1" animBg="1"/>
      <p:bldP spid="106" grpId="0" animBg="1"/>
      <p:bldP spid="106" grpId="1" animBg="1"/>
      <p:bldP spid="10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100</TotalTime>
  <Words>242</Words>
  <Application>Microsoft Office PowerPoint</Application>
  <PresentationFormat>Экран (4:3)</PresentationFormat>
  <Paragraphs>87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Солнцестояние</vt:lpstr>
      <vt:lpstr>Тема Office</vt:lpstr>
      <vt:lpstr>Соседи     Солнца.</vt:lpstr>
      <vt:lpstr>Установите    соответствие:</vt:lpstr>
      <vt:lpstr>«Четвёртый  лишний»</vt:lpstr>
      <vt:lpstr>Группы   планет:</vt:lpstr>
      <vt:lpstr>Домашнее задание.</vt:lpstr>
      <vt:lpstr>Пример кроссворда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Соседи     Солнца</dc:title>
  <dc:creator>ox</dc:creator>
  <cp:lastModifiedBy>user</cp:lastModifiedBy>
  <cp:revision>15</cp:revision>
  <dcterms:created xsi:type="dcterms:W3CDTF">2012-06-21T10:49:47Z</dcterms:created>
  <dcterms:modified xsi:type="dcterms:W3CDTF">2012-08-23T19:24:59Z</dcterms:modified>
</cp:coreProperties>
</file>