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6"/>
  </p:notesMasterIdLst>
  <p:sldIdLst>
    <p:sldId id="323" r:id="rId2"/>
    <p:sldId id="305" r:id="rId3"/>
    <p:sldId id="306" r:id="rId4"/>
    <p:sldId id="307" r:id="rId5"/>
    <p:sldId id="331" r:id="rId6"/>
    <p:sldId id="316" r:id="rId7"/>
    <p:sldId id="317" r:id="rId8"/>
    <p:sldId id="318" r:id="rId9"/>
    <p:sldId id="319" r:id="rId10"/>
    <p:sldId id="322" r:id="rId11"/>
    <p:sldId id="320" r:id="rId12"/>
    <p:sldId id="321" r:id="rId13"/>
    <p:sldId id="332" r:id="rId14"/>
    <p:sldId id="327" r:id="rId15"/>
    <p:sldId id="257" r:id="rId16"/>
    <p:sldId id="287" r:id="rId17"/>
    <p:sldId id="288" r:id="rId18"/>
    <p:sldId id="289" r:id="rId19"/>
    <p:sldId id="279" r:id="rId20"/>
    <p:sldId id="280" r:id="rId21"/>
    <p:sldId id="275" r:id="rId22"/>
    <p:sldId id="277" r:id="rId23"/>
    <p:sldId id="291" r:id="rId24"/>
    <p:sldId id="292" r:id="rId25"/>
    <p:sldId id="259" r:id="rId26"/>
    <p:sldId id="329" r:id="rId27"/>
    <p:sldId id="330" r:id="rId28"/>
    <p:sldId id="272" r:id="rId29"/>
    <p:sldId id="270" r:id="rId30"/>
    <p:sldId id="293" r:id="rId31"/>
    <p:sldId id="281" r:id="rId32"/>
    <p:sldId id="284" r:id="rId33"/>
    <p:sldId id="301" r:id="rId34"/>
    <p:sldId id="29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A58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579D1B-6F5A-43CF-9F97-97C952FBF80F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276183-C3AC-4792-9080-16DD5731F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DBBF99E-77D3-4744-B0F1-423C27A70660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936564-0B63-4DC0-8356-C50B970E4FC6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1776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80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3783E-FA79-4AC1-A66A-F85CDBA0EA85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279C-BA1F-4822-B713-FA1843D455E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47B-9C2E-4FAF-B00C-5479F73B9CA6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B346-D6B7-4975-8D60-F828440CA3D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AA7FE-D6C8-4563-B681-4D03288DA007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9AA5A-F2ED-4395-BDF5-1B86B1091C1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ADDCF-00A5-494C-88CD-E8B66563D967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FF83-7440-4D7B-9066-901130F0EE0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E722B-EE6F-4A46-AFD4-0BDAD36C5996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1233E-F282-4E1C-AC51-D97E43A7483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AD257-D166-4EBD-8F9D-123937004408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4D74-7C0D-4E37-BEA6-224832C8482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55DBB-4B59-47DE-B820-6471484CE1CE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83F49-3707-4E1F-B068-512640263D0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02D76-837B-4950-95FA-731A8812E76D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3A1C-0DD6-4B95-BD33-599290A0BB5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634D0-DF4F-409A-9DA9-17D46E39D50F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BC83C-83D3-4B46-B08D-2EDB003E765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3B169-E7DC-4028-9219-3A34C1489CB2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0118F-5A16-4847-A738-19990B6C026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F87F262-4DF5-4691-9E17-FC89077515E4}" type="datetimeFigureOut">
              <a:rPr lang="ru-RU"/>
              <a:pPr/>
              <a:t>25.11.2013</a:t>
            </a:fld>
            <a:endParaRPr lang="ru-RU" alt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364F842-B171-4D49-8688-14466A8AFCFD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67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hyperlink" Target="http://sochi2014.com/sochi_russi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images.yandex.ru/yandsearch?p=28&amp;text=%D0%9F%D0%B0%D1%80%D0%B0%D0%BB%D0%B8%D0%BC%D0%BF%D0%B8%D0%B9%D1%81%D0%BA%D0%B8%D0%B5%20%D0%B8%D0%B3%D1%80%D1%8B&amp;noreask=1&amp;img_url=www.tks.ru/_pics/ois/401809.jpg&amp;pos=578&amp;rpt=simage&amp;lr=35" TargetMode="Externa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412776"/>
            <a:ext cx="7772400" cy="1470025"/>
          </a:xfrm>
          <a:noFill/>
          <a:ln/>
        </p:spPr>
        <p:txBody>
          <a:bodyPr lIns="45720" tIns="0" rIns="45720" bIns="0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kern="1200" cap="all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Паралимпийский урок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3188" y="4645025"/>
            <a:ext cx="6397625" cy="115093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ru-RU" sz="1300" dirty="0"/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300" dirty="0" smtClean="0">
                <a:solidFill>
                  <a:srgbClr val="382971"/>
                </a:solidFill>
              </a:rPr>
              <a:t>Васильева Ольга </a:t>
            </a:r>
            <a:r>
              <a:rPr lang="ru-RU" sz="1300" dirty="0">
                <a:solidFill>
                  <a:srgbClr val="382971"/>
                </a:solidFill>
              </a:rPr>
              <a:t>Владимировна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300" dirty="0">
                <a:solidFill>
                  <a:srgbClr val="382971"/>
                </a:solidFill>
              </a:rPr>
              <a:t>учитель физкультуры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300" dirty="0" smtClean="0">
                <a:solidFill>
                  <a:srgbClr val="382971"/>
                </a:solidFill>
              </a:rPr>
              <a:t>ГБОУ СОШ </a:t>
            </a:r>
            <a:r>
              <a:rPr lang="ru-RU" sz="1300" dirty="0">
                <a:solidFill>
                  <a:srgbClr val="382971"/>
                </a:solidFill>
              </a:rPr>
              <a:t>№ </a:t>
            </a:r>
            <a:r>
              <a:rPr lang="ru-RU" sz="1300" dirty="0" smtClean="0">
                <a:solidFill>
                  <a:srgbClr val="382971"/>
                </a:solidFill>
              </a:rPr>
              <a:t>1987</a:t>
            </a:r>
            <a:endParaRPr lang="ru-RU" sz="1300" dirty="0">
              <a:solidFill>
                <a:srgbClr val="382971"/>
              </a:solidFill>
            </a:endParaRP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300" dirty="0">
                <a:solidFill>
                  <a:srgbClr val="382971"/>
                </a:solidFill>
              </a:rPr>
              <a:t>г.  </a:t>
            </a:r>
            <a:r>
              <a:rPr lang="ru-RU" sz="1300" dirty="0" smtClean="0">
                <a:solidFill>
                  <a:srgbClr val="382971"/>
                </a:solidFill>
              </a:rPr>
              <a:t>Москва</a:t>
            </a:r>
            <a:endParaRPr lang="ru-RU" sz="1300" dirty="0">
              <a:solidFill>
                <a:srgbClr val="382971"/>
              </a:solidFill>
            </a:endParaRP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300" dirty="0" smtClean="0">
                <a:solidFill>
                  <a:srgbClr val="382971"/>
                </a:solidFill>
              </a:rPr>
              <a:t>2013 </a:t>
            </a:r>
            <a:r>
              <a:rPr lang="ru-RU" sz="1300" dirty="0">
                <a:solidFill>
                  <a:srgbClr val="382971"/>
                </a:solidFill>
              </a:rPr>
              <a:t>г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-311151"/>
            <a:ext cx="3008313" cy="1162051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ЭМБЛЕМА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1268760"/>
            <a:ext cx="3168600" cy="5039766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100" dirty="0" err="1">
                <a:solidFill>
                  <a:srgbClr val="382971"/>
                </a:solidFill>
              </a:rPr>
              <a:t>Паралимпийская</a:t>
            </a:r>
            <a:r>
              <a:rPr lang="ru-RU" sz="2100" dirty="0">
                <a:solidFill>
                  <a:srgbClr val="382971"/>
                </a:solidFill>
              </a:rPr>
              <a:t> эмблема состоит из трех полусфер красного, </a:t>
            </a:r>
            <a:r>
              <a:rPr lang="ru-RU" sz="2100" dirty="0" smtClean="0">
                <a:solidFill>
                  <a:srgbClr val="382971"/>
                </a:solidFill>
              </a:rPr>
              <a:t>синего  </a:t>
            </a:r>
            <a:r>
              <a:rPr lang="ru-RU" sz="2100" dirty="0">
                <a:solidFill>
                  <a:srgbClr val="382971"/>
                </a:solidFill>
              </a:rPr>
              <a:t>и  зеленого  цветов</a:t>
            </a:r>
            <a:r>
              <a:rPr lang="ru-RU" sz="2100" dirty="0" smtClean="0">
                <a:solidFill>
                  <a:srgbClr val="382971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ru-RU" sz="2100" dirty="0" smtClean="0">
                <a:solidFill>
                  <a:srgbClr val="382971"/>
                </a:solidFill>
              </a:rPr>
              <a:t>Они  </a:t>
            </a:r>
            <a:r>
              <a:rPr lang="ru-RU" sz="2100" dirty="0">
                <a:solidFill>
                  <a:srgbClr val="382971"/>
                </a:solidFill>
              </a:rPr>
              <a:t>называются  </a:t>
            </a:r>
            <a:r>
              <a:rPr lang="ru-RU" sz="2100" dirty="0" err="1">
                <a:solidFill>
                  <a:srgbClr val="382971"/>
                </a:solidFill>
              </a:rPr>
              <a:t>агитосы</a:t>
            </a:r>
            <a:r>
              <a:rPr lang="ru-RU" sz="2100" dirty="0">
                <a:solidFill>
                  <a:srgbClr val="382971"/>
                </a:solidFill>
              </a:rPr>
              <a:t>  -  от </a:t>
            </a:r>
            <a:r>
              <a:rPr lang="ru-RU" sz="2100" dirty="0" smtClean="0">
                <a:solidFill>
                  <a:srgbClr val="382971"/>
                </a:solidFill>
              </a:rPr>
              <a:t>латинского </a:t>
            </a:r>
            <a:r>
              <a:rPr lang="ru-RU" sz="2100" dirty="0" err="1">
                <a:solidFill>
                  <a:srgbClr val="382971"/>
                </a:solidFill>
              </a:rPr>
              <a:t>agito</a:t>
            </a:r>
            <a:r>
              <a:rPr lang="ru-RU" sz="2100" dirty="0">
                <a:solidFill>
                  <a:srgbClr val="382971"/>
                </a:solidFill>
              </a:rPr>
              <a:t> – «приводить в движение, двигать</a:t>
            </a:r>
            <a:r>
              <a:rPr lang="ru-RU" sz="2100" dirty="0" smtClean="0">
                <a:solidFill>
                  <a:srgbClr val="382971"/>
                </a:solidFill>
              </a:rPr>
              <a:t>».</a:t>
            </a:r>
          </a:p>
          <a:p>
            <a:pPr marL="0" indent="0">
              <a:buFont typeface="Wingdings" pitchFamily="2" charset="2"/>
              <a:buNone/>
            </a:pPr>
            <a:r>
              <a:rPr lang="ru-RU" sz="2100" dirty="0" smtClean="0">
                <a:solidFill>
                  <a:srgbClr val="382971"/>
                </a:solidFill>
              </a:rPr>
              <a:t>Эмблема символизирует </a:t>
            </a:r>
            <a:r>
              <a:rPr lang="ru-RU" sz="2100" dirty="0">
                <a:solidFill>
                  <a:srgbClr val="382971"/>
                </a:solidFill>
              </a:rPr>
              <a:t>Разум, Тело и Дух. </a:t>
            </a:r>
            <a:endParaRPr lang="ru-RU" sz="2100" dirty="0" smtClean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100" dirty="0" smtClean="0">
                <a:solidFill>
                  <a:srgbClr val="382971"/>
                </a:solidFill>
              </a:rPr>
              <a:t> Буквы  </a:t>
            </a:r>
            <a:r>
              <a:rPr lang="ru-RU" sz="2100" dirty="0">
                <a:solidFill>
                  <a:srgbClr val="382971"/>
                </a:solidFill>
              </a:rPr>
              <a:t>IPC  –  это  сокращение  от  </a:t>
            </a:r>
            <a:r>
              <a:rPr lang="ru-RU" sz="2100" dirty="0" err="1">
                <a:solidFill>
                  <a:srgbClr val="382971"/>
                </a:solidFill>
              </a:rPr>
              <a:t>International</a:t>
            </a:r>
            <a:r>
              <a:rPr lang="ru-RU" sz="2100" dirty="0">
                <a:solidFill>
                  <a:srgbClr val="382971"/>
                </a:solidFill>
              </a:rPr>
              <a:t>  </a:t>
            </a:r>
            <a:r>
              <a:rPr lang="ru-RU" sz="2100" dirty="0" err="1">
                <a:solidFill>
                  <a:srgbClr val="382971"/>
                </a:solidFill>
              </a:rPr>
              <a:t>Paralympic</a:t>
            </a:r>
            <a:r>
              <a:rPr lang="ru-RU" sz="2100" dirty="0">
                <a:solidFill>
                  <a:srgbClr val="382971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100" dirty="0" err="1">
                <a:solidFill>
                  <a:srgbClr val="382971"/>
                </a:solidFill>
              </a:rPr>
              <a:t>Committee</a:t>
            </a:r>
            <a:r>
              <a:rPr lang="ru-RU" sz="2100" dirty="0">
                <a:solidFill>
                  <a:srgbClr val="382971"/>
                </a:solidFill>
              </a:rPr>
              <a:t>  (</a:t>
            </a:r>
            <a:r>
              <a:rPr lang="ru-RU" sz="2100" dirty="0" err="1">
                <a:solidFill>
                  <a:srgbClr val="382971"/>
                </a:solidFill>
              </a:rPr>
              <a:t>Интернешнл</a:t>
            </a:r>
            <a:r>
              <a:rPr lang="ru-RU" sz="2100" dirty="0">
                <a:solidFill>
                  <a:srgbClr val="382971"/>
                </a:solidFill>
              </a:rPr>
              <a:t>  </a:t>
            </a:r>
            <a:r>
              <a:rPr lang="ru-RU" sz="2100" dirty="0" err="1">
                <a:solidFill>
                  <a:srgbClr val="382971"/>
                </a:solidFill>
              </a:rPr>
              <a:t>Паралимпик</a:t>
            </a:r>
            <a:r>
              <a:rPr lang="ru-RU" sz="2100" dirty="0">
                <a:solidFill>
                  <a:srgbClr val="382971"/>
                </a:solidFill>
              </a:rPr>
              <a:t>  </a:t>
            </a:r>
            <a:r>
              <a:rPr lang="ru-RU" sz="2100" dirty="0" err="1">
                <a:solidFill>
                  <a:srgbClr val="382971"/>
                </a:solidFill>
              </a:rPr>
              <a:t>Комити</a:t>
            </a:r>
            <a:r>
              <a:rPr lang="ru-RU" sz="2100" dirty="0">
                <a:solidFill>
                  <a:srgbClr val="382971"/>
                </a:solidFill>
              </a:rPr>
              <a:t>).  По-русски </a:t>
            </a:r>
            <a:r>
              <a:rPr lang="ru-RU" sz="2100" dirty="0" smtClean="0">
                <a:solidFill>
                  <a:srgbClr val="382971"/>
                </a:solidFill>
              </a:rPr>
              <a:t>–Международный  </a:t>
            </a:r>
            <a:r>
              <a:rPr lang="ru-RU" sz="2100" dirty="0" err="1">
                <a:solidFill>
                  <a:srgbClr val="382971"/>
                </a:solidFill>
              </a:rPr>
              <a:t>Паралимпийский</a:t>
            </a:r>
            <a:r>
              <a:rPr lang="ru-RU" sz="2100" dirty="0">
                <a:solidFill>
                  <a:srgbClr val="382971"/>
                </a:solidFill>
              </a:rPr>
              <a:t>  комитет.  Это  организация, </a:t>
            </a:r>
            <a:r>
              <a:rPr lang="ru-RU" sz="2100" dirty="0" smtClean="0">
                <a:solidFill>
                  <a:srgbClr val="382971"/>
                </a:solidFill>
              </a:rPr>
              <a:t>которая </a:t>
            </a:r>
            <a:r>
              <a:rPr lang="ru-RU" sz="2100" dirty="0">
                <a:solidFill>
                  <a:srgbClr val="382971"/>
                </a:solidFill>
              </a:rPr>
              <a:t>отвечает за проведение </a:t>
            </a:r>
            <a:r>
              <a:rPr lang="ru-RU" sz="2100" dirty="0" err="1">
                <a:solidFill>
                  <a:srgbClr val="382971"/>
                </a:solidFill>
              </a:rPr>
              <a:t>Паралимпийских</a:t>
            </a:r>
            <a:r>
              <a:rPr lang="ru-RU" sz="2100" dirty="0">
                <a:solidFill>
                  <a:srgbClr val="382971"/>
                </a:solidFill>
              </a:rPr>
              <a:t> игр во всем </a:t>
            </a:r>
          </a:p>
          <a:p>
            <a:pPr marL="0" indent="0">
              <a:buFont typeface="Wingdings" pitchFamily="2" charset="2"/>
              <a:buNone/>
            </a:pPr>
            <a:r>
              <a:rPr lang="ru-RU" sz="2100" dirty="0">
                <a:solidFill>
                  <a:srgbClr val="382971"/>
                </a:solidFill>
              </a:rPr>
              <a:t>мире.  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22531" name="Picture 2" descr="C:\Users\GMC\Desktop\olimp-sennosti\ipc_primary_4c_edit_sm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1772816"/>
            <a:ext cx="5111750" cy="3814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ФЛАГ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 err="1">
                <a:solidFill>
                  <a:srgbClr val="382971"/>
                </a:solidFill>
              </a:rPr>
              <a:t>Паралимпийский</a:t>
            </a:r>
            <a:r>
              <a:rPr lang="ru-RU" sz="1600" dirty="0">
                <a:solidFill>
                  <a:srgbClr val="382971"/>
                </a:solidFill>
              </a:rPr>
              <a:t>  флаг  белого  цвета,  на  нем  изображена </a:t>
            </a:r>
            <a:r>
              <a:rPr lang="ru-RU" sz="1600" dirty="0" err="1" smtClean="0">
                <a:solidFill>
                  <a:srgbClr val="382971"/>
                </a:solidFill>
              </a:rPr>
              <a:t>паралимпийская</a:t>
            </a:r>
            <a:r>
              <a:rPr lang="ru-RU" sz="1600" dirty="0" smtClean="0">
                <a:solidFill>
                  <a:srgbClr val="382971"/>
                </a:solidFill>
              </a:rPr>
              <a:t> </a:t>
            </a:r>
            <a:r>
              <a:rPr lang="ru-RU" sz="1600" dirty="0">
                <a:solidFill>
                  <a:srgbClr val="382971"/>
                </a:solidFill>
              </a:rPr>
              <a:t>эмблема.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23555" name="Picture 3" descr="C:\Users\GMC\Desktop\olimp-sennosti\xin_9236111d3fc34bba847a11558f270a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844675"/>
            <a:ext cx="4286250" cy="345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ДЕВИЗ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512" y="1772816"/>
            <a:ext cx="3312368" cy="471331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 err="1">
                <a:solidFill>
                  <a:srgbClr val="382971"/>
                </a:solidFill>
              </a:rPr>
              <a:t>Паралимпийский</a:t>
            </a:r>
            <a:r>
              <a:rPr lang="ru-RU" sz="1600" dirty="0">
                <a:solidFill>
                  <a:srgbClr val="382971"/>
                </a:solidFill>
              </a:rPr>
              <a:t> девиз звучит так: «</a:t>
            </a:r>
            <a:r>
              <a:rPr lang="ru-RU" sz="1600" b="1" i="1" dirty="0">
                <a:solidFill>
                  <a:srgbClr val="FFC000"/>
                </a:solidFill>
              </a:rPr>
              <a:t>Дух </a:t>
            </a:r>
            <a:r>
              <a:rPr lang="ru-RU" sz="1600" b="1" i="1" dirty="0" smtClean="0">
                <a:solidFill>
                  <a:srgbClr val="FFC000"/>
                </a:solidFill>
              </a:rPr>
              <a:t>в движении</a:t>
            </a:r>
            <a:r>
              <a:rPr lang="ru-RU" sz="1600" dirty="0">
                <a:solidFill>
                  <a:srgbClr val="382971"/>
                </a:solidFill>
              </a:rPr>
              <a:t>».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Он  </a:t>
            </a:r>
            <a:r>
              <a:rPr lang="ru-RU" sz="1600" dirty="0">
                <a:solidFill>
                  <a:srgbClr val="382971"/>
                </a:solidFill>
              </a:rPr>
              <a:t>ярко  и  точно  подчеркивает  силу  воли  к  победе </a:t>
            </a:r>
            <a:r>
              <a:rPr lang="ru-RU" sz="1600" dirty="0" smtClean="0">
                <a:solidFill>
                  <a:srgbClr val="382971"/>
                </a:solidFill>
              </a:rPr>
              <a:t>спортсменов-</a:t>
            </a:r>
            <a:r>
              <a:rPr lang="ru-RU" sz="1600" dirty="0" err="1" smtClean="0">
                <a:solidFill>
                  <a:srgbClr val="382971"/>
                </a:solidFill>
              </a:rPr>
              <a:t>паралимпийцев</a:t>
            </a:r>
            <a:r>
              <a:rPr lang="ru-RU" sz="1600" dirty="0">
                <a:solidFill>
                  <a:srgbClr val="382971"/>
                </a:solidFill>
              </a:rPr>
              <a:t>, которая вдохновляет </a:t>
            </a:r>
            <a:r>
              <a:rPr lang="ru-RU" sz="1600" dirty="0" smtClean="0">
                <a:solidFill>
                  <a:srgbClr val="382971"/>
                </a:solidFill>
              </a:rPr>
              <a:t>и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восхищает весь </a:t>
            </a:r>
            <a:r>
              <a:rPr lang="ru-RU" sz="1600" dirty="0">
                <a:solidFill>
                  <a:srgbClr val="382971"/>
                </a:solidFill>
              </a:rPr>
              <a:t>мир. 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24579" name="Picture 2" descr="C:\Users\GMC\Desktop\olimp-sennosti\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844675"/>
            <a:ext cx="5111750" cy="3814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362075"/>
          </a:xfrm>
          <a:noFill/>
          <a:ln>
            <a:noFill/>
          </a:ln>
        </p:spPr>
        <p:txBody>
          <a:bodyPr/>
          <a:lstStyle/>
          <a:p>
            <a:r>
              <a:rPr lang="ru-RU" sz="3200" b="0" dirty="0" smtClean="0">
                <a:solidFill>
                  <a:srgbClr val="FFC000"/>
                </a:solidFill>
              </a:rPr>
              <a:t>Талисманы</a:t>
            </a:r>
            <a:endParaRPr lang="ru-RU" sz="3200" b="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7772400" cy="1500187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Официальные талисманы </a:t>
            </a:r>
            <a:r>
              <a:rPr lang="ru-RU" sz="1600" dirty="0" err="1" smtClean="0">
                <a:solidFill>
                  <a:srgbClr val="002060"/>
                </a:solidFill>
              </a:rPr>
              <a:t>Паралимпийских</a:t>
            </a:r>
            <a:r>
              <a:rPr lang="ru-RU" sz="1600" dirty="0" smtClean="0">
                <a:solidFill>
                  <a:srgbClr val="002060"/>
                </a:solidFill>
              </a:rPr>
              <a:t> игр в Сочи- Лучик и Снежинка. Согласно легенде, Лучик и Снежинка- пришельцы с других планет.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Они не похожи друг на друга и на людей на Земле.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Но это не мешает им находить новых друзей, заниматься спортом и помогать всем желающим открыть в себе новые возможности.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Вместе они олицетворяют гармонию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противоположностей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 i="1" dirty="0">
                <a:solidFill>
                  <a:srgbClr val="382971"/>
                </a:solidFill>
              </a:rPr>
              <a:t>Чемпионы XIV </a:t>
            </a:r>
            <a:r>
              <a:rPr lang="ru-RU" sz="2800" i="1" dirty="0" err="1">
                <a:solidFill>
                  <a:srgbClr val="382971"/>
                </a:solidFill>
              </a:rPr>
              <a:t>Паралимпийских</a:t>
            </a:r>
            <a:r>
              <a:rPr lang="ru-RU" sz="2800" i="1" dirty="0">
                <a:solidFill>
                  <a:srgbClr val="382971"/>
                </a:solidFill>
              </a:rPr>
              <a:t> летних игр в Лондоне</a:t>
            </a:r>
            <a:endParaRPr lang="ru-RU" sz="2800" dirty="0">
              <a:solidFill>
                <a:srgbClr val="382971"/>
              </a:solidFill>
            </a:endParaRPr>
          </a:p>
        </p:txBody>
      </p:sp>
      <p:pic>
        <p:nvPicPr>
          <p:cNvPr id="25602" name="Picture 2" descr="C:\Users\GMC\Desktop\olimp-sennosti\18-09-2012_999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844675"/>
            <a:ext cx="5111750" cy="34020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100" i="1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Количество медалей, завоеванных сборной командой России по видам спорта</a:t>
            </a:r>
            <a:r>
              <a:rPr lang="ru-RU" sz="41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100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C:\Users\GMC\Desktop\Безымянный1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73238"/>
            <a:ext cx="7200900" cy="3960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Академическая гребля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Чувашев Алексей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</a:t>
            </a:r>
            <a:endParaRPr lang="ru-RU" sz="1600" dirty="0">
              <a:solidFill>
                <a:srgbClr val="FFC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Академическая гребля. Одиночка. </a:t>
            </a:r>
          </a:p>
        </p:txBody>
      </p:sp>
      <p:pic>
        <p:nvPicPr>
          <p:cNvPr id="27651" name="Picture 2" descr="C:\Users\GMC\Desktop\olimp-sennosti\sport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844675"/>
            <a:ext cx="3810000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Велоспорт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322712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Мошкович Светлана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</a:t>
            </a:r>
          </a:p>
        </p:txBody>
      </p:sp>
      <p:pic>
        <p:nvPicPr>
          <p:cNvPr id="28675" name="Picture 2" descr="C:\Users\GMC\Desktop\olimp-sennosti\Teaser_Athleten_Svetlana_Training_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6400" y="1814513"/>
            <a:ext cx="3525838" cy="208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-99392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Дзюдо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512" y="1556792"/>
            <a:ext cx="3312368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медаль</a:t>
            </a:r>
            <a:r>
              <a:rPr lang="ru-RU" sz="1600" dirty="0">
                <a:solidFill>
                  <a:srgbClr val="382971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Савостьянова Татьяна  </a:t>
            </a:r>
            <a:r>
              <a:rPr lang="ru-RU" sz="1600" dirty="0">
                <a:solidFill>
                  <a:srgbClr val="382971"/>
                </a:solidFill>
              </a:rPr>
              <a:t>до 70 кг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Бронзовые медали</a:t>
            </a:r>
            <a:r>
              <a:rPr lang="ru-RU" sz="1600" dirty="0">
                <a:solidFill>
                  <a:srgbClr val="382971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Кальянова</a:t>
            </a:r>
            <a:r>
              <a:rPr lang="ru-RU" sz="2400" dirty="0">
                <a:solidFill>
                  <a:srgbClr val="0D0D0D"/>
                </a:solidFill>
              </a:rPr>
              <a:t> Ирина  </a:t>
            </a:r>
            <a:r>
              <a:rPr lang="ru-RU" sz="1600" dirty="0">
                <a:solidFill>
                  <a:srgbClr val="382971"/>
                </a:solidFill>
              </a:rPr>
              <a:t>свыше 70 кг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Курбанов </a:t>
            </a:r>
            <a:r>
              <a:rPr lang="ru-RU" sz="2400" dirty="0" err="1">
                <a:solidFill>
                  <a:srgbClr val="0D0D0D"/>
                </a:solidFill>
              </a:rPr>
              <a:t>Шахбан</a:t>
            </a:r>
            <a:r>
              <a:rPr lang="ru-RU" sz="2400" dirty="0">
                <a:solidFill>
                  <a:srgbClr val="0D0D0D"/>
                </a:solidFill>
              </a:rPr>
              <a:t>  </a:t>
            </a:r>
            <a:r>
              <a:rPr lang="ru-RU" sz="1600" dirty="0">
                <a:solidFill>
                  <a:srgbClr val="382971"/>
                </a:solidFill>
              </a:rPr>
              <a:t>до 73 кг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Потапова Виктория  </a:t>
            </a:r>
            <a:r>
              <a:rPr lang="ru-RU" sz="1600" dirty="0">
                <a:solidFill>
                  <a:srgbClr val="382971"/>
                </a:solidFill>
              </a:rPr>
              <a:t>до 48кг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Федин Владимир</a:t>
            </a:r>
            <a:r>
              <a:rPr lang="ru-RU" sz="1600" dirty="0"/>
              <a:t>   </a:t>
            </a:r>
            <a:r>
              <a:rPr lang="ru-RU" sz="1600" dirty="0">
                <a:solidFill>
                  <a:srgbClr val="382971"/>
                </a:solidFill>
              </a:rPr>
              <a:t>до 100 кг</a:t>
            </a:r>
          </a:p>
        </p:txBody>
      </p:sp>
      <p:pic>
        <p:nvPicPr>
          <p:cNvPr id="29699" name="Picture 2" descr="C:\Users\GMC\Desktop\olimp-sennosti\sle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989138"/>
            <a:ext cx="5080000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72008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Легкая атлетика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196752"/>
            <a:ext cx="4040188" cy="165576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>
                <a:solidFill>
                  <a:srgbClr val="0D0D0D"/>
                </a:solidFill>
              </a:rPr>
              <a:t>Маргарита Гончарова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3 золотых медали</a:t>
            </a:r>
            <a:r>
              <a:rPr lang="ru-RU" sz="1600" dirty="0">
                <a:solidFill>
                  <a:srgbClr val="382971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Прыжки в длину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Эстафета 4х100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м.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медаль </a:t>
            </a:r>
            <a:r>
              <a:rPr lang="ru-RU" sz="1600" dirty="0">
                <a:solidFill>
                  <a:srgbClr val="382971"/>
                </a:solidFill>
              </a:rPr>
              <a:t>– 200м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44008" y="1340768"/>
            <a:ext cx="4041775" cy="151288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Иванова Елена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3 золотых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200 м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м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Эстафета 4х100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30724" name="Picture 2" descr="C:\Users\GMC\Desktop\olimp-sennosti\161_Margarita-Goncharova-91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141663"/>
            <a:ext cx="4040188" cy="3138487"/>
          </a:xfrm>
        </p:spPr>
      </p:pic>
      <p:pic>
        <p:nvPicPr>
          <p:cNvPr id="30725" name="Picture 2" descr="C:\Users\GMC\Desktop\olimp-sennosti\10259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141663"/>
            <a:ext cx="4249737" cy="3095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51520" y="332656"/>
            <a:ext cx="3008312" cy="460216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Олимпиада</a:t>
            </a:r>
            <a:r>
              <a:rPr lang="ru-RU" sz="1600" b="1" i="1" dirty="0">
                <a:solidFill>
                  <a:srgbClr val="3829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82971"/>
                </a:solidFill>
                <a:ea typeface="Calibri" pitchFamily="34" charset="0"/>
                <a:cs typeface="Times New Roman" pitchFamily="18" charset="0"/>
              </a:rPr>
              <a:t>- это самое яркое спортивное событие в мире. На </a:t>
            </a:r>
            <a:endParaRPr lang="ru-RU" sz="1600" dirty="0">
              <a:solidFill>
                <a:srgbClr val="382971"/>
              </a:solidFill>
              <a:ea typeface="Calibri" pitchFamily="34" charset="0"/>
            </a:endParaRP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  <a:ea typeface="Calibri" pitchFamily="34" charset="0"/>
                <a:cs typeface="Times New Roman" pitchFamily="18" charset="0"/>
              </a:rPr>
              <a:t>Олимпийских играх собираются лучшие спортсмены из многих </a:t>
            </a:r>
            <a:endParaRPr lang="ru-RU" sz="1600" dirty="0">
              <a:solidFill>
                <a:srgbClr val="382971"/>
              </a:solidFill>
              <a:ea typeface="Calibri" pitchFamily="34" charset="0"/>
            </a:endParaRP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стран. Олимпийские игры бывают летними и зимними, каждые 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из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них проводятся раз в 4 года.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err="1" smtClean="0">
                <a:solidFill>
                  <a:srgbClr val="382971"/>
                </a:solidFill>
                <a:cs typeface="Calibri" pitchFamily="34" charset="0"/>
              </a:rPr>
              <a:t>Паралимпийские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игры  проводятся  в  том  же  городе,  что 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и Олимпийские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через 2 недели после их окончания.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В </a:t>
            </a:r>
            <a:r>
              <a:rPr lang="ru-RU" sz="1600" dirty="0" err="1" smtClean="0">
                <a:solidFill>
                  <a:srgbClr val="382971"/>
                </a:solidFill>
                <a:cs typeface="Calibri" pitchFamily="34" charset="0"/>
              </a:rPr>
              <a:t>Паралимпийских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 играх 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участвуют 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люди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с  инвалидностью.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i="1" dirty="0" err="1">
                <a:solidFill>
                  <a:srgbClr val="FFC000"/>
                </a:solidFill>
                <a:cs typeface="Calibri" pitchFamily="34" charset="0"/>
              </a:rPr>
              <a:t>Паралимпийские</a:t>
            </a:r>
            <a:r>
              <a:rPr lang="ru-RU" sz="1600" b="1" i="1" dirty="0">
                <a:solidFill>
                  <a:srgbClr val="FFC000"/>
                </a:solidFill>
                <a:cs typeface="Calibri" pitchFamily="34" charset="0"/>
              </a:rPr>
              <a:t> игры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– это самые престижные соревнования </a:t>
            </a:r>
            <a:r>
              <a:rPr lang="ru-RU" sz="1600" dirty="0">
                <a:solidFill>
                  <a:srgbClr val="382971"/>
                </a:solidFill>
              </a:rPr>
              <a:t> </a:t>
            </a:r>
            <a:r>
              <a:rPr lang="ru-RU" sz="1600" dirty="0" smtClean="0">
                <a:solidFill>
                  <a:srgbClr val="382971"/>
                </a:solidFill>
                <a:cs typeface="Calibri" pitchFamily="34" charset="0"/>
              </a:rPr>
              <a:t>для </a:t>
            </a:r>
            <a:r>
              <a:rPr lang="ru-RU" sz="1600" dirty="0">
                <a:solidFill>
                  <a:srgbClr val="382971"/>
                </a:solidFill>
                <a:cs typeface="Calibri" pitchFamily="34" charset="0"/>
              </a:rPr>
              <a:t>людей с инвалидностью.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362" name="Picture 4" descr="paralympics_football_china_spai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844675"/>
            <a:ext cx="5111750" cy="3408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Легкая атлетика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15335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Швецов Евгений</a:t>
            </a:r>
            <a:endParaRPr lang="ru-RU" sz="2400" b="1" i="1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3 золотых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 800 м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м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400 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932040" y="1484784"/>
            <a:ext cx="4041775" cy="16049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Родомакина</a:t>
            </a:r>
            <a:r>
              <a:rPr lang="ru-RU" sz="2400" dirty="0">
                <a:solidFill>
                  <a:srgbClr val="0D0D0D"/>
                </a:solidFill>
              </a:rPr>
              <a:t> Николь</a:t>
            </a:r>
            <a:endParaRPr lang="ru-RU" sz="2400" b="1" i="1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Золотая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прыжок в длину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Серебряная медаль: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м</a:t>
            </a:r>
          </a:p>
        </p:txBody>
      </p:sp>
      <p:pic>
        <p:nvPicPr>
          <p:cNvPr id="31748" name="Picture 2" descr="C:\Users\GMC\Desktop\olimp-sennosti\10261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141663"/>
            <a:ext cx="3743325" cy="2132012"/>
          </a:xfrm>
        </p:spPr>
      </p:pic>
      <p:pic>
        <p:nvPicPr>
          <p:cNvPr id="31749" name="Picture 2" descr="C:\Users\GMC\Desktop\olimp-sennosti\2-z1-d4bcb5e1-989c-490f-b645-b0ae7b78af8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141663"/>
            <a:ext cx="3311525" cy="20875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Легкая атлетика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4176712" cy="18716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Лабзин</a:t>
            </a:r>
            <a:r>
              <a:rPr lang="ru-RU" sz="2400" dirty="0">
                <a:solidFill>
                  <a:srgbClr val="0D0D0D"/>
                </a:solidFill>
              </a:rPr>
              <a:t> Алексей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2 золотых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Эстафета 4х100 м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400 м.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</a:t>
            </a:r>
            <a:r>
              <a:rPr lang="ru-RU" sz="1600" b="1" i="1" dirty="0" smtClean="0">
                <a:solidFill>
                  <a:srgbClr val="FFC000"/>
                </a:solidFill>
              </a:rPr>
              <a:t>медаль:</a:t>
            </a:r>
            <a:endParaRPr lang="ru-RU" sz="1600" b="1" i="1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200 м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48064" y="1772816"/>
            <a:ext cx="3538537" cy="122396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Триколич</a:t>
            </a:r>
            <a:r>
              <a:rPr lang="ru-RU" sz="2400" dirty="0">
                <a:solidFill>
                  <a:srgbClr val="0D0D0D"/>
                </a:solidFill>
              </a:rPr>
              <a:t> Федор</a:t>
            </a:r>
            <a:endParaRPr lang="ru-RU" sz="2400" b="1" i="1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2 золотых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Эстафета 4х100 м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м.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</a:t>
            </a:r>
            <a:r>
              <a:rPr lang="ru-RU" sz="1600" b="1" i="1" dirty="0" smtClean="0">
                <a:solidFill>
                  <a:srgbClr val="FFC000"/>
                </a:solidFill>
              </a:rPr>
              <a:t>медаль:</a:t>
            </a:r>
            <a:endParaRPr lang="ru-RU" sz="1600" b="1" i="1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200 м</a:t>
            </a:r>
          </a:p>
        </p:txBody>
      </p:sp>
      <p:pic>
        <p:nvPicPr>
          <p:cNvPr id="32772" name="Picture 2" descr="C:\Users\GMC\Desktop\olimp-sennosti\0_67ecf_8a96fd0a_X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500438"/>
            <a:ext cx="3527425" cy="2133600"/>
          </a:xfrm>
        </p:spPr>
      </p:pic>
      <p:pic>
        <p:nvPicPr>
          <p:cNvPr id="32773" name="Picture 2" descr="C:\Users\GMC\Desktop\olimp-sennosti\6671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429000"/>
            <a:ext cx="3240088" cy="21558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Легкая атлетика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4040188" cy="1150937"/>
          </a:xfrm>
        </p:spPr>
        <p:txBody>
          <a:bodyPr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Ашапатов</a:t>
            </a:r>
            <a:r>
              <a:rPr lang="ru-RU" sz="2400" dirty="0">
                <a:solidFill>
                  <a:srgbClr val="0D0D0D"/>
                </a:solidFill>
              </a:rPr>
              <a:t> Алексей</a:t>
            </a:r>
            <a:endParaRPr lang="ru-RU" sz="2400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2 золотых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диск,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ядро.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43438" y="1628775"/>
            <a:ext cx="4038600" cy="700088"/>
          </a:xfrm>
        </p:spPr>
        <p:txBody>
          <a:bodyPr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Сорокина Анна</a:t>
            </a:r>
            <a:endParaRPr lang="ru-RU" sz="2400" b="1" i="1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Серебреная  медаль</a:t>
            </a:r>
            <a:r>
              <a:rPr lang="ru-RU" sz="1600" dirty="0">
                <a:solidFill>
                  <a:srgbClr val="FFC000"/>
                </a:solidFill>
              </a:rPr>
              <a:t>: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копье</a:t>
            </a:r>
          </a:p>
        </p:txBody>
      </p:sp>
      <p:pic>
        <p:nvPicPr>
          <p:cNvPr id="33796" name="Picture 2" descr="C:\Users\GMC\Desktop\olimp-sennosti\a5246f08f9f135f6b2f8c2fbf893b92b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141663"/>
            <a:ext cx="3240088" cy="2159000"/>
          </a:xfrm>
        </p:spPr>
      </p:pic>
      <p:pic>
        <p:nvPicPr>
          <p:cNvPr id="33797" name="Picture 2" descr="C:\Users\GMC\Desktop\olimp-sennosti\sorokina_a-bi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141663"/>
            <a:ext cx="2160587" cy="2206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Настольный теннис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3008313" cy="460216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Золотая медаль: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Чебаника</a:t>
            </a:r>
            <a:r>
              <a:rPr lang="ru-RU" sz="2400" dirty="0">
                <a:solidFill>
                  <a:srgbClr val="0D0D0D"/>
                </a:solidFill>
              </a:rPr>
              <a:t> Раиса 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Овсянникова Юлия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Косачева</a:t>
            </a:r>
            <a:r>
              <a:rPr lang="ru-RU" sz="2400" dirty="0">
                <a:solidFill>
                  <a:srgbClr val="0D0D0D"/>
                </a:solidFill>
              </a:rPr>
              <a:t> </a:t>
            </a:r>
            <a:r>
              <a:rPr lang="ru-RU" sz="2400" dirty="0" err="1">
                <a:solidFill>
                  <a:srgbClr val="0D0D0D"/>
                </a:solidFill>
              </a:rPr>
              <a:t>Анжелика</a:t>
            </a:r>
            <a:endParaRPr lang="ru-RU" sz="2400" dirty="0">
              <a:solidFill>
                <a:srgbClr val="0D0D0D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34819" name="Picture 2" descr="C:\Users\GMC\Desktop\olimp-sennosti\476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196975"/>
            <a:ext cx="3382962" cy="2403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Пауэрлифтинг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Серебряные 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Балынец</a:t>
            </a:r>
            <a:r>
              <a:rPr lang="ru-RU" sz="2400" dirty="0">
                <a:solidFill>
                  <a:srgbClr val="0D0D0D"/>
                </a:solidFill>
              </a:rPr>
              <a:t> Владимир  </a:t>
            </a:r>
            <a:r>
              <a:rPr lang="ru-RU" sz="1600" dirty="0">
                <a:solidFill>
                  <a:srgbClr val="382971"/>
                </a:solidFill>
              </a:rPr>
              <a:t>до 48кг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Лафина</a:t>
            </a:r>
            <a:r>
              <a:rPr lang="ru-RU" sz="2400" dirty="0">
                <a:solidFill>
                  <a:srgbClr val="0D0D0D"/>
                </a:solidFill>
              </a:rPr>
              <a:t> Олеся</a:t>
            </a:r>
            <a:r>
              <a:rPr lang="ru-RU" sz="1600" dirty="0">
                <a:solidFill>
                  <a:srgbClr val="0D0D0D"/>
                </a:solidFill>
              </a:rPr>
              <a:t>  </a:t>
            </a:r>
            <a:r>
              <a:rPr lang="ru-RU" sz="1600" dirty="0">
                <a:solidFill>
                  <a:srgbClr val="382971"/>
                </a:solidFill>
              </a:rPr>
              <a:t>до 48 кг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Подпальная</a:t>
            </a:r>
            <a:r>
              <a:rPr lang="ru-RU" sz="2400" dirty="0">
                <a:solidFill>
                  <a:srgbClr val="0D0D0D"/>
                </a:solidFill>
              </a:rPr>
              <a:t> Тамара</a:t>
            </a:r>
            <a:r>
              <a:rPr lang="ru-RU" sz="1600" dirty="0">
                <a:solidFill>
                  <a:srgbClr val="0D0D0D"/>
                </a:solidFill>
              </a:rPr>
              <a:t>  </a:t>
            </a:r>
            <a:r>
              <a:rPr lang="ru-RU" sz="1600" dirty="0">
                <a:solidFill>
                  <a:srgbClr val="382971"/>
                </a:solidFill>
              </a:rPr>
              <a:t>до 52 кг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Кривуля Владимир  </a:t>
            </a:r>
            <a:r>
              <a:rPr lang="ru-RU" sz="1600" dirty="0">
                <a:solidFill>
                  <a:srgbClr val="382971"/>
                </a:solidFill>
              </a:rPr>
              <a:t>до 52 кг</a:t>
            </a:r>
          </a:p>
        </p:txBody>
      </p:sp>
      <p:pic>
        <p:nvPicPr>
          <p:cNvPr id="35843" name="Picture 2" descr="C:\Users\GMC\Desktop\olimp-sennosti\рекорд б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125538"/>
            <a:ext cx="4559300" cy="279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980728"/>
            <a:ext cx="3008313" cy="116205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Плавание</a:t>
            </a:r>
            <a:b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0" kern="1200" dirty="0" smtClean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0" kern="1200" dirty="0" smtClean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400" b="0" kern="1200" dirty="0" smtClean="0">
                <a:ln w="6350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Оксана </a:t>
            </a:r>
            <a:r>
              <a:rPr lang="ru-RU" sz="2400" b="0" kern="1200" dirty="0">
                <a:ln w="6350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Савченко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46100" y="2170113"/>
            <a:ext cx="2901950" cy="38195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В Лондоне российская пловчиха завоевала пять наград высшего достоинства - на дистанциях 100 метров на спине, 400 метров вольным стилем, 200 метров комплексом, 100 метров вольным стилем и 50 метров вольным стилем</a:t>
            </a:r>
            <a:r>
              <a:rPr lang="ru-RU" sz="1400" dirty="0">
                <a:solidFill>
                  <a:srgbClr val="382971"/>
                </a:solidFill>
              </a:rPr>
              <a:t>.</a:t>
            </a:r>
            <a:br>
              <a:rPr lang="ru-RU" sz="1400" dirty="0">
                <a:solidFill>
                  <a:srgbClr val="382971"/>
                </a:solidFill>
              </a:rPr>
            </a:br>
            <a:endParaRPr lang="ru-RU" sz="1400" dirty="0">
              <a:solidFill>
                <a:srgbClr val="382971"/>
              </a:solidFill>
            </a:endParaRPr>
          </a:p>
        </p:txBody>
      </p:sp>
      <p:pic>
        <p:nvPicPr>
          <p:cNvPr id="36867" name="Picture 2" descr="C:\Users\GMC\Desktop\olimp-sennosti\12-09_9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132856"/>
            <a:ext cx="4968875" cy="3095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Плавание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746250"/>
            <a:ext cx="4038600" cy="1417638"/>
          </a:xfrm>
        </p:spPr>
        <p:txBody>
          <a:bodyPr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 err="1" smtClean="0">
                <a:solidFill>
                  <a:srgbClr val="0D0D0D"/>
                </a:solidFill>
              </a:rPr>
              <a:t>Неволин-Светов</a:t>
            </a:r>
            <a:r>
              <a:rPr lang="ru-RU" sz="2400" dirty="0" smtClean="0">
                <a:solidFill>
                  <a:srgbClr val="0D0D0D"/>
                </a:solidFill>
              </a:rPr>
              <a:t> Александр</a:t>
            </a:r>
            <a:endParaRPr lang="ru-RU" sz="2400" dirty="0">
              <a:solidFill>
                <a:srgbClr val="0D0D0D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Золотая медаль:</a:t>
            </a:r>
            <a:endParaRPr lang="ru-RU" sz="1600" b="1" i="1" dirty="0">
              <a:solidFill>
                <a:srgbClr val="FFC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</a:t>
            </a:r>
            <a:r>
              <a:rPr lang="ru-RU" sz="1600" dirty="0" smtClean="0">
                <a:solidFill>
                  <a:srgbClr val="382971"/>
                </a:solidFill>
              </a:rPr>
              <a:t>м на спине.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3 </a:t>
            </a:r>
            <a:r>
              <a:rPr lang="ru-RU" sz="1600" b="1" i="1" dirty="0" smtClean="0">
                <a:solidFill>
                  <a:srgbClr val="FFC000"/>
                </a:solidFill>
              </a:rPr>
              <a:t>серебряных медали</a:t>
            </a:r>
            <a:r>
              <a:rPr lang="ru-RU" sz="1600" dirty="0" smtClean="0">
                <a:solidFill>
                  <a:srgbClr val="FFC000"/>
                </a:solidFill>
              </a:rPr>
              <a:t>:</a:t>
            </a:r>
            <a:endParaRPr lang="ru-RU" sz="1600" dirty="0">
              <a:solidFill>
                <a:srgbClr val="FFC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200 </a:t>
            </a:r>
            <a:r>
              <a:rPr lang="ru-RU" sz="1600" dirty="0" smtClean="0">
                <a:solidFill>
                  <a:srgbClr val="382971"/>
                </a:solidFill>
              </a:rPr>
              <a:t>м комплексом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50 </a:t>
            </a:r>
            <a:r>
              <a:rPr lang="ru-RU" sz="1600" dirty="0" smtClean="0">
                <a:solidFill>
                  <a:srgbClr val="382971"/>
                </a:solidFill>
              </a:rPr>
              <a:t>м кролем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</a:t>
            </a:r>
            <a:r>
              <a:rPr lang="ru-RU" sz="1600" dirty="0" smtClean="0">
                <a:solidFill>
                  <a:srgbClr val="382971"/>
                </a:solidFill>
              </a:rPr>
              <a:t>м комплексом</a:t>
            </a:r>
            <a:endParaRPr lang="ru-RU" sz="1600" dirty="0">
              <a:solidFill>
                <a:srgbClr val="38297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43438" y="1557338"/>
            <a:ext cx="4041775" cy="1655762"/>
          </a:xfrm>
        </p:spPr>
        <p:txBody>
          <a:bodyPr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0D0D0D"/>
                </a:solidFill>
              </a:rPr>
              <a:t>Тарасов Денис</a:t>
            </a:r>
            <a:endParaRPr lang="ru-RU" sz="2400" dirty="0">
              <a:solidFill>
                <a:srgbClr val="0D0D0D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Золотая медаль:</a:t>
            </a:r>
            <a:endParaRPr lang="ru-RU" sz="1600" b="1" i="1" dirty="0">
              <a:solidFill>
                <a:srgbClr val="FFC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50 </a:t>
            </a:r>
            <a:r>
              <a:rPr lang="ru-RU" sz="1600" dirty="0" smtClean="0">
                <a:solidFill>
                  <a:srgbClr val="382971"/>
                </a:solidFill>
              </a:rPr>
              <a:t>м кролем.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3 </a:t>
            </a:r>
            <a:r>
              <a:rPr lang="ru-RU" sz="1600" b="1" i="1" dirty="0" smtClean="0">
                <a:solidFill>
                  <a:srgbClr val="FFC000"/>
                </a:solidFill>
              </a:rPr>
              <a:t>серебряных медали</a:t>
            </a:r>
            <a:r>
              <a:rPr lang="ru-RU" sz="1600" dirty="0" smtClean="0">
                <a:solidFill>
                  <a:srgbClr val="FFC000"/>
                </a:solidFill>
              </a:rPr>
              <a:t>:</a:t>
            </a:r>
            <a:endParaRPr lang="ru-RU" sz="1600" dirty="0">
              <a:solidFill>
                <a:srgbClr val="FFC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</a:t>
            </a:r>
            <a:r>
              <a:rPr lang="ru-RU" sz="1600" dirty="0" smtClean="0">
                <a:solidFill>
                  <a:srgbClr val="382971"/>
                </a:solidFill>
              </a:rPr>
              <a:t>м кролем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 </a:t>
            </a:r>
            <a:r>
              <a:rPr lang="ru-RU" sz="1600" dirty="0" smtClean="0">
                <a:solidFill>
                  <a:srgbClr val="382971"/>
                </a:solidFill>
              </a:rPr>
              <a:t>4х100 м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</a:t>
            </a:r>
            <a:r>
              <a:rPr lang="ru-RU" sz="1600" dirty="0" smtClean="0">
                <a:solidFill>
                  <a:srgbClr val="382971"/>
                </a:solidFill>
              </a:rPr>
              <a:t>м на спине</a:t>
            </a:r>
            <a:endParaRPr lang="ru-RU" sz="1600" dirty="0">
              <a:solidFill>
                <a:srgbClr val="382971"/>
              </a:solidFill>
            </a:endParaRPr>
          </a:p>
        </p:txBody>
      </p:sp>
      <p:pic>
        <p:nvPicPr>
          <p:cNvPr id="37892" name="Picture 2" descr="C:\Users\GMC\Desktop\olimp-sennosti\nevolin-svetov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429000"/>
            <a:ext cx="2088033" cy="2592288"/>
          </a:xfrm>
        </p:spPr>
      </p:pic>
      <p:pic>
        <p:nvPicPr>
          <p:cNvPr id="37893" name="Picture 2" descr="C:\Users\GMC\Desktop\olimp-sennosti\42191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3438525"/>
            <a:ext cx="3812678" cy="2519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Плавание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4038600" cy="127476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9600" dirty="0">
              <a:solidFill>
                <a:srgbClr val="0D0D0D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9600" dirty="0" err="1" smtClean="0">
                <a:solidFill>
                  <a:srgbClr val="0D0D0D"/>
                </a:solidFill>
              </a:rPr>
              <a:t>Лисенков</a:t>
            </a:r>
            <a:r>
              <a:rPr lang="ru-RU" sz="9600" dirty="0" smtClean="0">
                <a:solidFill>
                  <a:srgbClr val="0D0D0D"/>
                </a:solidFill>
              </a:rPr>
              <a:t> Константин</a:t>
            </a:r>
            <a:endParaRPr lang="ru-RU" sz="9600" dirty="0">
              <a:solidFill>
                <a:srgbClr val="0D0D0D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dirty="0">
                <a:solidFill>
                  <a:srgbClr val="0D0D0D"/>
                </a:solidFill>
              </a:rPr>
              <a:t> </a:t>
            </a:r>
            <a:r>
              <a:rPr lang="ru-RU" sz="6400" b="1" i="1" dirty="0" smtClean="0">
                <a:solidFill>
                  <a:srgbClr val="FFC000"/>
                </a:solidFill>
              </a:rPr>
              <a:t>Золотая медаль</a:t>
            </a:r>
            <a:r>
              <a:rPr lang="ru-RU" sz="6400" dirty="0" smtClean="0">
                <a:solidFill>
                  <a:srgbClr val="FFC000"/>
                </a:solidFill>
              </a:rPr>
              <a:t>:</a:t>
            </a:r>
            <a:endParaRPr lang="ru-RU" sz="6400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dirty="0">
                <a:solidFill>
                  <a:srgbClr val="382971"/>
                </a:solidFill>
              </a:rPr>
              <a:t>100 </a:t>
            </a:r>
            <a:r>
              <a:rPr lang="ru-RU" sz="6400" dirty="0" smtClean="0">
                <a:solidFill>
                  <a:srgbClr val="382971"/>
                </a:solidFill>
              </a:rPr>
              <a:t>м на спине.</a:t>
            </a:r>
            <a:endParaRPr lang="ru-RU" sz="64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b="1" i="1" dirty="0" smtClean="0">
                <a:solidFill>
                  <a:srgbClr val="FFC000"/>
                </a:solidFill>
              </a:rPr>
              <a:t>Серебряная медаль:</a:t>
            </a:r>
            <a:endParaRPr lang="ru-RU" sz="6400" b="1" i="1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i="1" dirty="0">
                <a:solidFill>
                  <a:srgbClr val="382971"/>
                </a:solidFill>
              </a:rPr>
              <a:t> </a:t>
            </a:r>
            <a:r>
              <a:rPr lang="ru-RU" sz="6400" dirty="0" smtClean="0">
                <a:solidFill>
                  <a:srgbClr val="382971"/>
                </a:solidFill>
              </a:rPr>
              <a:t>4х100 м.</a:t>
            </a:r>
            <a:endParaRPr lang="ru-RU" sz="64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b="1" i="1" dirty="0">
                <a:solidFill>
                  <a:srgbClr val="FFC000"/>
                </a:solidFill>
              </a:rPr>
              <a:t>2 </a:t>
            </a:r>
            <a:r>
              <a:rPr lang="ru-RU" sz="6400" b="1" i="1" dirty="0" smtClean="0">
                <a:solidFill>
                  <a:srgbClr val="FFC000"/>
                </a:solidFill>
              </a:rPr>
              <a:t>бронзовых медали</a:t>
            </a:r>
            <a:r>
              <a:rPr lang="ru-RU" sz="6400" dirty="0" smtClean="0">
                <a:solidFill>
                  <a:srgbClr val="FFC000"/>
                </a:solidFill>
              </a:rPr>
              <a:t>:</a:t>
            </a:r>
            <a:endParaRPr lang="ru-RU" sz="6400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dirty="0">
                <a:solidFill>
                  <a:srgbClr val="382971"/>
                </a:solidFill>
              </a:rPr>
              <a:t>100 </a:t>
            </a:r>
            <a:r>
              <a:rPr lang="ru-RU" sz="6400" dirty="0" smtClean="0">
                <a:solidFill>
                  <a:srgbClr val="382971"/>
                </a:solidFill>
              </a:rPr>
              <a:t>м кролем </a:t>
            </a:r>
            <a:endParaRPr lang="ru-RU" sz="64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6400" dirty="0" smtClean="0">
                <a:solidFill>
                  <a:srgbClr val="382971"/>
                </a:solidFill>
              </a:rPr>
              <a:t>Эстафета 4х100 м. Вольный стиль</a:t>
            </a:r>
            <a:r>
              <a:rPr lang="ru-RU" sz="5600" dirty="0" smtClean="0">
                <a:solidFill>
                  <a:srgbClr val="382971"/>
                </a:solidFill>
              </a:rPr>
              <a:t>.</a:t>
            </a:r>
            <a:endParaRPr lang="ru-RU" sz="56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806" y="1524681"/>
            <a:ext cx="4041775" cy="158432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D0D0D"/>
                </a:solidFill>
              </a:rPr>
              <a:t>Кокарев Дмитрий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3 серебряных</a:t>
            </a:r>
            <a:r>
              <a:rPr lang="ru-RU" sz="1600" dirty="0" smtClean="0">
                <a:solidFill>
                  <a:srgbClr val="FFC000"/>
                </a:solidFill>
              </a:rPr>
              <a:t>:</a:t>
            </a:r>
            <a:endParaRPr lang="ru-RU" sz="1600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200 </a:t>
            </a:r>
            <a:r>
              <a:rPr lang="ru-RU" sz="1600" dirty="0" smtClean="0">
                <a:solidFill>
                  <a:srgbClr val="382971"/>
                </a:solidFill>
              </a:rPr>
              <a:t>м вольным стилем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50 </a:t>
            </a:r>
            <a:r>
              <a:rPr lang="ru-RU" sz="1600" dirty="0" smtClean="0">
                <a:solidFill>
                  <a:srgbClr val="382971"/>
                </a:solidFill>
              </a:rPr>
              <a:t>м кролем 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100 </a:t>
            </a:r>
            <a:r>
              <a:rPr lang="ru-RU" sz="1600" dirty="0" smtClean="0">
                <a:solidFill>
                  <a:srgbClr val="382971"/>
                </a:solidFill>
              </a:rPr>
              <a:t>м кролем.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Бронзовая медаль:</a:t>
            </a:r>
            <a:endParaRPr lang="ru-RU" sz="1600" b="1" i="1" dirty="0">
              <a:solidFill>
                <a:srgbClr val="FFC000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50 </a:t>
            </a:r>
            <a:r>
              <a:rPr lang="ru-RU" sz="1600" dirty="0" smtClean="0">
                <a:solidFill>
                  <a:srgbClr val="382971"/>
                </a:solidFill>
              </a:rPr>
              <a:t>м на спине.</a:t>
            </a:r>
            <a:endParaRPr lang="ru-RU" sz="1600" dirty="0">
              <a:solidFill>
                <a:srgbClr val="38297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38916" name="Picture 2" descr="C:\Users\GMC\Desktop\olimp-sennosti\91270304_large_denistaraso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284538"/>
            <a:ext cx="2046287" cy="3313112"/>
          </a:xfrm>
        </p:spPr>
      </p:pic>
      <p:pic>
        <p:nvPicPr>
          <p:cNvPr id="38917" name="Picture 2" descr="C:\Users\GMC\Desktop\olimp-sennosti\31-12-2011_6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284538"/>
            <a:ext cx="2592388" cy="3313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Плавание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628800"/>
            <a:ext cx="4038600" cy="77685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D0D0D"/>
                </a:solidFill>
              </a:rPr>
              <a:t>Дубовой Роман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3 серебряных медали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100 м брассом, </a:t>
            </a:r>
            <a:r>
              <a:rPr lang="ru-RU" sz="1600" dirty="0">
                <a:solidFill>
                  <a:srgbClr val="382971"/>
                </a:solidFill>
              </a:rPr>
              <a:t>200 </a:t>
            </a:r>
            <a:r>
              <a:rPr lang="ru-RU" sz="1600" dirty="0" smtClean="0">
                <a:solidFill>
                  <a:srgbClr val="382971"/>
                </a:solidFill>
              </a:rPr>
              <a:t>м комплексом,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100м баттерфляем </a:t>
            </a:r>
            <a:endParaRPr lang="ru-RU" sz="1600" dirty="0">
              <a:solidFill>
                <a:srgbClr val="38297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572000" y="1700808"/>
            <a:ext cx="4248472" cy="864095"/>
          </a:xfrm>
        </p:spPr>
        <p:txBody>
          <a:bodyPr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 err="1" smtClean="0">
                <a:solidFill>
                  <a:srgbClr val="0D0D0D"/>
                </a:solidFill>
              </a:rPr>
              <a:t>Стукалова</a:t>
            </a:r>
            <a:r>
              <a:rPr lang="ru-RU" sz="2400" dirty="0" smtClean="0">
                <a:solidFill>
                  <a:srgbClr val="0D0D0D"/>
                </a:solidFill>
              </a:rPr>
              <a:t> Дарья</a:t>
            </a:r>
            <a:endParaRPr lang="ru-RU" sz="2400" b="1" i="1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2 </a:t>
            </a:r>
            <a:r>
              <a:rPr lang="ru-RU" sz="1600" b="1" i="1" dirty="0" smtClean="0">
                <a:solidFill>
                  <a:srgbClr val="FFC000"/>
                </a:solidFill>
              </a:rPr>
              <a:t>серебряных медали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баттерфляй 100 м, комплексное на </a:t>
            </a:r>
            <a:r>
              <a:rPr lang="ru-RU" sz="1600" dirty="0" smtClean="0">
                <a:solidFill>
                  <a:srgbClr val="382971"/>
                </a:solidFill>
              </a:rPr>
              <a:t>200м</a:t>
            </a:r>
            <a:r>
              <a:rPr lang="ru-RU" sz="1600" dirty="0" smtClean="0">
                <a:solidFill>
                  <a:srgbClr val="382971"/>
                </a:solidFill>
              </a:rPr>
              <a:t>.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b="1" i="1" dirty="0" smtClean="0">
                <a:solidFill>
                  <a:srgbClr val="FFC000"/>
                </a:solidFill>
              </a:rPr>
              <a:t>Бронзовая медаль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50 м кролем </a:t>
            </a:r>
            <a:endParaRPr lang="ru-RU" sz="1600" dirty="0">
              <a:solidFill>
                <a:srgbClr val="382971"/>
              </a:solidFill>
            </a:endParaRPr>
          </a:p>
        </p:txBody>
      </p:sp>
      <p:pic>
        <p:nvPicPr>
          <p:cNvPr id="39940" name="Picture 3" descr="C:\Users\GMC\Desktop\olimp-sennosti\5a88c0ad5912acc71a03765cab4e1e77.kamchatk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40050"/>
            <a:ext cx="4038600" cy="2516188"/>
          </a:xfrm>
        </p:spPr>
      </p:pic>
      <p:pic>
        <p:nvPicPr>
          <p:cNvPr id="39941" name="Picture 2" descr="C:\Users\GMC\Desktop\olimp-sennosti\424488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613" y="2938463"/>
            <a:ext cx="4040187" cy="2524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Плавание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Владыкина</a:t>
            </a:r>
            <a:r>
              <a:rPr lang="ru-RU" sz="2400" dirty="0">
                <a:solidFill>
                  <a:srgbClr val="0D0D0D"/>
                </a:solidFill>
              </a:rPr>
              <a:t> Олеся</a:t>
            </a:r>
            <a:endParaRPr lang="ru-RU" sz="2400" b="1" i="1" dirty="0"/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Золотая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брасс. 100 м 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 200 м комплексом.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 100 м на спине.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40963" name="Picture 2" descr="C:\Users\GMC\Desktop\olimp-sennosti\0_67ed9_ea62ebe_X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9888" y="2119313"/>
            <a:ext cx="3905250" cy="21971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836712"/>
            <a:ext cx="3024336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6400" dirty="0">
                <a:solidFill>
                  <a:srgbClr val="382971"/>
                </a:solidFill>
              </a:rPr>
              <a:t>Кто такие люди с инвалидностью? </a:t>
            </a:r>
            <a:endParaRPr lang="ru-RU" sz="6400" dirty="0" smtClean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6400" b="1" i="1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6400" b="1" i="1" dirty="0" smtClean="0">
                <a:solidFill>
                  <a:srgbClr val="FFC000"/>
                </a:solidFill>
              </a:rPr>
              <a:t>Инвалидность</a:t>
            </a:r>
            <a:r>
              <a:rPr lang="ru-RU" sz="6400" dirty="0" smtClean="0">
                <a:solidFill>
                  <a:srgbClr val="382971"/>
                </a:solidFill>
              </a:rPr>
              <a:t> </a:t>
            </a:r>
            <a:r>
              <a:rPr lang="ru-RU" sz="6400" dirty="0">
                <a:solidFill>
                  <a:srgbClr val="382971"/>
                </a:solidFill>
              </a:rPr>
              <a:t>– это состояние </a:t>
            </a:r>
            <a:r>
              <a:rPr lang="ru-RU" sz="6400" dirty="0" smtClean="0">
                <a:solidFill>
                  <a:srgbClr val="382971"/>
                </a:solidFill>
              </a:rPr>
              <a:t> человека</a:t>
            </a:r>
            <a:r>
              <a:rPr lang="ru-RU" sz="6400" dirty="0">
                <a:solidFill>
                  <a:srgbClr val="382971"/>
                </a:solidFill>
              </a:rPr>
              <a:t>, при котором из-за болезни, полученной травмы или </a:t>
            </a:r>
            <a:r>
              <a:rPr lang="ru-RU" sz="6400" dirty="0" smtClean="0">
                <a:solidFill>
                  <a:srgbClr val="382971"/>
                </a:solidFill>
              </a:rPr>
              <a:t>от  </a:t>
            </a:r>
            <a:r>
              <a:rPr lang="ru-RU" sz="6400" dirty="0">
                <a:solidFill>
                  <a:srgbClr val="382971"/>
                </a:solidFill>
              </a:rPr>
              <a:t>рождения  ему  сложнее  выполнять  некоторые  действия. </a:t>
            </a:r>
          </a:p>
          <a:p>
            <a:pPr marL="0" indent="0">
              <a:buFont typeface="Wingdings" pitchFamily="2" charset="2"/>
              <a:buNone/>
            </a:pPr>
            <a:r>
              <a:rPr lang="ru-RU" sz="6400" dirty="0">
                <a:solidFill>
                  <a:srgbClr val="382971"/>
                </a:solidFill>
              </a:rPr>
              <a:t>Некоторые  из  людей  с  инвалидностью  могут  передвигаться, </a:t>
            </a:r>
            <a:r>
              <a:rPr lang="ru-RU" sz="6400" dirty="0" smtClean="0">
                <a:solidFill>
                  <a:srgbClr val="382971"/>
                </a:solidFill>
              </a:rPr>
              <a:t>только </a:t>
            </a:r>
            <a:r>
              <a:rPr lang="ru-RU" sz="6400" dirty="0">
                <a:solidFill>
                  <a:srgbClr val="382971"/>
                </a:solidFill>
              </a:rPr>
              <a:t>используя инвалидное кресло, некоторые в результате </a:t>
            </a:r>
            <a:r>
              <a:rPr lang="ru-RU" sz="6400" dirty="0" smtClean="0">
                <a:solidFill>
                  <a:srgbClr val="382971"/>
                </a:solidFill>
              </a:rPr>
              <a:t>болезни </a:t>
            </a:r>
            <a:r>
              <a:rPr lang="ru-RU" sz="6400" dirty="0">
                <a:solidFill>
                  <a:srgbClr val="382971"/>
                </a:solidFill>
              </a:rPr>
              <a:t>или несчастного случая потеряли руку или ногу. Среди </a:t>
            </a:r>
            <a:r>
              <a:rPr lang="ru-RU" sz="6400" dirty="0" smtClean="0">
                <a:solidFill>
                  <a:srgbClr val="382971"/>
                </a:solidFill>
              </a:rPr>
              <a:t>людей  </a:t>
            </a:r>
            <a:r>
              <a:rPr lang="ru-RU" sz="6400" dirty="0">
                <a:solidFill>
                  <a:srgbClr val="382971"/>
                </a:solidFill>
              </a:rPr>
              <a:t>с  инвалидностью  есть  незрячие  или </a:t>
            </a:r>
            <a:r>
              <a:rPr lang="ru-RU" sz="6400" dirty="0" smtClean="0">
                <a:solidFill>
                  <a:srgbClr val="382971"/>
                </a:solidFill>
              </a:rPr>
              <a:t>слабовидящие </a:t>
            </a:r>
            <a:endParaRPr lang="ru-RU" sz="64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6400" dirty="0">
                <a:solidFill>
                  <a:srgbClr val="382971"/>
                </a:solidFill>
              </a:rPr>
              <a:t>люди. </a:t>
            </a:r>
          </a:p>
          <a:p>
            <a:pPr marL="0" indent="0"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16386" name="Picture 5" descr="paralympics_tennis_dutch_pai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916113"/>
            <a:ext cx="5111750" cy="3408362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Стрельба пулевая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3538736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Серебряные медали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rgbClr val="0D0D0D"/>
                </a:solidFill>
              </a:rPr>
              <a:t>Клименченко</a:t>
            </a:r>
            <a:r>
              <a:rPr lang="ru-RU" sz="2400" dirty="0">
                <a:solidFill>
                  <a:srgbClr val="0D0D0D"/>
                </a:solidFill>
              </a:rPr>
              <a:t> Марина</a:t>
            </a:r>
            <a:r>
              <a:rPr lang="ru-RU" sz="2400" dirty="0"/>
              <a:t> </a:t>
            </a:r>
            <a:r>
              <a:rPr lang="ru-RU" sz="1600" dirty="0">
                <a:solidFill>
                  <a:srgbClr val="382971"/>
                </a:solidFill>
              </a:rPr>
              <a:t>Пистолет, 10 м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solidFill>
                  <a:srgbClr val="0D0D0D"/>
                </a:solidFill>
              </a:rPr>
              <a:t>Малышев Сергей  </a:t>
            </a:r>
            <a:r>
              <a:rPr lang="ru-RU" sz="1600" dirty="0">
                <a:solidFill>
                  <a:srgbClr val="382971"/>
                </a:solidFill>
              </a:rPr>
              <a:t>Стрельба из малок. пистолета с  25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0D0D0D"/>
                </a:solidFill>
              </a:rPr>
              <a:t>Пономаренко </a:t>
            </a:r>
            <a:r>
              <a:rPr lang="ru-RU" sz="2400" dirty="0">
                <a:solidFill>
                  <a:srgbClr val="0D0D0D"/>
                </a:solidFill>
              </a:rPr>
              <a:t>Валерий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Серебряная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Стрельба из малок. пистолета с  50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Бронзовая медаль</a:t>
            </a:r>
            <a:r>
              <a:rPr lang="ru-RU" sz="16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Стрельба из малок. пистолета с  25</a:t>
            </a:r>
          </a:p>
        </p:txBody>
      </p:sp>
      <p:pic>
        <p:nvPicPr>
          <p:cNvPr id="41987" name="Picture 2" descr="C:\Users\GMC\Desktop\olimp-sennosti\b15cf64e42f9bff745a5984e06c0acbf_ful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4513" y="2147888"/>
            <a:ext cx="3387725" cy="1731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Стрельба из лука</a:t>
            </a: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1600" b="0" kern="1200" dirty="0">
              <a:ln w="6350">
                <a:noFill/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3008313" cy="4602163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3100" dirty="0">
                <a:solidFill>
                  <a:srgbClr val="0D0D0D"/>
                </a:solidFill>
              </a:rPr>
              <a:t>Шестаков Олег</a:t>
            </a:r>
            <a:endParaRPr lang="ru-RU" sz="3100" b="1" dirty="0"/>
          </a:p>
          <a:p>
            <a:pPr marL="0" indent="0">
              <a:buFont typeface="Wingdings" pitchFamily="2" charset="2"/>
              <a:buNone/>
            </a:pPr>
            <a:r>
              <a:rPr lang="ru-RU" sz="1900" b="1" dirty="0">
                <a:solidFill>
                  <a:srgbClr val="FFC000"/>
                </a:solidFill>
              </a:rPr>
              <a:t>Золотая медаль</a:t>
            </a:r>
            <a:r>
              <a:rPr lang="ru-RU" sz="1900" i="1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лука. Команда 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b="1" dirty="0">
                <a:solidFill>
                  <a:srgbClr val="FFC000"/>
                </a:solidFill>
              </a:rPr>
              <a:t>Серебряная медаль</a:t>
            </a:r>
            <a:r>
              <a:rPr lang="ru-RU" sz="1900" i="1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 стоя</a:t>
            </a:r>
            <a:r>
              <a:rPr lang="ru-RU" sz="1900" dirty="0" smtClean="0">
                <a:solidFill>
                  <a:srgbClr val="382971"/>
                </a:solidFill>
              </a:rPr>
              <a:t>.</a:t>
            </a:r>
            <a:endParaRPr lang="ru-RU" sz="1900" dirty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3100" dirty="0" err="1">
                <a:solidFill>
                  <a:srgbClr val="0D0D0D"/>
                </a:solidFill>
              </a:rPr>
              <a:t>Тучинов</a:t>
            </a:r>
            <a:r>
              <a:rPr lang="ru-RU" sz="3100" dirty="0">
                <a:solidFill>
                  <a:srgbClr val="0D0D0D"/>
                </a:solidFill>
              </a:rPr>
              <a:t> Тимур</a:t>
            </a:r>
            <a:endParaRPr lang="ru-RU" sz="3100" dirty="0"/>
          </a:p>
          <a:p>
            <a:pPr marL="0" indent="0">
              <a:buFont typeface="Wingdings" pitchFamily="2" charset="2"/>
              <a:buNone/>
            </a:pPr>
            <a:r>
              <a:rPr lang="ru-RU" sz="1900" b="1" dirty="0">
                <a:solidFill>
                  <a:srgbClr val="FFC000"/>
                </a:solidFill>
              </a:rPr>
              <a:t>2 золотых медали</a:t>
            </a:r>
            <a:r>
              <a:rPr lang="ru-RU" sz="19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 стоя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лука. Команда.</a:t>
            </a:r>
          </a:p>
          <a:p>
            <a:pPr marL="0" indent="0">
              <a:buFont typeface="Wingdings" pitchFamily="2" charset="2"/>
              <a:buNone/>
            </a:pPr>
            <a:r>
              <a:rPr lang="ru-RU" sz="3100" dirty="0" err="1">
                <a:solidFill>
                  <a:srgbClr val="0D0D0D"/>
                </a:solidFill>
              </a:rPr>
              <a:t>Оюн</a:t>
            </a:r>
            <a:r>
              <a:rPr lang="ru-RU" sz="3100" dirty="0">
                <a:solidFill>
                  <a:srgbClr val="0D0D0D"/>
                </a:solidFill>
              </a:rPr>
              <a:t> Михаил</a:t>
            </a:r>
            <a:endParaRPr lang="ru-RU" sz="3100" dirty="0"/>
          </a:p>
          <a:p>
            <a:pPr marL="0" indent="0">
              <a:buFont typeface="Wingdings" pitchFamily="2" charset="2"/>
              <a:buNone/>
            </a:pPr>
            <a:r>
              <a:rPr lang="ru-RU" sz="1900" b="1" dirty="0">
                <a:solidFill>
                  <a:srgbClr val="FFC000"/>
                </a:solidFill>
              </a:rPr>
              <a:t>Золотая медаль </a:t>
            </a:r>
            <a:r>
              <a:rPr lang="ru-RU" sz="19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лука. Команда 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b="1" dirty="0">
                <a:solidFill>
                  <a:srgbClr val="FFC000"/>
                </a:solidFill>
              </a:rPr>
              <a:t>Бронзовая медаль</a:t>
            </a:r>
            <a:r>
              <a:rPr lang="ru-RU" sz="19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sz="1900" dirty="0">
                <a:solidFill>
                  <a:srgbClr val="382971"/>
                </a:solidFill>
              </a:rPr>
              <a:t>Стрельба из классического лука.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43011" name="Picture 2" descr="C:\Users\GMC\Desktop\olimp-sennosti\PR201209032122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8225" y="1870075"/>
            <a:ext cx="5108575" cy="2689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Футбол 7х7.</a:t>
            </a:r>
            <a:r>
              <a:rPr lang="ru-RU" sz="24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2200" b="0" kern="1200" dirty="0">
              <a:ln w="6350">
                <a:noFill/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196752"/>
            <a:ext cx="3178696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FFC000"/>
                </a:solidFill>
              </a:rPr>
              <a:t>Золотая медаль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Кулигин</a:t>
            </a:r>
            <a:r>
              <a:rPr lang="ru-RU" sz="2600" dirty="0">
                <a:solidFill>
                  <a:srgbClr val="0D0D0D"/>
                </a:solidFill>
              </a:rPr>
              <a:t> Александр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Куваев</a:t>
            </a:r>
            <a:r>
              <a:rPr lang="ru-RU" sz="2600" dirty="0">
                <a:solidFill>
                  <a:srgbClr val="0D0D0D"/>
                </a:solidFill>
              </a:rPr>
              <a:t>  Андрей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>
                <a:solidFill>
                  <a:srgbClr val="0D0D0D"/>
                </a:solidFill>
              </a:rPr>
              <a:t>Ларионов  Вячеслав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>
                <a:solidFill>
                  <a:srgbClr val="0D0D0D"/>
                </a:solidFill>
              </a:rPr>
              <a:t>Леков  Александр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Мурванадзе</a:t>
            </a:r>
            <a:r>
              <a:rPr lang="ru-RU" sz="2600" dirty="0">
                <a:solidFill>
                  <a:srgbClr val="0D0D0D"/>
                </a:solidFill>
              </a:rPr>
              <a:t>  </a:t>
            </a:r>
            <a:r>
              <a:rPr lang="ru-RU" sz="2600" dirty="0" err="1">
                <a:solidFill>
                  <a:srgbClr val="0D0D0D"/>
                </a:solidFill>
              </a:rPr>
              <a:t>Лаша</a:t>
            </a:r>
            <a:r>
              <a:rPr lang="ru-RU" sz="2600" dirty="0">
                <a:solidFill>
                  <a:srgbClr val="0D0D0D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Пагаев</a:t>
            </a:r>
            <a:r>
              <a:rPr lang="ru-RU" sz="2600" dirty="0">
                <a:solidFill>
                  <a:srgbClr val="0D0D0D"/>
                </a:solidFill>
              </a:rPr>
              <a:t>  </a:t>
            </a:r>
            <a:r>
              <a:rPr lang="ru-RU" sz="2600" dirty="0" err="1">
                <a:solidFill>
                  <a:srgbClr val="0D0D0D"/>
                </a:solidFill>
              </a:rPr>
              <a:t>Заурбек</a:t>
            </a:r>
            <a:r>
              <a:rPr lang="ru-RU" sz="2600" dirty="0">
                <a:solidFill>
                  <a:srgbClr val="0D0D0D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>
                <a:solidFill>
                  <a:srgbClr val="0D0D0D"/>
                </a:solidFill>
              </a:rPr>
              <a:t>Потехин Иван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Рамонов</a:t>
            </a:r>
            <a:r>
              <a:rPr lang="ru-RU" sz="2600" dirty="0">
                <a:solidFill>
                  <a:srgbClr val="0D0D0D"/>
                </a:solidFill>
              </a:rPr>
              <a:t> Эдуард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Рарецкий</a:t>
            </a:r>
            <a:r>
              <a:rPr lang="ru-RU" sz="2600" dirty="0">
                <a:solidFill>
                  <a:srgbClr val="0D0D0D"/>
                </a:solidFill>
              </a:rPr>
              <a:t>  Вячеслав </a:t>
            </a:r>
            <a:r>
              <a:rPr lang="ru-RU" sz="2600" dirty="0" err="1">
                <a:solidFill>
                  <a:srgbClr val="0D0D0D"/>
                </a:solidFill>
              </a:rPr>
              <a:t>Сапиев</a:t>
            </a:r>
            <a:r>
              <a:rPr lang="ru-RU" sz="2600" dirty="0">
                <a:solidFill>
                  <a:srgbClr val="0D0D0D"/>
                </a:solidFill>
              </a:rPr>
              <a:t>  </a:t>
            </a:r>
            <a:r>
              <a:rPr lang="ru-RU" sz="2600" dirty="0" err="1">
                <a:solidFill>
                  <a:srgbClr val="0D0D0D"/>
                </a:solidFill>
              </a:rPr>
              <a:t>Асланбек</a:t>
            </a:r>
            <a:r>
              <a:rPr lang="ru-RU" sz="2600" dirty="0">
                <a:solidFill>
                  <a:srgbClr val="0D0D0D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>
                <a:solidFill>
                  <a:srgbClr val="0D0D0D"/>
                </a:solidFill>
              </a:rPr>
              <a:t>Тумаков  Алексей </a:t>
            </a:r>
          </a:p>
          <a:p>
            <a:pPr marL="0" indent="0">
              <a:buFont typeface="Wingdings" pitchFamily="2" charset="2"/>
              <a:buNone/>
            </a:pPr>
            <a:r>
              <a:rPr lang="ru-RU" sz="2600" dirty="0" err="1">
                <a:solidFill>
                  <a:srgbClr val="0D0D0D"/>
                </a:solidFill>
              </a:rPr>
              <a:t>Чесмин</a:t>
            </a:r>
            <a:r>
              <a:rPr lang="ru-RU" sz="2600" dirty="0">
                <a:solidFill>
                  <a:srgbClr val="0D0D0D"/>
                </a:solidFill>
              </a:rPr>
              <a:t> Алексей</a:t>
            </a:r>
          </a:p>
        </p:txBody>
      </p:sp>
      <p:pic>
        <p:nvPicPr>
          <p:cNvPr id="44035" name="Picture 2" descr="C:\Users\GMC\Desktop\olimp-sennosti\6158105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844824"/>
            <a:ext cx="3676650" cy="2495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51520" y="1052736"/>
            <a:ext cx="3213993" cy="478539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Сияют лица,  светятся глаза!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Какое счастье -праздновать Победу!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И на глазах блестит слеза: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Какое счастье – быть в мире первым!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Преодолеть себя и свой недуг,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Познать победы, пораженья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И знать, что рядом верный друг,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Хотя соперник он в сраженье.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Ты победил себя, а не его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Ценой немыслимых усилий.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Достойный сын своей страны,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7030A0"/>
                </a:solidFill>
              </a:rPr>
              <a:t>Достойный сын своей России!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</p:txBody>
      </p:sp>
      <p:pic>
        <p:nvPicPr>
          <p:cNvPr id="45058" name="Picture 2" descr="C:\Users\GMC\Desktop\olimp-sennosti\D031BEDA-1C8B-4591-B6B2-4156CD154B75_w640_r1_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916832"/>
            <a:ext cx="5111750" cy="3511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Сочи - 2014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 i="1" dirty="0"/>
              <a:t>XI </a:t>
            </a:r>
            <a:r>
              <a:rPr lang="ru-RU" b="1" i="1" dirty="0" err="1"/>
              <a:t>Паралимпийские</a:t>
            </a:r>
            <a:r>
              <a:rPr lang="ru-RU" b="1" i="1" dirty="0"/>
              <a:t> зимние игры (7 - 16 марта 2014г.) Сочи.</a:t>
            </a:r>
            <a:r>
              <a:rPr lang="ru-RU" dirty="0">
                <a:hlinkClick r:id="rId2" tooltip="Официальный сайт XXII Олимпийских зимних игр и XI Паралимпийских зимних игр 2014 года в Сочи "/>
              </a:rPr>
              <a:t> </a:t>
            </a:r>
            <a:endParaRPr lang="ru-RU" dirty="0"/>
          </a:p>
          <a:p>
            <a:pPr>
              <a:buFont typeface="Arial" charset="0"/>
              <a:buNone/>
            </a:pPr>
            <a:r>
              <a:rPr lang="ru-RU" dirty="0">
                <a:solidFill>
                  <a:srgbClr val="C00000"/>
                </a:solidFill>
              </a:rPr>
              <a:t>Сочи ждёт своих чемпионов!</a:t>
            </a:r>
          </a:p>
        </p:txBody>
      </p:sp>
      <p:pic>
        <p:nvPicPr>
          <p:cNvPr id="46083" name="Picture 2" descr="1280_1024_ve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57563"/>
            <a:ext cx="57150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ANd9GcQK1C3fjlxXHqkAhk6XrqIk5NC-VxWsDQ6a8ujk3DkuIT5aPv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42887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i?id=524990893-01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642938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 descr="http://tommerce.gorod.tomsk.ru/uploads/37592/1268988951/x17_226546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581525"/>
            <a:ext cx="38433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51520" y="188640"/>
            <a:ext cx="3384376" cy="460216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dirty="0" err="1">
                <a:solidFill>
                  <a:srgbClr val="FFC000"/>
                </a:solidFill>
              </a:rPr>
              <a:t>Спортсмены-паралимпийцы</a:t>
            </a:r>
            <a:r>
              <a:rPr lang="ru-RU" sz="1600" b="1" dirty="0">
                <a:solidFill>
                  <a:srgbClr val="FFC000"/>
                </a:solidFill>
              </a:rPr>
              <a:t> показывают  чудеса  спортивного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b="1" dirty="0">
                <a:solidFill>
                  <a:srgbClr val="FFC000"/>
                </a:solidFill>
              </a:rPr>
              <a:t>мастерства.  </a:t>
            </a:r>
            <a:r>
              <a:rPr lang="ru-RU" sz="1600" b="1" dirty="0" err="1">
                <a:solidFill>
                  <a:srgbClr val="FFC000"/>
                </a:solidFill>
              </a:rPr>
              <a:t>Паралимпийцы</a:t>
            </a:r>
            <a:r>
              <a:rPr lang="ru-RU" sz="1600" b="1" dirty="0">
                <a:solidFill>
                  <a:srgbClr val="FFC000"/>
                </a:solidFill>
              </a:rPr>
              <a:t> –  это  яркий  пример  того,  что человеческие возможности безграничны.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 В  составе  термина  есть  греческое  слово  «пара».  </a:t>
            </a:r>
            <a:endParaRPr lang="ru-RU" sz="1600" dirty="0" smtClean="0">
              <a:solidFill>
                <a:srgbClr val="38297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Оно </a:t>
            </a:r>
            <a:r>
              <a:rPr lang="ru-RU" sz="1600" dirty="0">
                <a:solidFill>
                  <a:srgbClr val="382971"/>
                </a:solidFill>
              </a:rPr>
              <a:t>переводится как «рядом», «параллельно».  Таким образом,  в названии  подчеркивается </a:t>
            </a:r>
            <a:r>
              <a:rPr lang="ru-RU" sz="1600" dirty="0" smtClean="0">
                <a:solidFill>
                  <a:srgbClr val="382971"/>
                </a:solidFill>
              </a:rPr>
              <a:t>равноправие </a:t>
            </a:r>
            <a:r>
              <a:rPr lang="ru-RU" sz="1600" dirty="0" err="1" smtClean="0">
                <a:solidFill>
                  <a:srgbClr val="382971"/>
                </a:solidFill>
              </a:rPr>
              <a:t>Паралимпийских</a:t>
            </a:r>
            <a:r>
              <a:rPr lang="ru-RU" sz="1600" dirty="0">
                <a:solidFill>
                  <a:srgbClr val="382971"/>
                </a:solidFill>
              </a:rPr>
              <a:t> </a:t>
            </a:r>
            <a:r>
              <a:rPr lang="ru-RU" sz="1600" dirty="0" smtClean="0">
                <a:solidFill>
                  <a:srgbClr val="382971"/>
                </a:solidFill>
              </a:rPr>
              <a:t>и Олимпийских </a:t>
            </a:r>
            <a:r>
              <a:rPr lang="ru-RU" sz="1600" dirty="0">
                <a:solidFill>
                  <a:srgbClr val="382971"/>
                </a:solidFill>
              </a:rPr>
              <a:t>игр</a:t>
            </a:r>
            <a:r>
              <a:rPr lang="ru-RU" sz="1600" dirty="0" smtClean="0">
                <a:solidFill>
                  <a:srgbClr val="382971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Так</a:t>
            </a:r>
            <a:r>
              <a:rPr lang="ru-RU" sz="1600" dirty="0">
                <a:solidFill>
                  <a:srgbClr val="382971"/>
                </a:solidFill>
              </a:rPr>
              <a:t>, XXII Олимпийские зимние игры в Сочи пройдут с 7 по 23 февраля, а XI </a:t>
            </a:r>
            <a:r>
              <a:rPr lang="ru-RU" sz="1600" dirty="0" err="1">
                <a:solidFill>
                  <a:srgbClr val="382971"/>
                </a:solidFill>
              </a:rPr>
              <a:t>Паралимпийские</a:t>
            </a:r>
            <a:r>
              <a:rPr lang="ru-RU" sz="1600" dirty="0">
                <a:solidFill>
                  <a:srgbClr val="382971"/>
                </a:solidFill>
              </a:rPr>
              <a:t> зимние игры начнутся 7 марта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и закончатся 16 марта 2014 года.    </a:t>
            </a:r>
          </a:p>
          <a:p>
            <a:pPr marL="0" indent="0">
              <a:buFont typeface="Wingdings" pitchFamily="2" charset="2"/>
              <a:buNone/>
            </a:pPr>
            <a:endParaRPr lang="ru-RU" sz="1600" dirty="0"/>
          </a:p>
        </p:txBody>
      </p:sp>
      <p:pic>
        <p:nvPicPr>
          <p:cNvPr id="17410" name="Picture 5" descr="paralympics_100meter_perla_bustamante_mexico_winn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844675"/>
            <a:ext cx="5111750" cy="3408363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2381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</a:rPr>
              <a:t>Сэр Людвиг </a:t>
            </a:r>
            <a:r>
              <a:rPr lang="ru-RU" sz="1600" b="1" i="1" dirty="0" err="1" smtClean="0">
                <a:solidFill>
                  <a:srgbClr val="FFC000"/>
                </a:solidFill>
              </a:rPr>
              <a:t>Гуттман</a:t>
            </a:r>
            <a:r>
              <a:rPr lang="ru-RU" sz="1600" b="1" i="1" dirty="0" smtClean="0">
                <a:solidFill>
                  <a:srgbClr val="FFC000"/>
                </a:solidFill>
              </a:rPr>
              <a:t>- </a:t>
            </a:r>
          </a:p>
          <a:p>
            <a:r>
              <a:rPr lang="ru-RU" sz="1600" b="1" i="1" dirty="0">
                <a:solidFill>
                  <a:srgbClr val="FFC000"/>
                </a:solidFill>
              </a:rPr>
              <a:t>о</a:t>
            </a:r>
            <a:r>
              <a:rPr lang="ru-RU" sz="1600" b="1" i="1" dirty="0" smtClean="0">
                <a:solidFill>
                  <a:srgbClr val="FFC000"/>
                </a:solidFill>
              </a:rPr>
              <a:t>тец-основатель </a:t>
            </a:r>
          </a:p>
          <a:p>
            <a:r>
              <a:rPr lang="ru-RU" sz="1600" b="1" i="1" dirty="0" err="1" smtClean="0">
                <a:solidFill>
                  <a:srgbClr val="FFC000"/>
                </a:solidFill>
              </a:rPr>
              <a:t>Паралимпийских</a:t>
            </a:r>
            <a:r>
              <a:rPr lang="ru-RU" sz="1600" b="1" i="1" dirty="0" smtClean="0">
                <a:solidFill>
                  <a:srgbClr val="FFC000"/>
                </a:solidFill>
              </a:rPr>
              <a:t> игр</a:t>
            </a:r>
            <a:endParaRPr lang="ru-RU" sz="1600" b="1" i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3" y="4725144"/>
            <a:ext cx="3706689" cy="1043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7772400" cy="1500187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Доктор Людвиг </a:t>
            </a:r>
            <a:r>
              <a:rPr lang="ru-RU" sz="1600" dirty="0" err="1" smtClean="0">
                <a:solidFill>
                  <a:srgbClr val="002060"/>
                </a:solidFill>
              </a:rPr>
              <a:t>Гуттман</a:t>
            </a:r>
            <a:r>
              <a:rPr lang="ru-RU" sz="1600" dirty="0" smtClean="0">
                <a:solidFill>
                  <a:srgbClr val="002060"/>
                </a:solidFill>
              </a:rPr>
              <a:t> во время Второй мировой войны занимался лечением раненых, которые не могли ходить и передвигались только в инвалидном кресле.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Гуттман</a:t>
            </a:r>
            <a:r>
              <a:rPr lang="ru-RU" sz="1600" dirty="0" smtClean="0">
                <a:solidFill>
                  <a:srgbClr val="002060"/>
                </a:solidFill>
              </a:rPr>
              <a:t> считал, что занятие спортом помогают быстрее справиться с травмой.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1948 году в английском городке Сток-</a:t>
            </a:r>
            <a:r>
              <a:rPr lang="ru-RU" sz="1600" dirty="0" err="1" smtClean="0">
                <a:solidFill>
                  <a:srgbClr val="002060"/>
                </a:solidFill>
              </a:rPr>
              <a:t>Мандевиль</a:t>
            </a:r>
            <a:r>
              <a:rPr lang="ru-RU" sz="1600" dirty="0" smtClean="0">
                <a:solidFill>
                  <a:srgbClr val="002060"/>
                </a:solidFill>
              </a:rPr>
              <a:t> были проведены первые спортивные соревнования для людей с </a:t>
            </a:r>
            <a:r>
              <a:rPr lang="ru-RU" sz="1600" dirty="0" err="1" smtClean="0">
                <a:solidFill>
                  <a:srgbClr val="002060"/>
                </a:solidFill>
              </a:rPr>
              <a:t>инвалидностью.Именно</a:t>
            </a:r>
            <a:r>
              <a:rPr lang="ru-RU" sz="1600" dirty="0" smtClean="0">
                <a:solidFill>
                  <a:srgbClr val="002060"/>
                </a:solidFill>
              </a:rPr>
              <a:t> это событие принято считать зарождением </a:t>
            </a:r>
            <a:r>
              <a:rPr lang="ru-RU" sz="1600" dirty="0" err="1" smtClean="0">
                <a:solidFill>
                  <a:srgbClr val="002060"/>
                </a:solidFill>
              </a:rPr>
              <a:t>Паралимпийских</a:t>
            </a:r>
            <a:r>
              <a:rPr lang="ru-RU" sz="1600" dirty="0" smtClean="0">
                <a:solidFill>
                  <a:srgbClr val="002060"/>
                </a:solidFill>
              </a:rPr>
              <a:t> игр.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Первые </a:t>
            </a:r>
            <a:r>
              <a:rPr lang="ru-RU" sz="1600" dirty="0" err="1" smtClean="0">
                <a:solidFill>
                  <a:srgbClr val="002060"/>
                </a:solidFill>
              </a:rPr>
              <a:t>Паралимпийские</a:t>
            </a:r>
            <a:r>
              <a:rPr lang="ru-RU" sz="1600" dirty="0" smtClean="0">
                <a:solidFill>
                  <a:srgbClr val="002060"/>
                </a:solidFill>
              </a:rPr>
              <a:t> летние игры прошли в 1960 году в Италии, а первые зимние-в 1976 году в Швеции.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3225" y="-167360"/>
            <a:ext cx="3008313" cy="997978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СМЕЛОСТЬ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388" y="981075"/>
            <a:ext cx="3152775" cy="56610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У  </a:t>
            </a:r>
            <a:r>
              <a:rPr lang="ru-RU" sz="1600" dirty="0" err="1">
                <a:solidFill>
                  <a:srgbClr val="382971"/>
                </a:solidFill>
              </a:rPr>
              <a:t>Паралимпийских</a:t>
            </a:r>
            <a:r>
              <a:rPr lang="ru-RU" sz="1600" dirty="0">
                <a:solidFill>
                  <a:srgbClr val="382971"/>
                </a:solidFill>
              </a:rPr>
              <a:t>  игр  есть  свои  ценности,  которые лучше </a:t>
            </a:r>
            <a:r>
              <a:rPr lang="ru-RU" sz="1600" dirty="0" smtClean="0">
                <a:solidFill>
                  <a:srgbClr val="382971"/>
                </a:solidFill>
              </a:rPr>
              <a:t>всего  </a:t>
            </a:r>
            <a:r>
              <a:rPr lang="ru-RU" sz="1600" dirty="0">
                <a:solidFill>
                  <a:srgbClr val="382971"/>
                </a:solidFill>
              </a:rPr>
              <a:t>описывают  характер  </a:t>
            </a:r>
            <a:r>
              <a:rPr lang="ru-RU" sz="1600" dirty="0" err="1">
                <a:solidFill>
                  <a:srgbClr val="382971"/>
                </a:solidFill>
              </a:rPr>
              <a:t>Паралимпийских</a:t>
            </a:r>
            <a:r>
              <a:rPr lang="ru-RU" sz="1600" dirty="0">
                <a:solidFill>
                  <a:srgbClr val="382971"/>
                </a:solidFill>
              </a:rPr>
              <a:t>  игр.  Они имеют </a:t>
            </a:r>
            <a:r>
              <a:rPr lang="ru-RU" sz="1600" dirty="0" smtClean="0">
                <a:solidFill>
                  <a:srgbClr val="382971"/>
                </a:solidFill>
              </a:rPr>
              <a:t>большое </a:t>
            </a:r>
            <a:r>
              <a:rPr lang="ru-RU" sz="1600" dirty="0">
                <a:solidFill>
                  <a:srgbClr val="382971"/>
                </a:solidFill>
              </a:rPr>
              <a:t>значение для </a:t>
            </a:r>
            <a:r>
              <a:rPr lang="ru-RU" sz="1600" dirty="0" smtClean="0">
                <a:solidFill>
                  <a:srgbClr val="382971"/>
                </a:solidFill>
              </a:rPr>
              <a:t>всех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спортсменов</a:t>
            </a:r>
            <a:r>
              <a:rPr lang="ru-RU" sz="1600" dirty="0">
                <a:solidFill>
                  <a:srgbClr val="382971"/>
                </a:solidFill>
              </a:rPr>
              <a:t>.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err="1" smtClean="0">
                <a:solidFill>
                  <a:srgbClr val="382971"/>
                </a:solidFill>
              </a:rPr>
              <a:t>Паралимпийских</a:t>
            </a:r>
            <a:r>
              <a:rPr lang="ru-RU" sz="1600" dirty="0" smtClean="0">
                <a:solidFill>
                  <a:srgbClr val="382971"/>
                </a:solidFill>
              </a:rPr>
              <a:t> </a:t>
            </a:r>
            <a:r>
              <a:rPr lang="ru-RU" sz="1600" dirty="0">
                <a:solidFill>
                  <a:srgbClr val="382971"/>
                </a:solidFill>
              </a:rPr>
              <a:t>ценностей четыре.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Первая ценность – </a:t>
            </a:r>
            <a:r>
              <a:rPr lang="ru-RU" sz="1600" b="1" i="1" dirty="0">
                <a:solidFill>
                  <a:srgbClr val="FFC000"/>
                </a:solidFill>
              </a:rPr>
              <a:t>смелость.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Смелость  всегда  нужна,  чтобы  сделать  первый  шаг.  Вы </a:t>
            </a:r>
            <a:r>
              <a:rPr lang="ru-RU" sz="1600" dirty="0" smtClean="0">
                <a:solidFill>
                  <a:srgbClr val="382971"/>
                </a:solidFill>
              </a:rPr>
              <a:t>наверняка </a:t>
            </a:r>
            <a:r>
              <a:rPr lang="ru-RU" sz="1600" dirty="0">
                <a:solidFill>
                  <a:srgbClr val="382971"/>
                </a:solidFill>
              </a:rPr>
              <a:t>знаете, как трудно решиться первый раз войти в </a:t>
            </a:r>
            <a:r>
              <a:rPr lang="ru-RU" sz="1600" dirty="0" smtClean="0">
                <a:solidFill>
                  <a:srgbClr val="382971"/>
                </a:solidFill>
              </a:rPr>
              <a:t>холодную </a:t>
            </a:r>
            <a:r>
              <a:rPr lang="ru-RU" sz="1600" dirty="0">
                <a:solidFill>
                  <a:srgbClr val="382971"/>
                </a:solidFill>
              </a:rPr>
              <a:t>воду. Чтобы начать  заниматься  спортом,  людям с </a:t>
            </a:r>
            <a:r>
              <a:rPr lang="ru-RU" sz="1600" dirty="0" smtClean="0">
                <a:solidFill>
                  <a:srgbClr val="382971"/>
                </a:solidFill>
              </a:rPr>
              <a:t>инвалидностью  </a:t>
            </a:r>
            <a:r>
              <a:rPr lang="ru-RU" sz="1600" dirty="0">
                <a:solidFill>
                  <a:srgbClr val="382971"/>
                </a:solidFill>
              </a:rPr>
              <a:t>тоже  нужна  смелость.  Она  помогает </a:t>
            </a:r>
            <a:r>
              <a:rPr lang="ru-RU" sz="1600" dirty="0" smtClean="0">
                <a:solidFill>
                  <a:srgbClr val="382971"/>
                </a:solidFill>
              </a:rPr>
              <a:t>преодолевать </a:t>
            </a:r>
            <a:r>
              <a:rPr lang="ru-RU" sz="1600" dirty="0">
                <a:solidFill>
                  <a:srgbClr val="382971"/>
                </a:solidFill>
              </a:rPr>
              <a:t>препятствия и побеждать. 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18435" name="Picture 3" descr="C:\Users\GMC\Desktop\olimp-sennosti\f_209160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700213"/>
            <a:ext cx="5111750" cy="3833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РЕШИМОСТЬ</a:t>
            </a:r>
            <a:r>
              <a:rPr lang="ru-RU" sz="2200" b="0" kern="1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200" b="0" kern="1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200" b="0" kern="12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772816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Вторая ценность </a:t>
            </a:r>
            <a:r>
              <a:rPr lang="ru-RU" sz="1600" b="1" i="1" dirty="0">
                <a:solidFill>
                  <a:srgbClr val="FFC000"/>
                </a:solidFill>
              </a:rPr>
              <a:t>– решимость</a:t>
            </a:r>
            <a:r>
              <a:rPr lang="ru-RU" sz="1600" dirty="0">
                <a:solidFill>
                  <a:srgbClr val="382971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Решимость помогает спортсменам изо дня в </a:t>
            </a:r>
            <a:r>
              <a:rPr lang="ru-RU" sz="1600" dirty="0" smtClean="0">
                <a:solidFill>
                  <a:srgbClr val="382971"/>
                </a:solidFill>
              </a:rPr>
              <a:t>день  </a:t>
            </a:r>
            <a:r>
              <a:rPr lang="ru-RU" sz="1600" dirty="0">
                <a:solidFill>
                  <a:srgbClr val="382971"/>
                </a:solidFill>
              </a:rPr>
              <a:t>ходить  на  тренировки,  терпеть  боль  и  продолжать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заниматься несмотря ни на что.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19459" name="Picture 2" descr="C:\Users\GMC\Desktop\olimp-sennosti\800x600_1315918461_golbol-topnews-ru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49675" y="1727200"/>
            <a:ext cx="4762500" cy="2986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ВДОХНОВЕНИЕ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51520" y="1772816"/>
            <a:ext cx="3528392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Часто, чтобы сделать что-то требуется </a:t>
            </a:r>
            <a:r>
              <a:rPr lang="ru-RU" sz="1600" dirty="0" smtClean="0">
                <a:solidFill>
                  <a:srgbClr val="382971"/>
                </a:solidFill>
              </a:rPr>
              <a:t>особое  настроение</a:t>
            </a:r>
            <a:r>
              <a:rPr lang="ru-RU" sz="1600" dirty="0">
                <a:solidFill>
                  <a:srgbClr val="382971"/>
                </a:solidFill>
              </a:rPr>
              <a:t>. Его </a:t>
            </a:r>
            <a:r>
              <a:rPr lang="ru-RU" sz="1600" dirty="0" smtClean="0">
                <a:solidFill>
                  <a:srgbClr val="382971"/>
                </a:solidFill>
              </a:rPr>
              <a:t>называют </a:t>
            </a:r>
            <a:r>
              <a:rPr lang="ru-RU" sz="1600" b="1" i="1" dirty="0">
                <a:solidFill>
                  <a:srgbClr val="FFC000"/>
                </a:solidFill>
              </a:rPr>
              <a:t>вдохновением</a:t>
            </a:r>
            <a:r>
              <a:rPr lang="ru-RU" sz="1600" dirty="0">
                <a:solidFill>
                  <a:srgbClr val="FFC000"/>
                </a:solidFill>
              </a:rPr>
              <a:t>.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Вдохновение помогает поэтам писать стихи, поварам готовить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вкусные блюда, </a:t>
            </a:r>
            <a:r>
              <a:rPr lang="ru-RU" sz="1600" dirty="0" smtClean="0">
                <a:solidFill>
                  <a:srgbClr val="382971"/>
                </a:solidFill>
              </a:rPr>
              <a:t>а </a:t>
            </a:r>
            <a:r>
              <a:rPr lang="ru-RU" sz="1600" dirty="0" err="1" smtClean="0">
                <a:solidFill>
                  <a:srgbClr val="382971"/>
                </a:solidFill>
              </a:rPr>
              <a:t>паралимпийским</a:t>
            </a:r>
            <a:r>
              <a:rPr lang="ru-RU" sz="1600" dirty="0" smtClean="0">
                <a:solidFill>
                  <a:srgbClr val="382971"/>
                </a:solidFill>
              </a:rPr>
              <a:t> </a:t>
            </a:r>
            <a:r>
              <a:rPr lang="ru-RU" sz="1600" dirty="0">
                <a:solidFill>
                  <a:srgbClr val="382971"/>
                </a:solidFill>
              </a:rPr>
              <a:t>спортсменам одерживать </a:t>
            </a:r>
            <a:r>
              <a:rPr lang="ru-RU" sz="1600" dirty="0" smtClean="0">
                <a:solidFill>
                  <a:srgbClr val="382971"/>
                </a:solidFill>
              </a:rPr>
              <a:t>победы</a:t>
            </a:r>
            <a:r>
              <a:rPr lang="ru-RU" sz="1600" dirty="0">
                <a:solidFill>
                  <a:srgbClr val="382971"/>
                </a:solidFill>
              </a:rPr>
              <a:t>. Вдохновение – это </a:t>
            </a:r>
            <a:r>
              <a:rPr lang="ru-RU" sz="1600" dirty="0" smtClean="0">
                <a:solidFill>
                  <a:srgbClr val="382971"/>
                </a:solidFill>
              </a:rPr>
              <a:t>третья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>
                <a:solidFill>
                  <a:srgbClr val="382971"/>
                </a:solidFill>
              </a:rPr>
              <a:t>ценность</a:t>
            </a:r>
            <a:r>
              <a:rPr lang="ru-RU" sz="1600" dirty="0">
                <a:solidFill>
                  <a:srgbClr val="382971"/>
                </a:solidFill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483" name="Picture 2" descr="C:\Users\GMC\Desktop\olimp-sennosti\636_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333375"/>
            <a:ext cx="3917950" cy="58531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kern="1200" dirty="0">
                <a:ln w="6350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РАВЕНСТВО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3008313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Четвертая ценность </a:t>
            </a:r>
            <a:r>
              <a:rPr lang="ru-RU" sz="1600" b="1" i="1" dirty="0">
                <a:solidFill>
                  <a:srgbClr val="382971"/>
                </a:solidFill>
              </a:rPr>
              <a:t>– </a:t>
            </a:r>
            <a:r>
              <a:rPr lang="ru-RU" sz="1600" b="1" i="1" dirty="0">
                <a:solidFill>
                  <a:srgbClr val="FFC000"/>
                </a:solidFill>
              </a:rPr>
              <a:t>равенство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Равенство –  одна  из  основных  </a:t>
            </a:r>
            <a:r>
              <a:rPr lang="ru-RU" sz="1600" dirty="0" err="1">
                <a:solidFill>
                  <a:srgbClr val="382971"/>
                </a:solidFill>
              </a:rPr>
              <a:t>паралимпийских</a:t>
            </a:r>
            <a:r>
              <a:rPr lang="ru-RU" sz="1600" dirty="0">
                <a:solidFill>
                  <a:srgbClr val="382971"/>
                </a:solidFill>
              </a:rPr>
              <a:t>  ценностей, </a:t>
            </a:r>
            <a:r>
              <a:rPr lang="ru-RU" sz="1600" dirty="0" smtClean="0">
                <a:solidFill>
                  <a:srgbClr val="382971"/>
                </a:solidFill>
              </a:rPr>
              <a:t>потому </a:t>
            </a:r>
            <a:r>
              <a:rPr lang="ru-RU" sz="1600" dirty="0">
                <a:solidFill>
                  <a:srgbClr val="382971"/>
                </a:solidFill>
              </a:rPr>
              <a:t>что </a:t>
            </a:r>
            <a:r>
              <a:rPr lang="ru-RU" sz="1600" dirty="0" err="1">
                <a:solidFill>
                  <a:srgbClr val="382971"/>
                </a:solidFill>
              </a:rPr>
              <a:t>паралимпийский</a:t>
            </a:r>
            <a:r>
              <a:rPr lang="ru-RU" sz="1600" dirty="0">
                <a:solidFill>
                  <a:srgbClr val="382971"/>
                </a:solidFill>
              </a:rPr>
              <a:t> спорт призван стирать границы и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барьеры между людьми с инвалидностью и без инвалидности.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>
                <a:solidFill>
                  <a:srgbClr val="382971"/>
                </a:solidFill>
              </a:rPr>
              <a:t>Все люди разные, но все мы равны.  </a:t>
            </a:r>
          </a:p>
          <a:p>
            <a:pPr marL="0" indent="0">
              <a:buFont typeface="Wingdings" pitchFamily="2" charset="2"/>
              <a:buNone/>
            </a:pPr>
            <a:endParaRPr lang="ru-RU" sz="1500" dirty="0"/>
          </a:p>
        </p:txBody>
      </p:sp>
      <p:pic>
        <p:nvPicPr>
          <p:cNvPr id="21507" name="Picture 2" descr="C:\Users\GMC\Desktop\olimp-sennosti\41d2ed72979073119d73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773238"/>
            <a:ext cx="5111750" cy="34115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521</TotalTime>
  <Words>1195</Words>
  <Application>Microsoft Office PowerPoint</Application>
  <PresentationFormat>Экран (4:3)</PresentationFormat>
  <Paragraphs>258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Сеть</vt:lpstr>
      <vt:lpstr>Паралимпийский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СМЕЛОСТЬ</vt:lpstr>
      <vt:lpstr>РЕШИМОСТЬ </vt:lpstr>
      <vt:lpstr>ВДОХНОВЕНИЕ</vt:lpstr>
      <vt:lpstr>РАВЕНСТВО</vt:lpstr>
      <vt:lpstr>ЭМБЛЕМА</vt:lpstr>
      <vt:lpstr>ФЛАГ</vt:lpstr>
      <vt:lpstr>ДЕВИЗ</vt:lpstr>
      <vt:lpstr>Талисманы</vt:lpstr>
      <vt:lpstr>Презентация PowerPoint</vt:lpstr>
      <vt:lpstr> Количество медалей, завоеванных сборной командой России по видам спорта </vt:lpstr>
      <vt:lpstr>Академическая гребля</vt:lpstr>
      <vt:lpstr>Велоспорт</vt:lpstr>
      <vt:lpstr>Дзюдо</vt:lpstr>
      <vt:lpstr>Легкая атлетика</vt:lpstr>
      <vt:lpstr>Легкая атлетика</vt:lpstr>
      <vt:lpstr>Легкая атлетика</vt:lpstr>
      <vt:lpstr>Легкая атлетика</vt:lpstr>
      <vt:lpstr>Настольный теннис</vt:lpstr>
      <vt:lpstr>Пауэрлифтинг</vt:lpstr>
      <vt:lpstr>Плавание  Оксана Савченко</vt:lpstr>
      <vt:lpstr>Плавание</vt:lpstr>
      <vt:lpstr>Плавание</vt:lpstr>
      <vt:lpstr>Плавание</vt:lpstr>
      <vt:lpstr>Плавание</vt:lpstr>
      <vt:lpstr>Стрельба пулевая</vt:lpstr>
      <vt:lpstr>Стрельба из лука </vt:lpstr>
      <vt:lpstr>Футбол 7х7. </vt:lpstr>
      <vt:lpstr>Презентация PowerPoint</vt:lpstr>
      <vt:lpstr>Сочи - 2014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GMC</dc:creator>
  <cp:lastModifiedBy>User</cp:lastModifiedBy>
  <cp:revision>58</cp:revision>
  <dcterms:created xsi:type="dcterms:W3CDTF">2012-10-14T09:06:59Z</dcterms:created>
  <dcterms:modified xsi:type="dcterms:W3CDTF">2013-11-25T17:38:37Z</dcterms:modified>
</cp:coreProperties>
</file>