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6" r:id="rId2"/>
    <p:sldId id="265" r:id="rId3"/>
    <p:sldId id="286" r:id="rId4"/>
    <p:sldId id="276" r:id="rId5"/>
    <p:sldId id="277" r:id="rId6"/>
    <p:sldId id="287" r:id="rId7"/>
    <p:sldId id="288" r:id="rId8"/>
    <p:sldId id="279" r:id="rId9"/>
    <p:sldId id="260" r:id="rId10"/>
    <p:sldId id="282" r:id="rId11"/>
    <p:sldId id="278" r:id="rId12"/>
    <p:sldId id="263" r:id="rId13"/>
    <p:sldId id="283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CC0000"/>
    <a:srgbClr val="FF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24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E904660-863B-4D40-9DD9-40C5B642C2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4848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3FC218-77FC-49A1-BB37-8A16890B5F95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3B9529-75EB-41B2-BE4F-21E42DB19A7D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B52196-78FD-4CD8-9CA7-3A40AB16B320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F130F-82B7-4F87-80A7-950CEB5991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0FED9-3AFD-4517-8EFB-9258A1BEC3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94BC0-535D-43D9-B447-36EF09179B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E3138-E928-4F61-AF7C-6FA45A0E6D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4D277-C9DA-477E-A0BB-F626DE3509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E3FC6-E9FE-444C-8AC5-AA12B765FC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E750C-E7D2-4364-9FE4-594292BF4C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B0D7F-059D-427A-903C-C40AB5E757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CF95D-D30F-41B7-A9DC-93F2B25B4A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A5BE8-CED9-4109-9B22-D9004294C3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EB7FE-31B4-4515-830D-D057746FE6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39000">
              <a:schemeClr val="tx2">
                <a:lumMod val="60000"/>
                <a:lumOff val="4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17EA364-8A95-4FDB-AD4C-DD5886A68A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639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39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639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40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40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40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40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640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40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40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1640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41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41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641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41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41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41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41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41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41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42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642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42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642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642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42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1" y="329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43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1" y="179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43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43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0" y="894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43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3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43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43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0" y="139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1643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4%D0%B0%D0%B9%D0%BB:William_Gilbert.jp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tx1"/>
                </a:solidFill>
              </a:rPr>
              <a:t>МАГНИТНОЕ ПОЛЕ</a:t>
            </a:r>
          </a:p>
        </p:txBody>
      </p:sp>
      <p:pic>
        <p:nvPicPr>
          <p:cNvPr id="3076" name="Рисунок 8" descr="http://class-fizika.narod.ru/8_class/8_urok/8-magn/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642938"/>
            <a:ext cx="3714750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323850" y="1268413"/>
            <a:ext cx="7777163" cy="270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b="1" dirty="0">
                <a:latin typeface="Arial" charset="0"/>
              </a:rPr>
              <a:t>Магнитные линии</a:t>
            </a:r>
            <a:r>
              <a:rPr lang="ru-RU" dirty="0">
                <a:latin typeface="Arial" charset="0"/>
              </a:rPr>
              <a:t> –</a:t>
            </a: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это линии, вдоль которых в магнитном поле располагаются оси маленьких магнитных стрелок.  </a:t>
            </a:r>
          </a:p>
          <a:p>
            <a:pPr algn="just">
              <a:spcBef>
                <a:spcPct val="50000"/>
              </a:spcBef>
              <a:defRPr/>
            </a:pP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Направление, которое указывает северный полюс магнитной стрелки в каждой точке поля, принято за направление магнитной линии. Цепочки, которые образуют в магнитном поле железные опилки, показывают форму магнитных линий магнитного поля. Магнитные линии магнитного поля представляют собой замкнутые кривые, охватывающие проводник. </a:t>
            </a:r>
            <a:r>
              <a:rPr lang="ru-RU" dirty="0">
                <a:latin typeface="Arial" charset="0"/>
              </a:rPr>
              <a:t>Для определения направления магнитных линий используют </a:t>
            </a:r>
            <a:r>
              <a:rPr lang="ru-RU" b="1" dirty="0">
                <a:latin typeface="Arial" charset="0"/>
              </a:rPr>
              <a:t>правило буравчика</a:t>
            </a:r>
            <a:r>
              <a:rPr lang="ru-RU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12291" name="WordArt 3"/>
          <p:cNvSpPr>
            <a:spLocks noChangeArrowheads="1" noChangeShapeType="1" noTextEdit="1"/>
          </p:cNvSpPr>
          <p:nvPr/>
        </p:nvSpPr>
        <p:spPr bwMode="auto">
          <a:xfrm>
            <a:off x="1187450" y="260350"/>
            <a:ext cx="6048375" cy="5762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effectLst>
                  <a:outerShdw dist="107763" dir="13500000" algn="ctr" rotWithShape="0">
                    <a:srgbClr val="9999FF">
                      <a:alpha val="50000"/>
                    </a:srgbClr>
                  </a:outerShdw>
                </a:effectLst>
                <a:latin typeface="Impact"/>
              </a:rPr>
              <a:t>Магнитные линии </a:t>
            </a:r>
          </a:p>
        </p:txBody>
      </p:sp>
      <p:pic>
        <p:nvPicPr>
          <p:cNvPr id="12292" name="Picture 5" descr="pole_toka1"/>
          <p:cNvPicPr>
            <a:picLocks noChangeAspect="1" noChangeArrowheads="1"/>
          </p:cNvPicPr>
          <p:nvPr/>
        </p:nvPicPr>
        <p:blipFill>
          <a:blip r:embed="rId3" cstate="print">
            <a:lum bright="-12000" contrast="18000"/>
          </a:blip>
          <a:srcRect/>
          <a:stretch>
            <a:fillRect/>
          </a:stretch>
        </p:blipFill>
        <p:spPr bwMode="auto">
          <a:xfrm>
            <a:off x="5795963" y="3716338"/>
            <a:ext cx="2232025" cy="241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AutoShape 6"/>
          <p:cNvSpPr>
            <a:spLocks noChangeArrowheads="1"/>
          </p:cNvSpPr>
          <p:nvPr/>
        </p:nvSpPr>
        <p:spPr bwMode="auto">
          <a:xfrm>
            <a:off x="6588125" y="4292600"/>
            <a:ext cx="720725" cy="1873250"/>
          </a:xfrm>
          <a:prstGeom prst="upArrowCallout">
            <a:avLst>
              <a:gd name="adj1" fmla="val 9694"/>
              <a:gd name="adj2" fmla="val 25000"/>
              <a:gd name="adj3" fmla="val 43258"/>
              <a:gd name="adj4" fmla="val 67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4" name="AutoShape 7"/>
          <p:cNvSpPr>
            <a:spLocks/>
          </p:cNvSpPr>
          <p:nvPr/>
        </p:nvSpPr>
        <p:spPr bwMode="auto">
          <a:xfrm rot="-5888943">
            <a:off x="6804026" y="6092825"/>
            <a:ext cx="215900" cy="504825"/>
          </a:xfrm>
          <a:prstGeom prst="leftBracket">
            <a:avLst>
              <a:gd name="adj" fmla="val 116912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5" name="Line 8"/>
          <p:cNvSpPr>
            <a:spLocks noChangeShapeType="1"/>
          </p:cNvSpPr>
          <p:nvPr/>
        </p:nvSpPr>
        <p:spPr bwMode="auto">
          <a:xfrm flipV="1">
            <a:off x="4716463" y="5516563"/>
            <a:ext cx="2087562" cy="6492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296" name="Text Box 9"/>
          <p:cNvSpPr txBox="1">
            <a:spLocks noChangeArrowheads="1"/>
          </p:cNvSpPr>
          <p:nvPr/>
        </p:nvSpPr>
        <p:spPr bwMode="auto">
          <a:xfrm>
            <a:off x="2771775" y="6165850"/>
            <a:ext cx="3024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>
                <a:solidFill>
                  <a:schemeClr val="tx2"/>
                </a:solidFill>
                <a:latin typeface="Arial" charset="0"/>
              </a:rPr>
              <a:t>буравчик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Магнитные линии постоянных магнитов</a:t>
            </a:r>
          </a:p>
        </p:txBody>
      </p:sp>
      <p:pic>
        <p:nvPicPr>
          <p:cNvPr id="13315" name="Picture 3" descr="linefor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628775"/>
            <a:ext cx="8382000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dirty="0" smtClean="0">
                <a:solidFill>
                  <a:schemeClr val="accent2"/>
                </a:solidFill>
                <a:latin typeface="Century" pitchFamily="18" charset="0"/>
              </a:rPr>
              <a:t>1.Магнитные линии – замкнутые кривые. </a:t>
            </a:r>
          </a:p>
          <a:p>
            <a:pPr eaLnBrk="1" hangingPunct="1">
              <a:buFontTx/>
              <a:buNone/>
            </a:pPr>
            <a:r>
              <a:rPr lang="ru-RU" sz="2800" dirty="0" smtClean="0">
                <a:solidFill>
                  <a:srgbClr val="FFFF00"/>
                </a:solidFill>
                <a:latin typeface="Century" pitchFamily="18" charset="0"/>
              </a:rPr>
              <a:t>       </a:t>
            </a:r>
            <a:r>
              <a:rPr lang="ru-RU" sz="2400" dirty="0" smtClean="0">
                <a:solidFill>
                  <a:srgbClr val="FFFF00"/>
                </a:solidFill>
                <a:latin typeface="Century" pitchFamily="18" charset="0"/>
              </a:rPr>
              <a:t>  </a:t>
            </a:r>
            <a:r>
              <a:rPr lang="ru-RU" sz="2800" dirty="0" smtClean="0">
                <a:solidFill>
                  <a:srgbClr val="FFFF00"/>
                </a:solidFill>
                <a:latin typeface="Century" pitchFamily="18" charset="0"/>
              </a:rPr>
              <a:t>             </a:t>
            </a:r>
            <a:endParaRPr lang="ru-RU" sz="2800" dirty="0" smtClean="0">
              <a:latin typeface="Century" pitchFamily="18" charset="0"/>
            </a:endParaRPr>
          </a:p>
        </p:txBody>
      </p:sp>
      <p:pic>
        <p:nvPicPr>
          <p:cNvPr id="14340" name="Picture 4" descr="Магнит– он и пополам магнит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4437063"/>
            <a:ext cx="2520950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276600" y="1644650"/>
            <a:ext cx="5616575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latin typeface="Century" pitchFamily="18" charset="0"/>
              </a:rPr>
              <a:t>Если Вы возьмете кусок магнита и разломите его на два кусочка,  каждый кусочек опять будет иметь "северный" и "южный" полюс. Если Вы вновь разломите получившийся кусочек на две части, каждая часть опять будет иметь "северный" и "южный" полюс. Неважно, как малы будут образовавшиеся кусочки магнитов – каждый кусочек всегда будет иметь "северный" и "южный" полюс. Невозможно добиться, чтобы образовался магнитный монополь ("моно" означает один, монополь – один полюс). По крайней мере, такова современная точка зрения на данное явление.</a:t>
            </a:r>
            <a:br>
              <a:rPr lang="ru-RU" sz="2000" dirty="0">
                <a:latin typeface="Century" pitchFamily="18" charset="0"/>
              </a:rPr>
            </a:br>
            <a:r>
              <a:rPr lang="ru-RU" dirty="0">
                <a:latin typeface="Century" pitchFamily="18" charset="0"/>
              </a:rPr>
              <a:t/>
            </a:r>
            <a:br>
              <a:rPr lang="ru-RU" dirty="0">
                <a:latin typeface="Century" pitchFamily="18" charset="0"/>
              </a:rPr>
            </a:br>
            <a:endParaRPr lang="ru-RU" dirty="0">
              <a:latin typeface="Century" pitchFamily="18" charset="0"/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23850" y="2781300"/>
            <a:ext cx="3024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50825" y="1700213"/>
            <a:ext cx="2881313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>
                <a:latin typeface="Century" pitchFamily="18" charset="0"/>
              </a:rPr>
              <a:t>Это говорит о том, что в природе не существует частиц – источников магнитного поля . Магнитные полюса разделить нельзя.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1557338"/>
            <a:ext cx="6840537" cy="2392362"/>
          </a:xfrm>
        </p:spPr>
        <p:txBody>
          <a:bodyPr/>
          <a:lstStyle/>
          <a:p>
            <a:pPr eaLnBrk="1" hangingPunct="1"/>
            <a:r>
              <a:rPr lang="ru-RU" sz="5400" dirty="0" smtClean="0"/>
              <a:t>Контрольные вопросы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>
                <a:latin typeface="Century" pitchFamily="18" charset="0"/>
              </a:rPr>
              <a:t>1.Источником магнитного поля являются (является)...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folHlink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>
                <a:latin typeface="Century" pitchFamily="18" charset="0"/>
              </a:rPr>
              <a:t>1) движущиеся электрические заряды,</a:t>
            </a:r>
          </a:p>
          <a:p>
            <a:pPr eaLnBrk="1" hangingPunct="1">
              <a:buFontTx/>
              <a:buNone/>
            </a:pPr>
            <a:endParaRPr lang="ru-RU" sz="2800" smtClean="0">
              <a:latin typeface="Century" pitchFamily="18" charset="0"/>
            </a:endParaRPr>
          </a:p>
          <a:p>
            <a:pPr eaLnBrk="1" hangingPunct="1">
              <a:buFontTx/>
              <a:buNone/>
            </a:pPr>
            <a:r>
              <a:rPr lang="ru-RU" sz="2800" smtClean="0">
                <a:latin typeface="Century" pitchFamily="18" charset="0"/>
              </a:rPr>
              <a:t>2) заряженный теннисный шарик,</a:t>
            </a:r>
          </a:p>
          <a:p>
            <a:pPr eaLnBrk="1" hangingPunct="1">
              <a:buFontTx/>
              <a:buNone/>
            </a:pPr>
            <a:endParaRPr lang="ru-RU" sz="2800" smtClean="0">
              <a:latin typeface="Century" pitchFamily="18" charset="0"/>
            </a:endParaRPr>
          </a:p>
          <a:p>
            <a:pPr eaLnBrk="1" hangingPunct="1">
              <a:buFontTx/>
              <a:buNone/>
            </a:pPr>
            <a:r>
              <a:rPr lang="ru-RU" sz="2800" smtClean="0">
                <a:latin typeface="Century" pitchFamily="18" charset="0"/>
              </a:rPr>
              <a:t>3) полосовой магнит.</a:t>
            </a:r>
          </a:p>
          <a:p>
            <a:pPr eaLnBrk="1" hangingPunct="1">
              <a:buFontTx/>
              <a:buNone/>
            </a:pPr>
            <a:endParaRPr lang="ru-RU" sz="2800" smtClean="0">
              <a:latin typeface="Century" pitchFamily="18" charset="0"/>
            </a:endParaRPr>
          </a:p>
          <a:p>
            <a:pPr eaLnBrk="1" hangingPunct="1">
              <a:buFontTx/>
              <a:buNone/>
            </a:pPr>
            <a:endParaRPr lang="ru-RU" sz="2800" smtClean="0">
              <a:solidFill>
                <a:schemeClr val="bg1"/>
              </a:solidFill>
              <a:latin typeface="Century" pitchFamily="18" charset="0"/>
            </a:endParaRPr>
          </a:p>
        </p:txBody>
      </p:sp>
      <p:pic>
        <p:nvPicPr>
          <p:cNvPr id="16388" name="Picture 4" descr="11в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60350"/>
            <a:ext cx="428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>
                <a:latin typeface="Century" pitchFamily="18" charset="0"/>
              </a:rPr>
              <a:t>2.Обнаружить магнитное поле можно по...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89888" cy="43370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>
                <a:latin typeface="Century" pitchFamily="18" charset="0"/>
              </a:rPr>
              <a:t>1) по действию на любой проводник,</a:t>
            </a:r>
          </a:p>
          <a:p>
            <a:pPr eaLnBrk="1" hangingPunct="1">
              <a:buFontTx/>
              <a:buNone/>
            </a:pPr>
            <a:r>
              <a:rPr lang="ru-RU" sz="2800" smtClean="0">
                <a:latin typeface="Century" pitchFamily="18" charset="0"/>
              </a:rPr>
              <a:t>2) действию на проводник, по которому течет электрический ток,</a:t>
            </a:r>
          </a:p>
          <a:p>
            <a:pPr eaLnBrk="1" hangingPunct="1">
              <a:buFontTx/>
              <a:buNone/>
            </a:pPr>
            <a:r>
              <a:rPr lang="ru-RU" sz="2800" smtClean="0">
                <a:latin typeface="Century" pitchFamily="18" charset="0"/>
              </a:rPr>
              <a:t>3) заряженный теннисный шарик, подвешенный на тонкой нерастяжимой нити,</a:t>
            </a:r>
          </a:p>
          <a:p>
            <a:pPr eaLnBrk="1" hangingPunct="1">
              <a:buFontTx/>
              <a:buNone/>
            </a:pPr>
            <a:r>
              <a:rPr lang="ru-RU" sz="2800" smtClean="0">
                <a:latin typeface="Century" pitchFamily="18" charset="0"/>
              </a:rPr>
              <a:t>4) на движущиеся электрические заряды.</a:t>
            </a:r>
          </a:p>
          <a:p>
            <a:pPr eaLnBrk="1" hangingPunct="1">
              <a:buFontTx/>
              <a:buNone/>
            </a:pPr>
            <a:r>
              <a:rPr lang="ru-RU" sz="2800" smtClean="0">
                <a:latin typeface="Century" pitchFamily="18" charset="0"/>
              </a:rPr>
              <a:t>    1) А и Б,   2) А и В,  3) Б и В,   4) Б и Г.</a:t>
            </a:r>
          </a:p>
          <a:p>
            <a:pPr eaLnBrk="1" hangingPunct="1">
              <a:buFontTx/>
              <a:buNone/>
            </a:pPr>
            <a:endParaRPr lang="ru-RU" sz="2800" smtClean="0">
              <a:latin typeface="Century" pitchFamily="18" charset="0"/>
            </a:endParaRPr>
          </a:p>
          <a:p>
            <a:pPr eaLnBrk="1" hangingPunct="1">
              <a:buFontTx/>
              <a:buNone/>
            </a:pPr>
            <a:endParaRPr lang="ru-RU" sz="2800" smtClean="0">
              <a:latin typeface="Century" pitchFamily="18" charset="0"/>
            </a:endParaRPr>
          </a:p>
          <a:p>
            <a:pPr eaLnBrk="1" hangingPunct="1">
              <a:buFontTx/>
              <a:buNone/>
            </a:pPr>
            <a:endParaRPr lang="ru-RU" sz="2800" smtClean="0">
              <a:solidFill>
                <a:schemeClr val="bg1"/>
              </a:solidFill>
              <a:latin typeface="Century" pitchFamily="18" charset="0"/>
            </a:endParaRPr>
          </a:p>
        </p:txBody>
      </p:sp>
      <p:pic>
        <p:nvPicPr>
          <p:cNvPr id="17412" name="Picture 4" descr="11в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60350"/>
            <a:ext cx="428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52400"/>
            <a:ext cx="8351838" cy="2052638"/>
          </a:xfrm>
        </p:spPr>
        <p:txBody>
          <a:bodyPr/>
          <a:lstStyle/>
          <a:p>
            <a:pPr eaLnBrk="1" hangingPunct="1"/>
            <a:r>
              <a:rPr lang="ru-RU" sz="3600" smtClean="0">
                <a:latin typeface="Century" pitchFamily="18" charset="0"/>
              </a:rPr>
              <a:t>3.Закончить фразу: «Если электрический заряд неподвижен, то вокруг него существует...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332038"/>
            <a:ext cx="8229600" cy="25368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>
                <a:latin typeface="Century" pitchFamily="18" charset="0"/>
              </a:rPr>
              <a:t>1) магнитное поле,</a:t>
            </a:r>
          </a:p>
          <a:p>
            <a:pPr eaLnBrk="1" hangingPunct="1">
              <a:buFontTx/>
              <a:buNone/>
            </a:pPr>
            <a:r>
              <a:rPr lang="ru-RU" sz="2800" smtClean="0">
                <a:latin typeface="Century" pitchFamily="18" charset="0"/>
              </a:rPr>
              <a:t>2) электрическое поле,</a:t>
            </a:r>
          </a:p>
          <a:p>
            <a:pPr eaLnBrk="1" hangingPunct="1">
              <a:buFontTx/>
              <a:buNone/>
            </a:pPr>
            <a:r>
              <a:rPr lang="ru-RU" sz="2800" smtClean="0">
                <a:latin typeface="Century" pitchFamily="18" charset="0"/>
              </a:rPr>
              <a:t>3) электрическое и магнитное поле.</a:t>
            </a:r>
          </a:p>
        </p:txBody>
      </p:sp>
      <p:pic>
        <p:nvPicPr>
          <p:cNvPr id="18436" name="Picture 4" descr="11в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60350"/>
            <a:ext cx="428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52400"/>
            <a:ext cx="8353425" cy="1600200"/>
          </a:xfrm>
        </p:spPr>
        <p:txBody>
          <a:bodyPr/>
          <a:lstStyle/>
          <a:p>
            <a:pPr eaLnBrk="1" hangingPunct="1"/>
            <a:r>
              <a:rPr lang="ru-RU" sz="3600" smtClean="0">
                <a:latin typeface="Century" pitchFamily="18" charset="0"/>
              </a:rPr>
              <a:t>4.Закончить фразу: «Если электрический заряд движется, то вокруг него существует...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>
                <a:latin typeface="Century" pitchFamily="18" charset="0"/>
              </a:rPr>
              <a:t>1) магнитное поле,</a:t>
            </a:r>
          </a:p>
          <a:p>
            <a:pPr eaLnBrk="1" hangingPunct="1">
              <a:buFontTx/>
              <a:buNone/>
            </a:pPr>
            <a:r>
              <a:rPr lang="ru-RU" sz="2800" smtClean="0">
                <a:latin typeface="Century" pitchFamily="18" charset="0"/>
              </a:rPr>
              <a:t>2) электрическое поле,</a:t>
            </a:r>
          </a:p>
          <a:p>
            <a:pPr eaLnBrk="1" hangingPunct="1">
              <a:buFontTx/>
              <a:buNone/>
            </a:pPr>
            <a:r>
              <a:rPr lang="ru-RU" sz="2800" smtClean="0">
                <a:latin typeface="Century" pitchFamily="18" charset="0"/>
              </a:rPr>
              <a:t>3) электрическое и магнитное поле.</a:t>
            </a:r>
          </a:p>
        </p:txBody>
      </p:sp>
      <p:pic>
        <p:nvPicPr>
          <p:cNvPr id="19460" name="Picture 4" descr="11в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60350"/>
            <a:ext cx="428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>
                <a:latin typeface="Century" pitchFamily="18" charset="0"/>
              </a:rPr>
              <a:t>5.Закончить фразу: «Вокруг проводника с током существует...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844675"/>
            <a:ext cx="7696200" cy="3657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>
                <a:latin typeface="Century" pitchFamily="18" charset="0"/>
              </a:rPr>
              <a:t>1) магнитное поле,</a:t>
            </a:r>
          </a:p>
          <a:p>
            <a:pPr eaLnBrk="1" hangingPunct="1">
              <a:buFontTx/>
              <a:buNone/>
            </a:pPr>
            <a:r>
              <a:rPr lang="ru-RU" sz="2800" smtClean="0">
                <a:latin typeface="Century" pitchFamily="18" charset="0"/>
              </a:rPr>
              <a:t>2) электрическое поле,</a:t>
            </a:r>
          </a:p>
          <a:p>
            <a:pPr eaLnBrk="1" hangingPunct="1">
              <a:buFontTx/>
              <a:buNone/>
            </a:pPr>
            <a:r>
              <a:rPr lang="ru-RU" sz="2800" smtClean="0">
                <a:latin typeface="Century" pitchFamily="18" charset="0"/>
              </a:rPr>
              <a:t>3) электрическое и магнитное поле.</a:t>
            </a:r>
          </a:p>
        </p:txBody>
      </p:sp>
      <p:pic>
        <p:nvPicPr>
          <p:cNvPr id="20484" name="Picture 4" descr="11в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60350"/>
            <a:ext cx="428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>
                <a:latin typeface="Century" pitchFamily="18" charset="0"/>
              </a:rPr>
              <a:t>6.Какие силы проявляются во взаимодействии двух проводников с током?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700213"/>
            <a:ext cx="7696200" cy="3657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>
                <a:latin typeface="Century" pitchFamily="18" charset="0"/>
              </a:rPr>
              <a:t>1) силы магнитного поля,</a:t>
            </a:r>
          </a:p>
          <a:p>
            <a:pPr eaLnBrk="1" hangingPunct="1">
              <a:buFontTx/>
              <a:buNone/>
            </a:pPr>
            <a:r>
              <a:rPr lang="ru-RU" sz="2800" smtClean="0">
                <a:latin typeface="Century" pitchFamily="18" charset="0"/>
              </a:rPr>
              <a:t>2) силы электрического поля,</a:t>
            </a:r>
          </a:p>
          <a:p>
            <a:pPr eaLnBrk="1" hangingPunct="1">
              <a:buFontTx/>
              <a:buNone/>
            </a:pPr>
            <a:r>
              <a:rPr lang="ru-RU" sz="2800" smtClean="0">
                <a:latin typeface="Century" pitchFamily="18" charset="0"/>
              </a:rPr>
              <a:t>3) силы гравитационного поля.</a:t>
            </a:r>
          </a:p>
        </p:txBody>
      </p:sp>
      <p:pic>
        <p:nvPicPr>
          <p:cNvPr id="21508" name="Picture 4" descr="11в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60350"/>
            <a:ext cx="428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971550" y="2205038"/>
            <a:ext cx="446405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973138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Материальный мир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2555875" y="1989138"/>
            <a:ext cx="3960813" cy="4857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latin typeface="Arial" charset="0"/>
              </a:rPr>
              <a:t>Материя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611188" y="2997200"/>
            <a:ext cx="15843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>
                <a:latin typeface="Arial" charset="0"/>
              </a:rPr>
              <a:t>Вещество</a:t>
            </a:r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3635375" y="2997200"/>
            <a:ext cx="1728788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>
                <a:latin typeface="Arial" charset="0"/>
              </a:rPr>
              <a:t>Поле</a:t>
            </a:r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6516688" y="2997200"/>
            <a:ext cx="1728787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>
                <a:latin typeface="Arial" charset="0"/>
              </a:rPr>
              <a:t>Информация</a:t>
            </a:r>
          </a:p>
        </p:txBody>
      </p:sp>
      <p:sp>
        <p:nvSpPr>
          <p:cNvPr id="4103" name="Line 9"/>
          <p:cNvSpPr>
            <a:spLocks noChangeShapeType="1"/>
          </p:cNvSpPr>
          <p:nvPr/>
        </p:nvSpPr>
        <p:spPr bwMode="auto">
          <a:xfrm flipH="1">
            <a:off x="1692275" y="2492375"/>
            <a:ext cx="1439863" cy="504825"/>
          </a:xfrm>
          <a:prstGeom prst="line">
            <a:avLst/>
          </a:prstGeom>
          <a:noFill/>
          <a:ln w="38100" cmpd="dbl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4" name="Line 10"/>
          <p:cNvSpPr>
            <a:spLocks noChangeShapeType="1"/>
          </p:cNvSpPr>
          <p:nvPr/>
        </p:nvSpPr>
        <p:spPr bwMode="auto">
          <a:xfrm>
            <a:off x="4500563" y="2492375"/>
            <a:ext cx="0" cy="504825"/>
          </a:xfrm>
          <a:prstGeom prst="line">
            <a:avLst/>
          </a:prstGeom>
          <a:noFill/>
          <a:ln w="38100" cmpd="dbl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5" name="Line 11"/>
          <p:cNvSpPr>
            <a:spLocks noChangeShapeType="1"/>
          </p:cNvSpPr>
          <p:nvPr/>
        </p:nvSpPr>
        <p:spPr bwMode="auto">
          <a:xfrm>
            <a:off x="5940425" y="2492375"/>
            <a:ext cx="1079500" cy="504825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6" name="Line 12"/>
          <p:cNvSpPr>
            <a:spLocks noChangeShapeType="1"/>
          </p:cNvSpPr>
          <p:nvPr/>
        </p:nvSpPr>
        <p:spPr bwMode="auto">
          <a:xfrm>
            <a:off x="827088" y="3429000"/>
            <a:ext cx="0" cy="2376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7" name="Text Box 13"/>
          <p:cNvSpPr txBox="1">
            <a:spLocks noChangeArrowheads="1"/>
          </p:cNvSpPr>
          <p:nvPr/>
        </p:nvSpPr>
        <p:spPr bwMode="auto">
          <a:xfrm>
            <a:off x="1187450" y="3716338"/>
            <a:ext cx="15128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sp>
        <p:nvSpPr>
          <p:cNvPr id="4108" name="Text Box 14"/>
          <p:cNvSpPr txBox="1">
            <a:spLocks noChangeArrowheads="1"/>
          </p:cNvSpPr>
          <p:nvPr/>
        </p:nvSpPr>
        <p:spPr bwMode="auto">
          <a:xfrm>
            <a:off x="1187450" y="3789363"/>
            <a:ext cx="11525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" charset="0"/>
              </a:rPr>
              <a:t>Твердое</a:t>
            </a:r>
          </a:p>
        </p:txBody>
      </p:sp>
      <p:sp>
        <p:nvSpPr>
          <p:cNvPr id="4109" name="Text Box 15"/>
          <p:cNvSpPr txBox="1">
            <a:spLocks noChangeArrowheads="1"/>
          </p:cNvSpPr>
          <p:nvPr/>
        </p:nvSpPr>
        <p:spPr bwMode="auto">
          <a:xfrm>
            <a:off x="1187450" y="4724400"/>
            <a:ext cx="1152525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" charset="0"/>
              </a:rPr>
              <a:t>Жидкое</a:t>
            </a:r>
          </a:p>
        </p:txBody>
      </p:sp>
      <p:sp>
        <p:nvSpPr>
          <p:cNvPr id="4110" name="Text Box 16"/>
          <p:cNvSpPr txBox="1">
            <a:spLocks noChangeArrowheads="1"/>
          </p:cNvSpPr>
          <p:nvPr/>
        </p:nvSpPr>
        <p:spPr bwMode="auto">
          <a:xfrm>
            <a:off x="1187450" y="5516563"/>
            <a:ext cx="1152525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tx2"/>
                </a:solidFill>
                <a:latin typeface="Arial" charset="0"/>
              </a:rPr>
              <a:t>Газ</a:t>
            </a:r>
          </a:p>
        </p:txBody>
      </p:sp>
      <p:sp>
        <p:nvSpPr>
          <p:cNvPr id="4111" name="Line 17"/>
          <p:cNvSpPr>
            <a:spLocks noChangeShapeType="1"/>
          </p:cNvSpPr>
          <p:nvPr/>
        </p:nvSpPr>
        <p:spPr bwMode="auto">
          <a:xfrm>
            <a:off x="827088" y="580548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2" name="Line 18"/>
          <p:cNvSpPr>
            <a:spLocks noChangeShapeType="1"/>
          </p:cNvSpPr>
          <p:nvPr/>
        </p:nvSpPr>
        <p:spPr bwMode="auto">
          <a:xfrm>
            <a:off x="827088" y="400526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3" name="Line 19"/>
          <p:cNvSpPr>
            <a:spLocks noChangeShapeType="1"/>
          </p:cNvSpPr>
          <p:nvPr/>
        </p:nvSpPr>
        <p:spPr bwMode="auto">
          <a:xfrm>
            <a:off x="827088" y="494188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4" name="Line 20"/>
          <p:cNvSpPr>
            <a:spLocks noChangeShapeType="1"/>
          </p:cNvSpPr>
          <p:nvPr/>
        </p:nvSpPr>
        <p:spPr bwMode="auto">
          <a:xfrm>
            <a:off x="3779838" y="3429000"/>
            <a:ext cx="0" cy="151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5" name="Text Box 21"/>
          <p:cNvSpPr txBox="1">
            <a:spLocks noChangeArrowheads="1"/>
          </p:cNvSpPr>
          <p:nvPr/>
        </p:nvSpPr>
        <p:spPr bwMode="auto">
          <a:xfrm>
            <a:off x="4140200" y="3933825"/>
            <a:ext cx="2376488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>
                <a:latin typeface="Arial" charset="0"/>
              </a:rPr>
              <a:t>Гравитационное</a:t>
            </a:r>
          </a:p>
        </p:txBody>
      </p:sp>
      <p:sp>
        <p:nvSpPr>
          <p:cNvPr id="4116" name="Text Box 22"/>
          <p:cNvSpPr txBox="1">
            <a:spLocks noChangeArrowheads="1"/>
          </p:cNvSpPr>
          <p:nvPr/>
        </p:nvSpPr>
        <p:spPr bwMode="auto">
          <a:xfrm>
            <a:off x="4211638" y="4724400"/>
            <a:ext cx="2305050" cy="39528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>
                <a:latin typeface="Arial" charset="0"/>
              </a:rPr>
              <a:t>Электромагнитное</a:t>
            </a:r>
          </a:p>
        </p:txBody>
      </p:sp>
      <p:sp>
        <p:nvSpPr>
          <p:cNvPr id="4117" name="Line 23"/>
          <p:cNvSpPr>
            <a:spLocks noChangeShapeType="1"/>
          </p:cNvSpPr>
          <p:nvPr/>
        </p:nvSpPr>
        <p:spPr bwMode="auto">
          <a:xfrm>
            <a:off x="3779838" y="494188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8" name="Line 24"/>
          <p:cNvSpPr>
            <a:spLocks noChangeShapeType="1"/>
          </p:cNvSpPr>
          <p:nvPr/>
        </p:nvSpPr>
        <p:spPr bwMode="auto">
          <a:xfrm>
            <a:off x="3779838" y="41497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9" name="Text Box 25"/>
          <p:cNvSpPr txBox="1">
            <a:spLocks noChangeArrowheads="1"/>
          </p:cNvSpPr>
          <p:nvPr/>
        </p:nvSpPr>
        <p:spPr bwMode="auto">
          <a:xfrm>
            <a:off x="3203575" y="5589588"/>
            <a:ext cx="1873250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" charset="0"/>
              </a:rPr>
              <a:t>Электрическое</a:t>
            </a:r>
          </a:p>
        </p:txBody>
      </p:sp>
      <p:sp>
        <p:nvSpPr>
          <p:cNvPr id="4120" name="Text Box 26"/>
          <p:cNvSpPr txBox="1">
            <a:spLocks noChangeArrowheads="1"/>
          </p:cNvSpPr>
          <p:nvPr/>
        </p:nvSpPr>
        <p:spPr bwMode="auto">
          <a:xfrm>
            <a:off x="5580063" y="5589588"/>
            <a:ext cx="1728787" cy="3952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>
                <a:latin typeface="Arial" charset="0"/>
              </a:rPr>
              <a:t>Магнитное</a:t>
            </a:r>
          </a:p>
        </p:txBody>
      </p:sp>
      <p:sp>
        <p:nvSpPr>
          <p:cNvPr id="4121" name="Line 27"/>
          <p:cNvSpPr>
            <a:spLocks noChangeShapeType="1"/>
          </p:cNvSpPr>
          <p:nvPr/>
        </p:nvSpPr>
        <p:spPr bwMode="auto">
          <a:xfrm flipH="1">
            <a:off x="4211638" y="5157788"/>
            <a:ext cx="647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22" name="Line 28"/>
          <p:cNvSpPr>
            <a:spLocks noChangeShapeType="1"/>
          </p:cNvSpPr>
          <p:nvPr/>
        </p:nvSpPr>
        <p:spPr bwMode="auto">
          <a:xfrm>
            <a:off x="5867400" y="5157788"/>
            <a:ext cx="8651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latin typeface="Century" pitchFamily="18" charset="0"/>
              </a:rPr>
              <a:t>7</a:t>
            </a:r>
            <a:r>
              <a:rPr lang="ru-RU" sz="3600" smtClean="0">
                <a:latin typeface="Century" pitchFamily="18" charset="0"/>
              </a:rPr>
              <a:t>.Какие утверждения являются верными?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z="2400" smtClean="0">
                <a:latin typeface="Century" pitchFamily="18" charset="0"/>
              </a:rPr>
              <a:t>1.В природе существуют электрические заряды.</a:t>
            </a:r>
          </a:p>
          <a:p>
            <a:pPr eaLnBrk="1" hangingPunct="1">
              <a:buFontTx/>
              <a:buNone/>
            </a:pPr>
            <a:r>
              <a:rPr lang="ru-RU" sz="2400" smtClean="0">
                <a:latin typeface="Century" pitchFamily="18" charset="0"/>
              </a:rPr>
              <a:t>2.В природе существуют магнитные заряды.</a:t>
            </a:r>
          </a:p>
          <a:p>
            <a:pPr eaLnBrk="1" hangingPunct="1">
              <a:buFontTx/>
              <a:buNone/>
            </a:pPr>
            <a:r>
              <a:rPr lang="ru-RU" sz="2400" smtClean="0">
                <a:latin typeface="Century" pitchFamily="18" charset="0"/>
              </a:rPr>
              <a:t>3.В природе не существует электрических зарядов.</a:t>
            </a:r>
          </a:p>
          <a:p>
            <a:pPr eaLnBrk="1" hangingPunct="1">
              <a:buFontTx/>
              <a:buNone/>
            </a:pPr>
            <a:r>
              <a:rPr lang="ru-RU" sz="2400" smtClean="0">
                <a:latin typeface="Century" pitchFamily="18" charset="0"/>
              </a:rPr>
              <a:t>4.В природе не существует магнитных зарядов.</a:t>
            </a:r>
          </a:p>
          <a:p>
            <a:pPr eaLnBrk="1" hangingPunct="1">
              <a:buFontTx/>
              <a:buNone/>
            </a:pPr>
            <a:endParaRPr lang="ru-RU" sz="2400" smtClean="0">
              <a:latin typeface="Century" pitchFamily="18" charset="0"/>
            </a:endParaRPr>
          </a:p>
          <a:p>
            <a:pPr eaLnBrk="1" hangingPunct="1">
              <a:buFontTx/>
              <a:buNone/>
            </a:pPr>
            <a:r>
              <a:rPr lang="ru-RU" sz="2400" smtClean="0">
                <a:latin typeface="Century" pitchFamily="18" charset="0"/>
              </a:rPr>
              <a:t>1) А и Б,   2)  А и В,       3)  А и Г,      4)  Б, В  и Г.</a:t>
            </a:r>
          </a:p>
        </p:txBody>
      </p:sp>
      <p:pic>
        <p:nvPicPr>
          <p:cNvPr id="22532" name="Picture 4" descr="11в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60350"/>
            <a:ext cx="428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1"/>
          <p:cNvSpPr>
            <a:spLocks noChangeArrowheads="1"/>
          </p:cNvSpPr>
          <p:nvPr/>
        </p:nvSpPr>
        <p:spPr bwMode="auto">
          <a:xfrm>
            <a:off x="1143000" y="1556792"/>
            <a:ext cx="642937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  особый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 вид  материи,  невидимый  и  неосязаемый для человека,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существующий независимо от нашего сознания. Еще в древности ученые-мыслители догадывались, что вокруг магнита что-то существует.</a:t>
            </a:r>
          </a:p>
        </p:txBody>
      </p:sp>
      <p:sp>
        <p:nvSpPr>
          <p:cNvPr id="5123" name="Прямоугольник 2"/>
          <p:cNvSpPr>
            <a:spLocks noChangeArrowheads="1"/>
          </p:cNvSpPr>
          <p:nvPr/>
        </p:nvSpPr>
        <p:spPr bwMode="auto">
          <a:xfrm>
            <a:off x="2286000" y="285750"/>
            <a:ext cx="48577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Магнитное поле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11188" y="765175"/>
            <a:ext cx="4968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rgbClr val="0033CC"/>
                </a:solidFill>
                <a:latin typeface="Arial" charset="0"/>
              </a:rPr>
              <a:t>Слово «магнит» произошло от названия города Магнессии (теперь это город  Маниса в Турции). </a:t>
            </a:r>
          </a:p>
        </p:txBody>
      </p:sp>
      <p:sp>
        <p:nvSpPr>
          <p:cNvPr id="6147" name="Freeform 3"/>
          <p:cNvSpPr>
            <a:spLocks/>
          </p:cNvSpPr>
          <p:nvPr/>
        </p:nvSpPr>
        <p:spPr bwMode="auto">
          <a:xfrm>
            <a:off x="5637213" y="2703513"/>
            <a:ext cx="2433637" cy="2901950"/>
          </a:xfrm>
          <a:custGeom>
            <a:avLst/>
            <a:gdLst>
              <a:gd name="T0" fmla="*/ 12599984 w 1533"/>
              <a:gd name="T1" fmla="*/ 2147483647 h 1828"/>
              <a:gd name="T2" fmla="*/ 45362801 w 1533"/>
              <a:gd name="T3" fmla="*/ 2147483647 h 1828"/>
              <a:gd name="T4" fmla="*/ 390623320 w 1533"/>
              <a:gd name="T5" fmla="*/ 2147483647 h 1828"/>
              <a:gd name="T6" fmla="*/ 453628086 w 1533"/>
              <a:gd name="T7" fmla="*/ 2147483647 h 1828"/>
              <a:gd name="T8" fmla="*/ 582155193 w 1533"/>
              <a:gd name="T9" fmla="*/ 2147483647 h 1828"/>
              <a:gd name="T10" fmla="*/ 771167607 w 1533"/>
              <a:gd name="T11" fmla="*/ 2147483647 h 1828"/>
              <a:gd name="T12" fmla="*/ 897175552 w 1533"/>
              <a:gd name="T13" fmla="*/ 2147483647 h 1828"/>
              <a:gd name="T14" fmla="*/ 801409466 w 1533"/>
              <a:gd name="T15" fmla="*/ 1262597547 h 1828"/>
              <a:gd name="T16" fmla="*/ 897175552 w 1533"/>
              <a:gd name="T17" fmla="*/ 315018753 h 1828"/>
              <a:gd name="T18" fmla="*/ 1086186378 w 1533"/>
              <a:gd name="T19" fmla="*/ 126007828 h 1828"/>
              <a:gd name="T20" fmla="*/ 1338201871 w 1533"/>
              <a:gd name="T21" fmla="*/ 0 h 1828"/>
              <a:gd name="T22" fmla="*/ 2127011554 w 1533"/>
              <a:gd name="T23" fmla="*/ 30241879 h 1828"/>
              <a:gd name="T24" fmla="*/ 2147483647 w 1533"/>
              <a:gd name="T25" fmla="*/ 221773790 h 1828"/>
              <a:gd name="T26" fmla="*/ 2147483647 w 1533"/>
              <a:gd name="T27" fmla="*/ 252015657 h 1828"/>
              <a:gd name="T28" fmla="*/ 2147483647 w 1533"/>
              <a:gd name="T29" fmla="*/ 1325602230 h 1828"/>
              <a:gd name="T30" fmla="*/ 2147483647 w 1533"/>
              <a:gd name="T31" fmla="*/ 2147483647 h 1828"/>
              <a:gd name="T32" fmla="*/ 2147483647 w 1533"/>
              <a:gd name="T33" fmla="*/ 2147483647 h 1828"/>
              <a:gd name="T34" fmla="*/ 2147483647 w 1533"/>
              <a:gd name="T35" fmla="*/ 2147483647 h 1828"/>
              <a:gd name="T36" fmla="*/ 2147483647 w 1533"/>
              <a:gd name="T37" fmla="*/ 2147483647 h 1828"/>
              <a:gd name="T38" fmla="*/ 2147483647 w 1533"/>
              <a:gd name="T39" fmla="*/ 2147483647 h 1828"/>
              <a:gd name="T40" fmla="*/ 2147483647 w 1533"/>
              <a:gd name="T41" fmla="*/ 2147483647 h 1828"/>
              <a:gd name="T42" fmla="*/ 2147483647 w 1533"/>
              <a:gd name="T43" fmla="*/ 2147483647 h 1828"/>
              <a:gd name="T44" fmla="*/ 1748988315 w 1533"/>
              <a:gd name="T45" fmla="*/ 2147483647 h 1828"/>
              <a:gd name="T46" fmla="*/ 1338201871 w 1533"/>
              <a:gd name="T47" fmla="*/ 2147483647 h 1828"/>
              <a:gd name="T48" fmla="*/ 738404799 w 1533"/>
              <a:gd name="T49" fmla="*/ 2147483647 h 1828"/>
              <a:gd name="T50" fmla="*/ 549393973 w 1533"/>
              <a:gd name="T51" fmla="*/ 2147483647 h 1828"/>
              <a:gd name="T52" fmla="*/ 486389306 w 1533"/>
              <a:gd name="T53" fmla="*/ 2147483647 h 1828"/>
              <a:gd name="T54" fmla="*/ 297378381 w 1533"/>
              <a:gd name="T55" fmla="*/ 2147483647 h 1828"/>
              <a:gd name="T56" fmla="*/ 75604673 w 1533"/>
              <a:gd name="T57" fmla="*/ 2147483647 h 1828"/>
              <a:gd name="T58" fmla="*/ 12599984 w 1533"/>
              <a:gd name="T59" fmla="*/ 2147483647 h 1828"/>
              <a:gd name="T60" fmla="*/ 45362801 w 1533"/>
              <a:gd name="T61" fmla="*/ 2147483647 h 1828"/>
              <a:gd name="T62" fmla="*/ 12599984 w 1533"/>
              <a:gd name="T63" fmla="*/ 2147483647 h 182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533"/>
              <a:gd name="T97" fmla="*/ 0 h 1828"/>
              <a:gd name="T98" fmla="*/ 1533 w 1533"/>
              <a:gd name="T99" fmla="*/ 1828 h 1828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533" h="1828">
                <a:moveTo>
                  <a:pt x="5" y="1365"/>
                </a:moveTo>
                <a:cubicBezTo>
                  <a:pt x="9" y="1332"/>
                  <a:pt x="7" y="1297"/>
                  <a:pt x="18" y="1265"/>
                </a:cubicBezTo>
                <a:cubicBezTo>
                  <a:pt x="45" y="1189"/>
                  <a:pt x="117" y="1144"/>
                  <a:pt x="155" y="1077"/>
                </a:cubicBezTo>
                <a:cubicBezTo>
                  <a:pt x="164" y="1061"/>
                  <a:pt x="166" y="1039"/>
                  <a:pt x="180" y="1027"/>
                </a:cubicBezTo>
                <a:cubicBezTo>
                  <a:pt x="194" y="1016"/>
                  <a:pt x="214" y="1018"/>
                  <a:pt x="231" y="1014"/>
                </a:cubicBezTo>
                <a:cubicBezTo>
                  <a:pt x="254" y="991"/>
                  <a:pt x="285" y="976"/>
                  <a:pt x="306" y="952"/>
                </a:cubicBezTo>
                <a:cubicBezTo>
                  <a:pt x="326" y="929"/>
                  <a:pt x="356" y="876"/>
                  <a:pt x="356" y="876"/>
                </a:cubicBezTo>
                <a:cubicBezTo>
                  <a:pt x="386" y="750"/>
                  <a:pt x="366" y="619"/>
                  <a:pt x="318" y="501"/>
                </a:cubicBezTo>
                <a:cubicBezTo>
                  <a:pt x="332" y="174"/>
                  <a:pt x="299" y="295"/>
                  <a:pt x="356" y="125"/>
                </a:cubicBezTo>
                <a:cubicBezTo>
                  <a:pt x="368" y="90"/>
                  <a:pt x="401" y="66"/>
                  <a:pt x="431" y="50"/>
                </a:cubicBezTo>
                <a:cubicBezTo>
                  <a:pt x="464" y="32"/>
                  <a:pt x="531" y="0"/>
                  <a:pt x="531" y="0"/>
                </a:cubicBezTo>
                <a:cubicBezTo>
                  <a:pt x="635" y="4"/>
                  <a:pt x="740" y="5"/>
                  <a:pt x="844" y="12"/>
                </a:cubicBezTo>
                <a:cubicBezTo>
                  <a:pt x="956" y="20"/>
                  <a:pt x="1071" y="72"/>
                  <a:pt x="1182" y="88"/>
                </a:cubicBezTo>
                <a:cubicBezTo>
                  <a:pt x="1228" y="95"/>
                  <a:pt x="1274" y="96"/>
                  <a:pt x="1320" y="100"/>
                </a:cubicBezTo>
                <a:cubicBezTo>
                  <a:pt x="1519" y="152"/>
                  <a:pt x="1405" y="236"/>
                  <a:pt x="1395" y="526"/>
                </a:cubicBezTo>
                <a:cubicBezTo>
                  <a:pt x="1404" y="676"/>
                  <a:pt x="1395" y="800"/>
                  <a:pt x="1470" y="927"/>
                </a:cubicBezTo>
                <a:cubicBezTo>
                  <a:pt x="1486" y="1004"/>
                  <a:pt x="1513" y="1076"/>
                  <a:pt x="1533" y="1152"/>
                </a:cubicBezTo>
                <a:cubicBezTo>
                  <a:pt x="1518" y="1345"/>
                  <a:pt x="1532" y="1278"/>
                  <a:pt x="1470" y="1402"/>
                </a:cubicBezTo>
                <a:cubicBezTo>
                  <a:pt x="1457" y="1457"/>
                  <a:pt x="1430" y="1489"/>
                  <a:pt x="1408" y="1540"/>
                </a:cubicBezTo>
                <a:cubicBezTo>
                  <a:pt x="1349" y="1676"/>
                  <a:pt x="1313" y="1713"/>
                  <a:pt x="1182" y="1778"/>
                </a:cubicBezTo>
                <a:cubicBezTo>
                  <a:pt x="1165" y="1786"/>
                  <a:pt x="1150" y="1798"/>
                  <a:pt x="1132" y="1803"/>
                </a:cubicBezTo>
                <a:cubicBezTo>
                  <a:pt x="1037" y="1828"/>
                  <a:pt x="1099" y="1815"/>
                  <a:pt x="944" y="1828"/>
                </a:cubicBezTo>
                <a:cubicBezTo>
                  <a:pt x="861" y="1824"/>
                  <a:pt x="777" y="1823"/>
                  <a:pt x="694" y="1816"/>
                </a:cubicBezTo>
                <a:cubicBezTo>
                  <a:pt x="645" y="1812"/>
                  <a:pt x="576" y="1768"/>
                  <a:pt x="531" y="1753"/>
                </a:cubicBezTo>
                <a:cubicBezTo>
                  <a:pt x="456" y="1728"/>
                  <a:pt x="372" y="1744"/>
                  <a:pt x="293" y="1740"/>
                </a:cubicBezTo>
                <a:cubicBezTo>
                  <a:pt x="268" y="1732"/>
                  <a:pt x="243" y="1723"/>
                  <a:pt x="218" y="1715"/>
                </a:cubicBezTo>
                <a:cubicBezTo>
                  <a:pt x="204" y="1710"/>
                  <a:pt x="203" y="1689"/>
                  <a:pt x="193" y="1678"/>
                </a:cubicBezTo>
                <a:cubicBezTo>
                  <a:pt x="162" y="1642"/>
                  <a:pt x="155" y="1640"/>
                  <a:pt x="118" y="1615"/>
                </a:cubicBezTo>
                <a:cubicBezTo>
                  <a:pt x="90" y="1574"/>
                  <a:pt x="57" y="1556"/>
                  <a:pt x="30" y="1515"/>
                </a:cubicBezTo>
                <a:cubicBezTo>
                  <a:pt x="22" y="1490"/>
                  <a:pt x="13" y="1465"/>
                  <a:pt x="5" y="1440"/>
                </a:cubicBezTo>
                <a:cubicBezTo>
                  <a:pt x="0" y="1424"/>
                  <a:pt x="18" y="1407"/>
                  <a:pt x="18" y="1390"/>
                </a:cubicBezTo>
                <a:cubicBezTo>
                  <a:pt x="18" y="1381"/>
                  <a:pt x="9" y="1373"/>
                  <a:pt x="5" y="1365"/>
                </a:cubicBez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6000">
                <a:srgbClr val="1F1F1F"/>
              </a:gs>
              <a:gs pos="17999">
                <a:srgbClr val="FFFFFF"/>
              </a:gs>
              <a:gs pos="42000">
                <a:srgbClr val="636363"/>
              </a:gs>
              <a:gs pos="53000">
                <a:srgbClr val="CFCFCF"/>
              </a:gs>
              <a:gs pos="66000">
                <a:srgbClr val="CFCFCF"/>
              </a:gs>
              <a:gs pos="75999">
                <a:srgbClr val="1F1F1F"/>
              </a:gs>
              <a:gs pos="78999">
                <a:srgbClr val="FFFFFF"/>
              </a:gs>
              <a:gs pos="100000">
                <a:srgbClr val="7F7F7F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763713" y="5661025"/>
            <a:ext cx="5975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66FF"/>
                </a:solidFill>
              </a:rPr>
              <a:t>«</a:t>
            </a:r>
            <a:r>
              <a:rPr lang="ru-RU" b="1">
                <a:solidFill>
                  <a:srgbClr val="0066FF"/>
                </a:solidFill>
                <a:latin typeface="Arial" charset="0"/>
              </a:rPr>
              <a:t>камень   Геркулеса». «любящий камень», «мудрое железо», и «царственный камень»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95288" y="4652963"/>
            <a:ext cx="3673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Вильям Гильберт (1540-1603)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995738" y="333375"/>
            <a:ext cx="4679950" cy="599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Blip>
                <a:blip r:embed="rId2"/>
              </a:buBlip>
              <a:defRPr/>
            </a:pP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магнит обладает в различных частях различной притягательной силой; на полюсах эта сила наиболее заметна; </a:t>
            </a:r>
          </a:p>
          <a:p>
            <a:pPr>
              <a:buFontTx/>
              <a:buBlip>
                <a:blip r:embed="rId2"/>
              </a:buBlip>
              <a:defRPr/>
            </a:pP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магнит имеет два полюса: северный и южный, они различны по своим свойствам; </a:t>
            </a:r>
          </a:p>
          <a:p>
            <a:pPr>
              <a:buFontTx/>
              <a:buBlip>
                <a:blip r:embed="rId2"/>
              </a:buBlip>
              <a:defRPr/>
            </a:pP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разноименные полюсы притягиваются, одноименные отталкиваются; </a:t>
            </a:r>
          </a:p>
          <a:p>
            <a:pPr>
              <a:buFontTx/>
              <a:buBlip>
                <a:blip r:embed="rId2"/>
              </a:buBlip>
              <a:defRPr/>
            </a:pP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магнит, подвешенный на нитке, располагается определенным образом в пространстве, указывая север и юг; </a:t>
            </a:r>
          </a:p>
          <a:p>
            <a:pPr>
              <a:buFontTx/>
              <a:buBlip>
                <a:blip r:embed="rId2"/>
              </a:buBlip>
              <a:defRPr/>
            </a:pP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невозможно получить магнит с одним полюсом; </a:t>
            </a:r>
          </a:p>
          <a:p>
            <a:pPr>
              <a:buFontTx/>
              <a:buBlip>
                <a:blip r:embed="rId2"/>
              </a:buBlip>
              <a:defRPr/>
            </a:pP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земной шар — большой магнит; </a:t>
            </a:r>
          </a:p>
          <a:p>
            <a:pPr>
              <a:buFontTx/>
              <a:buBlip>
                <a:blip r:embed="rId2"/>
              </a:buBlip>
              <a:defRPr/>
            </a:pP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при сильном нагревании магнитные свойства у природных и искусственных магнитов исчезают; </a:t>
            </a:r>
          </a:p>
          <a:p>
            <a:pPr>
              <a:buFontTx/>
              <a:buBlip>
                <a:blip r:embed="rId2"/>
              </a:buBlip>
              <a:defRPr/>
            </a:pP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магниты оказывают свое действие через стекло, кожу и воду.</a:t>
            </a: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spcBef>
                <a:spcPct val="50000"/>
              </a:spcBef>
              <a:defRPr/>
            </a:pPr>
            <a:endParaRPr lang="ru-RU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7172" name="Picture 6" descr="180px-William_Gilbert">
            <a:hlinkClick r:id="rId3" tooltip="Уильям Гильберт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0" y="620713"/>
            <a:ext cx="2614613" cy="352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63339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    Магнитная </a:t>
            </a:r>
            <a:r>
              <a:rPr lang="ru-RU" dirty="0"/>
              <a:t>стрелка 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07504" y="980728"/>
            <a:ext cx="5112568" cy="4154984"/>
          </a:xfrm>
        </p:spPr>
        <p:txBody>
          <a:bodyPr wrap="square">
            <a:sp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Это устройство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необходимое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  при  изучении  магнитного  действия  электрического  тока. 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Она представляет из себя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  маленький  магнит, 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установленный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 острие иглы,  имеет  два  полюса: северный  и 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южный. Магнитная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стрелка может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свободно вращаться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на кончике иглы. 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Северный  конец 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магнитной  стрелки всегда показывает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на "север".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8" name="Содержимое 6" descr="http://class-fizika.narod.ru/8_class/8_urok/8-magn/84.jpg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715000" y="2708920"/>
            <a:ext cx="3429000" cy="28083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1346343"/>
            <a:ext cx="4680520" cy="5041380"/>
          </a:xfrm>
        </p:spPr>
        <p:txBody>
          <a:bodyPr wrap="square" anchor="ctr"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показывает,  как  взаимодействует проводник с током  и  </a:t>
            </a:r>
          </a:p>
          <a:p>
            <a:pPr marL="0" indent="0" algn="ctr" eaLnBrk="1" hangingPunct="1">
              <a:buFontTx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магнитная  стрелка. При замыкании электрической цепи  магнитная  стрелка     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отклоняется 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  своего                первоначального  положения,       при  размыкании цепи            магнитная стрелка</a:t>
            </a:r>
          </a:p>
          <a:p>
            <a:pPr marL="0" indent="0" algn="ctr" eaLnBrk="1" hangingPunct="1">
              <a:buFontTx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возвращается   в  свое                    первоначальное  положение.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</p:txBody>
      </p:sp>
      <p:pic>
        <p:nvPicPr>
          <p:cNvPr id="9219" name="Содержимое 4" descr="http://class-fizika.narod.ru/8_class/8_urok/8-magn/44.jpg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860032" y="2492896"/>
            <a:ext cx="4143375" cy="3434135"/>
          </a:xfrm>
        </p:spPr>
      </p:pic>
      <p:sp>
        <p:nvSpPr>
          <p:cNvPr id="9220" name="Заголовок 4"/>
          <p:cNvSpPr>
            <a:spLocks noGrp="1"/>
          </p:cNvSpPr>
          <p:nvPr>
            <p:ph type="title"/>
          </p:nvPr>
        </p:nvSpPr>
        <p:spPr>
          <a:xfrm>
            <a:off x="685800" y="428625"/>
            <a:ext cx="6886575" cy="785813"/>
          </a:xfrm>
        </p:spPr>
        <p:txBody>
          <a:bodyPr/>
          <a:lstStyle/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Опыт  Эрстеда  ( 1820г.) </a:t>
            </a:r>
            <a:r>
              <a:rPr lang="ru-RU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Эрстед демонстрирует действие тока на магнитную стрелку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765175"/>
            <a:ext cx="5292725" cy="497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692275" y="5876925"/>
            <a:ext cx="5616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Профессор Г.Х. Эрстед при проведении опыта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chemeClr val="accent2"/>
                </a:solidFill>
                <a:latin typeface="Century" pitchFamily="18" charset="0"/>
              </a:rPr>
              <a:t>1.Магнитное поле – это особая форма материи, которая существует независимо от нас и от наших знаний о нем.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chemeClr val="accent2"/>
                </a:solidFill>
                <a:latin typeface="Century" pitchFamily="18" charset="0"/>
              </a:rPr>
              <a:t>2.</a:t>
            </a:r>
            <a:r>
              <a:rPr lang="ru-RU" sz="2800" u="sng" dirty="0" smtClean="0">
                <a:solidFill>
                  <a:schemeClr val="accent2"/>
                </a:solidFill>
                <a:latin typeface="Century" pitchFamily="18" charset="0"/>
              </a:rPr>
              <a:t>Магнитное поле порождается движущимися электрическими зарядами и обнаруживается по действию на движущиеся электрические заряды.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chemeClr val="accent2"/>
                </a:solidFill>
                <a:latin typeface="Century" pitchFamily="18" charset="0"/>
              </a:rPr>
              <a:t>3.С удалением от источника магнитное поле ослабевает.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800" dirty="0" smtClean="0">
              <a:solidFill>
                <a:schemeClr val="accent2"/>
              </a:solidFill>
              <a:latin typeface="Century" pitchFamily="18" charset="0"/>
            </a:endParaRPr>
          </a:p>
        </p:txBody>
      </p:sp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8682038" y="3356992"/>
            <a:ext cx="133350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!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79512" y="188640"/>
            <a:ext cx="835342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Магнитное поле и причины его возникновения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892</TotalTime>
  <Words>682</Words>
  <Application>Microsoft Office PowerPoint</Application>
  <PresentationFormat>Экран (4:3)</PresentationFormat>
  <Paragraphs>88</Paragraphs>
  <Slides>20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Пастель</vt:lpstr>
      <vt:lpstr>МАГНИТНОЕ ПОЛЕ</vt:lpstr>
      <vt:lpstr>Материальный мир</vt:lpstr>
      <vt:lpstr>Презентация PowerPoint</vt:lpstr>
      <vt:lpstr>Презентация PowerPoint</vt:lpstr>
      <vt:lpstr>Презентация PowerPoint</vt:lpstr>
      <vt:lpstr>       Магнитная стрелка </vt:lpstr>
      <vt:lpstr>Опыт  Эрстеда  ( 1820г.)  </vt:lpstr>
      <vt:lpstr>Презентация PowerPoint</vt:lpstr>
      <vt:lpstr>Презентация PowerPoint</vt:lpstr>
      <vt:lpstr>Презентация PowerPoint</vt:lpstr>
      <vt:lpstr>Магнитные линии постоянных магнитов</vt:lpstr>
      <vt:lpstr>Презентация PowerPoint</vt:lpstr>
      <vt:lpstr>Контрольные вопросы</vt:lpstr>
      <vt:lpstr>1.Источником магнитного поля являются (является)...</vt:lpstr>
      <vt:lpstr>2.Обнаружить магнитное поле можно по...</vt:lpstr>
      <vt:lpstr>3.Закончить фразу: «Если электрический заряд неподвижен, то вокруг него существует...</vt:lpstr>
      <vt:lpstr>4.Закончить фразу: «Если электрический заряд движется, то вокруг него существует...</vt:lpstr>
      <vt:lpstr>5.Закончить фразу: «Вокруг проводника с током существует...</vt:lpstr>
      <vt:lpstr>6.Какие силы проявляются во взаимодействии двух проводников с током?</vt:lpstr>
      <vt:lpstr>7.Какие утверждения являются верными?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МАГНИТНОЕ ПОЛЕ</dc:title>
  <dc:creator>Валера</dc:creator>
  <cp:lastModifiedBy>Анаит</cp:lastModifiedBy>
  <cp:revision>38</cp:revision>
  <dcterms:created xsi:type="dcterms:W3CDTF">2009-03-27T07:24:56Z</dcterms:created>
  <dcterms:modified xsi:type="dcterms:W3CDTF">2013-11-07T11:27:07Z</dcterms:modified>
</cp:coreProperties>
</file>