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7" r:id="rId2"/>
    <p:sldId id="275" r:id="rId3"/>
    <p:sldId id="272" r:id="rId4"/>
    <p:sldId id="276" r:id="rId5"/>
    <p:sldId id="285" r:id="rId6"/>
    <p:sldId id="277" r:id="rId7"/>
    <p:sldId id="278" r:id="rId8"/>
    <p:sldId id="279" r:id="rId9"/>
    <p:sldId id="280" r:id="rId10"/>
    <p:sldId id="281" r:id="rId11"/>
    <p:sldId id="282" r:id="rId12"/>
    <p:sldId id="284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2A9B1B"/>
    <a:srgbClr val="3CD92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67" autoAdjust="0"/>
    <p:restoredTop sz="94349" autoAdjust="0"/>
  </p:normalViewPr>
  <p:slideViewPr>
    <p:cSldViewPr>
      <p:cViewPr varScale="1">
        <p:scale>
          <a:sx n="102" d="100"/>
          <a:sy n="102" d="100"/>
        </p:scale>
        <p:origin x="-26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2CE739-8FB8-4F77-8E39-E94EDDF08D7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5B27D3-E6A7-4DCD-800D-166350308E1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40938E-953E-4FA1-9731-80CB7F334C0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C2B05011-3404-49E1-AFC5-2ED6CE08FEC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8385AF-186D-41A4-B8CB-8A93F8CAEB7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C75D2A-CFA8-4489-B8E7-90FF2324631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0F46C6-989C-4D24-8162-EBBA01BA8D1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25C35C-FE40-4B01-8669-B85D4A2D5AD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031E11-A833-4811-8610-C1CC32E8EB1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049286FB-9719-47F7-9026-2AC1B62025A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CEAD455-6122-43DE-8310-081741CF80F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CF7AD9E-0641-4445-B3BD-842065041E2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ransition>
    <p:split orient="vert"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chpz.ru/wp-content/uploads/2011/11/%D0%9F%D0%B5%D1%80%D0%B2%D1%8B%D0%B9-%D0%B8%D1%81%D0%BA%D1%83%D1%81%D1%81%D1%82%D0%B2%D0%B5%D0%BD%D0%BD%D1%8B%D0%B9-%D1%81%D0%BF%D1%83%D1%82%D0%BD%D0%B8%D0%BA-%D0%97%D0%B5%D0%BC%D0%BB%D0%B8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hyperlink" Target="http://nssdc.gsfc.nasa.gov/planetary/image/luna-1.jp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vmireinteresnogo.com/Content/ArticleImages/1077/10.jpg?9857723074438780316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hyperlink" Target="http://img11.nnm.ru/3/d/0/8/b/505dcd3b722aec53381d3d321d4.png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hyperlink" Target="http://900igr.net/datai/fizika/Reaktivnoe-dvizhenie/0002-002-Reaktivnoe-dvizhenie.gif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hyperlink" Target="http://markx.narod.ru/pic/reactivnost.gif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img0.liveinternet.ru/images/attach/c/0/42/918/42918078_books.jpg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ru.wikipedia.org/wiki/%D0%A4%D0%B0%D0%B9%D0%BB:Kibalchich.jpg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novosti-kosmonavtiki.ru/content/numbers/298/001.jpg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img-fotki.yandex.ru/get/5310/51106158.1/0_688ed_7a886005_XL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getmedia.msu.ru/newspaper/newspaper/4075/images/korolev.jpg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148064" y="4365104"/>
            <a:ext cx="3995936" cy="2492896"/>
          </a:xfrm>
        </p:spPr>
        <p:txBody>
          <a:bodyPr/>
          <a:lstStyle/>
          <a:p>
            <a:pPr algn="r">
              <a:spcBef>
                <a:spcPct val="50000"/>
              </a:spcBef>
            </a:pPr>
            <a:r>
              <a:rPr lang="ru-RU" sz="1400" b="1" dirty="0" smtClean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Презентация на тему: </a:t>
            </a:r>
          </a:p>
          <a:p>
            <a:pPr algn="r">
              <a:spcBef>
                <a:spcPct val="50000"/>
              </a:spcBef>
            </a:pPr>
            <a:r>
              <a:rPr lang="ru-RU" sz="1400" b="1" dirty="0" smtClean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«Реактивное движение»</a:t>
            </a:r>
          </a:p>
          <a:p>
            <a:pPr algn="r">
              <a:spcBef>
                <a:spcPct val="50000"/>
              </a:spcBef>
            </a:pPr>
            <a:r>
              <a:rPr lang="ru-RU" sz="1400" b="1" dirty="0" smtClean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Ученика 10</a:t>
            </a:r>
            <a:r>
              <a:rPr lang="en-US" sz="1400" b="1" dirty="0" smtClean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” </a:t>
            </a:r>
            <a:r>
              <a:rPr lang="ru-RU" sz="1400" b="1" dirty="0" smtClean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А</a:t>
            </a:r>
            <a:r>
              <a:rPr lang="en-US" sz="1400" b="1" dirty="0" smtClean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”</a:t>
            </a:r>
            <a:r>
              <a:rPr lang="ru-RU" sz="1400" b="1" dirty="0" smtClean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класса</a:t>
            </a:r>
          </a:p>
          <a:p>
            <a:pPr algn="r">
              <a:spcBef>
                <a:spcPct val="50000"/>
              </a:spcBef>
            </a:pPr>
            <a:r>
              <a:rPr lang="ru-RU" sz="1400" b="1" dirty="0" err="1" smtClean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Кундикова</a:t>
            </a:r>
            <a:r>
              <a:rPr lang="ru-RU" sz="1400" b="1" dirty="0" smtClean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Алексея</a:t>
            </a:r>
            <a:endParaRPr lang="ru-RU" sz="1400" b="1" dirty="0" smtClean="0">
              <a:solidFill>
                <a:schemeClr val="tx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71600" y="-1295400"/>
            <a:ext cx="7772400" cy="5486400"/>
          </a:xfrm>
        </p:spPr>
        <p:txBody>
          <a:bodyPr/>
          <a:lstStyle/>
          <a:p>
            <a:pPr eaLnBrk="1" hangingPunct="1">
              <a:defRPr/>
            </a:pPr>
            <a:r>
              <a:rPr lang="ru-RU" sz="7200" dirty="0" smtClean="0">
                <a:solidFill>
                  <a:schemeClr val="tx2"/>
                </a:solidFill>
              </a:rPr>
              <a:t>Реактивное</a:t>
            </a:r>
            <a:r>
              <a:rPr lang="ru-RU" dirty="0" smtClean="0">
                <a:solidFill>
                  <a:schemeClr val="tx2"/>
                </a:solidFill>
              </a:rPr>
              <a:t>  движение.</a:t>
            </a: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 Box 2"/>
          <p:cNvSpPr txBox="1">
            <a:spLocks noChangeArrowheads="1"/>
          </p:cNvSpPr>
          <p:nvPr/>
        </p:nvSpPr>
        <p:spPr bwMode="ltGray">
          <a:xfrm>
            <a:off x="683568" y="404664"/>
            <a:ext cx="4876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>
                <a:solidFill>
                  <a:schemeClr val="tx2"/>
                </a:solidFill>
              </a:rPr>
              <a:t>4 октября 1957 года в нашей стране был запущен первый в мире искусственный спутник Земли.</a:t>
            </a:r>
          </a:p>
        </p:txBody>
      </p:sp>
      <p:sp>
        <p:nvSpPr>
          <p:cNvPr id="70659" name="Text Box 3"/>
          <p:cNvSpPr txBox="1">
            <a:spLocks noChangeArrowheads="1"/>
          </p:cNvSpPr>
          <p:nvPr/>
        </p:nvSpPr>
        <p:spPr bwMode="ltGray">
          <a:xfrm>
            <a:off x="611560" y="1772816"/>
            <a:ext cx="4648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>
                <a:solidFill>
                  <a:schemeClr val="tx2"/>
                </a:solidFill>
              </a:rPr>
              <a:t>3 ноября 1957 года в космос был запущен спутник с собакой Лайкой на борту.</a:t>
            </a:r>
          </a:p>
        </p:txBody>
      </p:sp>
      <p:sp>
        <p:nvSpPr>
          <p:cNvPr id="70660" name="Text Box 4"/>
          <p:cNvSpPr txBox="1">
            <a:spLocks noChangeArrowheads="1"/>
          </p:cNvSpPr>
          <p:nvPr/>
        </p:nvSpPr>
        <p:spPr bwMode="ltGray">
          <a:xfrm>
            <a:off x="611560" y="3212976"/>
            <a:ext cx="5328592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>
                <a:solidFill>
                  <a:schemeClr val="tx2"/>
                </a:solidFill>
              </a:rPr>
              <a:t>2 января 1959 года была запущена первая автоматическая межпланетная станция "Луна-1", которая стала первым искусственным спутником Солнца.</a:t>
            </a:r>
          </a:p>
          <a:p>
            <a:pPr>
              <a:spcBef>
                <a:spcPct val="50000"/>
              </a:spcBef>
            </a:pPr>
            <a:endParaRPr lang="ru-RU" dirty="0"/>
          </a:p>
        </p:txBody>
      </p:sp>
      <p:pic>
        <p:nvPicPr>
          <p:cNvPr id="21511" name="Picture 7" descr="Картинка 3 из 8110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404664"/>
            <a:ext cx="2448272" cy="2448272"/>
          </a:xfrm>
          <a:prstGeom prst="rect">
            <a:avLst/>
          </a:prstGeom>
          <a:noFill/>
        </p:spPr>
      </p:pic>
      <p:pic>
        <p:nvPicPr>
          <p:cNvPr id="21513" name="Picture 9" descr="Картинка 1 из 5235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3068960"/>
            <a:ext cx="2952328" cy="319170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Text Box 3"/>
          <p:cNvSpPr txBox="1">
            <a:spLocks noChangeArrowheads="1"/>
          </p:cNvSpPr>
          <p:nvPr/>
        </p:nvSpPr>
        <p:spPr bwMode="ltGray">
          <a:xfrm>
            <a:off x="4499992" y="1412776"/>
            <a:ext cx="388843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>
                <a:solidFill>
                  <a:schemeClr val="tx2"/>
                </a:solidFill>
              </a:rPr>
              <a:t>12 апреля 1961 года Юрий Алексеевич Гагарин совершил первый в мире пилотируемый космический полет на корабле-спутнике "Восток-1".</a:t>
            </a:r>
          </a:p>
        </p:txBody>
      </p:sp>
      <p:pic>
        <p:nvPicPr>
          <p:cNvPr id="22534" name="Picture 6" descr="Картинка 23 из 21282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3717032"/>
            <a:ext cx="2448272" cy="2830372"/>
          </a:xfrm>
          <a:prstGeom prst="rect">
            <a:avLst/>
          </a:prstGeom>
          <a:noFill/>
        </p:spPr>
      </p:pic>
      <p:pic>
        <p:nvPicPr>
          <p:cNvPr id="22536" name="Picture 8" descr="Картинка 9 из 157375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1484784"/>
            <a:ext cx="4204907" cy="367240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2"/>
          <p:cNvSpPr txBox="1">
            <a:spLocks noChangeArrowheads="1"/>
          </p:cNvSpPr>
          <p:nvPr/>
        </p:nvSpPr>
        <p:spPr bwMode="ltGray">
          <a:xfrm>
            <a:off x="1115616" y="404664"/>
            <a:ext cx="6781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dirty="0">
                <a:solidFill>
                  <a:schemeClr val="tx2"/>
                </a:solidFill>
              </a:rPr>
              <a:t>Значение освоения космоса</a:t>
            </a:r>
          </a:p>
        </p:txBody>
      </p:sp>
      <p:sp>
        <p:nvSpPr>
          <p:cNvPr id="73731" name="Text Box 3"/>
          <p:cNvSpPr txBox="1">
            <a:spLocks noChangeArrowheads="1"/>
          </p:cNvSpPr>
          <p:nvPr/>
        </p:nvSpPr>
        <p:spPr bwMode="ltGray">
          <a:xfrm>
            <a:off x="539552" y="1700808"/>
            <a:ext cx="8077200" cy="420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dirty="0">
                <a:solidFill>
                  <a:schemeClr val="tx2"/>
                </a:solidFill>
              </a:rPr>
              <a:t>1. Использование спутников для связи. Осуществление телефонной и телевизионной связи.</a:t>
            </a:r>
          </a:p>
          <a:p>
            <a:pPr>
              <a:spcBef>
                <a:spcPct val="50000"/>
              </a:spcBef>
            </a:pPr>
            <a:r>
              <a:rPr lang="ru-RU" sz="2000" dirty="0">
                <a:solidFill>
                  <a:schemeClr val="tx2"/>
                </a:solidFill>
              </a:rPr>
              <a:t>2. Использование спутников для навигации морских судов и самолетов.</a:t>
            </a:r>
          </a:p>
          <a:p>
            <a:pPr>
              <a:spcBef>
                <a:spcPct val="50000"/>
              </a:spcBef>
            </a:pPr>
            <a:r>
              <a:rPr lang="ru-RU" sz="2000" dirty="0">
                <a:solidFill>
                  <a:schemeClr val="tx2"/>
                </a:solidFill>
              </a:rPr>
              <a:t>3. Использование спутников в метеорологии и для изучения процессов, происходящих в атмосфере; прогнозирование стихийных явлений.</a:t>
            </a:r>
          </a:p>
          <a:p>
            <a:pPr>
              <a:spcBef>
                <a:spcPct val="50000"/>
              </a:spcBef>
            </a:pPr>
            <a:r>
              <a:rPr lang="ru-RU" sz="2000" dirty="0">
                <a:solidFill>
                  <a:schemeClr val="tx2"/>
                </a:solidFill>
              </a:rPr>
              <a:t>4. Использование спутников для проведения научных исследований, осуществления различных технологических процессов в условиях невесомости, уточнение природных ресурсов.</a:t>
            </a:r>
          </a:p>
          <a:p>
            <a:pPr>
              <a:spcBef>
                <a:spcPct val="50000"/>
              </a:spcBef>
            </a:pPr>
            <a:r>
              <a:rPr lang="ru-RU" sz="2000" dirty="0">
                <a:solidFill>
                  <a:schemeClr val="tx2"/>
                </a:solidFill>
              </a:rPr>
              <a:t>5. Использование спутников для изучения космоса и физической природы других тел Солнечной системы.</a:t>
            </a:r>
          </a:p>
          <a:p>
            <a:pPr>
              <a:spcBef>
                <a:spcPct val="50000"/>
              </a:spcBef>
            </a:pPr>
            <a:r>
              <a:rPr lang="ru-RU" sz="2000" dirty="0">
                <a:solidFill>
                  <a:schemeClr val="tx2"/>
                </a:solidFill>
              </a:rPr>
              <a:t>И т. д.</a:t>
            </a: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755576" y="836712"/>
            <a:ext cx="7772400" cy="418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2800" dirty="0"/>
          </a:p>
          <a:p>
            <a:pPr>
              <a:spcBef>
                <a:spcPct val="50000"/>
              </a:spcBef>
            </a:pPr>
            <a:r>
              <a:rPr lang="ru-RU" sz="2800" b="1" i="1" dirty="0" smtClean="0">
                <a:solidFill>
                  <a:schemeClr val="tx2"/>
                </a:solidFill>
              </a:rPr>
              <a:t>Реактивное движение </a:t>
            </a:r>
            <a:r>
              <a:rPr lang="ru-RU" sz="2800" dirty="0" smtClean="0">
                <a:solidFill>
                  <a:schemeClr val="tx2"/>
                </a:solidFill>
              </a:rPr>
              <a:t>– </a:t>
            </a:r>
            <a:r>
              <a:rPr lang="ru-RU" sz="2800" dirty="0" smtClean="0">
                <a:solidFill>
                  <a:schemeClr val="tx2"/>
                </a:solidFill>
              </a:rPr>
              <a:t>это движение, происходящее за счёт отделения от тела с какой-то скоростью некоторой его части.</a:t>
            </a:r>
          </a:p>
          <a:p>
            <a:pPr>
              <a:spcBef>
                <a:spcPct val="50000"/>
              </a:spcBef>
            </a:pPr>
            <a:r>
              <a:rPr lang="ru-RU" sz="2800" dirty="0" smtClean="0">
                <a:solidFill>
                  <a:schemeClr val="tx2"/>
                </a:solidFill>
              </a:rPr>
              <a:t>Принципы </a:t>
            </a:r>
            <a:r>
              <a:rPr lang="ru-RU" sz="2800" dirty="0">
                <a:solidFill>
                  <a:schemeClr val="tx2"/>
                </a:solidFill>
              </a:rPr>
              <a:t>реактивного движения находят широкое практическое применение в авиации и космонавтике</a:t>
            </a:r>
            <a:r>
              <a:rPr lang="ru-RU" sz="2800" dirty="0" smtClean="0">
                <a:solidFill>
                  <a:schemeClr val="tx2"/>
                </a:solidFill>
              </a:rPr>
              <a:t>.</a:t>
            </a:r>
            <a:r>
              <a:rPr lang="ru-RU" sz="2800" b="1" i="1" dirty="0">
                <a:solidFill>
                  <a:schemeClr val="tx2"/>
                </a:solidFill>
              </a:rPr>
              <a:t> </a:t>
            </a:r>
            <a:endParaRPr lang="ru-RU" sz="2800" dirty="0" smtClean="0">
              <a:solidFill>
                <a:schemeClr val="tx2"/>
              </a:solidFill>
            </a:endParaRPr>
          </a:p>
          <a:p>
            <a:pPr>
              <a:spcBef>
                <a:spcPct val="50000"/>
              </a:spcBef>
            </a:pPr>
            <a:endParaRPr lang="ru-RU" sz="2800" dirty="0"/>
          </a:p>
        </p:txBody>
      </p:sp>
      <p:pic>
        <p:nvPicPr>
          <p:cNvPr id="15367" name="Picture 7" descr="Картинка 46 из 5813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4797152"/>
            <a:ext cx="2304256" cy="153617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1560" y="-459432"/>
            <a:ext cx="8316416" cy="3816424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3200" dirty="0" smtClean="0">
                <a:solidFill>
                  <a:schemeClr val="tx2"/>
                </a:solidFill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Для осуществления реактивного движения не требуется взаимодействия тела с окружающей средой</a:t>
            </a:r>
            <a:r>
              <a:rPr lang="ru-RU" sz="3200" dirty="0" smtClean="0">
                <a:solidFill>
                  <a:schemeClr val="tx2"/>
                </a:solidFill>
                <a:ea typeface="Segoe UI" pitchFamily="34" charset="0"/>
                <a:cs typeface="Andalus" pitchFamily="18" charset="-78"/>
              </a:rPr>
              <a:t>.</a:t>
            </a:r>
            <a:br>
              <a:rPr lang="ru-RU" sz="3200" dirty="0" smtClean="0">
                <a:solidFill>
                  <a:schemeClr val="tx2"/>
                </a:solidFill>
                <a:ea typeface="Segoe UI" pitchFamily="34" charset="0"/>
                <a:cs typeface="Andalus" pitchFamily="18" charset="-78"/>
              </a:rPr>
            </a:br>
            <a:endParaRPr lang="ru-RU" sz="3200" dirty="0" smtClean="0">
              <a:solidFill>
                <a:schemeClr val="tx2"/>
              </a:solidFill>
              <a:ea typeface="Segoe UI" pitchFamily="34" charset="0"/>
              <a:cs typeface="Andalus" pitchFamily="18" charset="-78"/>
            </a:endParaRPr>
          </a:p>
        </p:txBody>
      </p:sp>
      <p:pic>
        <p:nvPicPr>
          <p:cNvPr id="13319" name="Picture 7" descr="Картинка 1 из 53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3140968"/>
            <a:ext cx="4428753" cy="318726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1835696" y="1484784"/>
            <a:ext cx="652385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800" dirty="0">
                <a:solidFill>
                  <a:schemeClr val="tx2"/>
                </a:solidFill>
              </a:rPr>
              <a:t>Из истории </a:t>
            </a:r>
            <a:r>
              <a:rPr lang="ru-RU" sz="4800" dirty="0" smtClean="0">
                <a:solidFill>
                  <a:schemeClr val="tx2"/>
                </a:solidFill>
              </a:rPr>
              <a:t>развития…</a:t>
            </a:r>
            <a:endParaRPr lang="ru-RU" sz="4800" dirty="0">
              <a:solidFill>
                <a:schemeClr val="tx2"/>
              </a:solidFill>
            </a:endParaRPr>
          </a:p>
        </p:txBody>
      </p:sp>
      <p:pic>
        <p:nvPicPr>
          <p:cNvPr id="16389" name="Picture 5" descr="Картинка 19 из 46900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2492896"/>
            <a:ext cx="3267075" cy="3810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427984" y="2492896"/>
            <a:ext cx="4464496" cy="3312368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chemeClr val="tx2"/>
                </a:solidFill>
              </a:rPr>
              <a:t>Первым проектом пилотируемой ракеты был в 1881 году проект ракеты с пороховым двигателем известного революционера Николая Ивановича </a:t>
            </a:r>
            <a:r>
              <a:rPr lang="ru-RU" sz="3600" dirty="0" err="1" smtClean="0">
                <a:solidFill>
                  <a:schemeClr val="tx2"/>
                </a:solidFill>
              </a:rPr>
              <a:t>Кибальчича</a:t>
            </a:r>
            <a:r>
              <a:rPr lang="ru-RU" sz="3600" dirty="0" smtClean="0">
                <a:solidFill>
                  <a:schemeClr val="tx2"/>
                </a:solidFill>
              </a:rPr>
              <a:t> (1853-1881).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0178" name="Picture 2" descr="Портрет">
            <a:hlinkClick r:id="rId2" tooltip="Портрет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412776"/>
            <a:ext cx="2952328" cy="411849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2" name="Text Box 6"/>
          <p:cNvSpPr txBox="1">
            <a:spLocks noChangeArrowheads="1"/>
          </p:cNvSpPr>
          <p:nvPr/>
        </p:nvSpPr>
        <p:spPr bwMode="ltGray">
          <a:xfrm>
            <a:off x="4948808" y="836712"/>
            <a:ext cx="4195192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/>
              <a:t> </a:t>
            </a:r>
            <a:r>
              <a:rPr lang="ru-RU" dirty="0">
                <a:solidFill>
                  <a:schemeClr val="tx2"/>
                </a:solidFill>
              </a:rPr>
              <a:t>Будучи осужденным царским судом за участие в убийстве императора Александра II, </a:t>
            </a:r>
            <a:r>
              <a:rPr lang="ru-RU" dirty="0" err="1">
                <a:solidFill>
                  <a:schemeClr val="tx2"/>
                </a:solidFill>
              </a:rPr>
              <a:t>Кибальчич</a:t>
            </a:r>
            <a:r>
              <a:rPr lang="ru-RU" dirty="0">
                <a:solidFill>
                  <a:schemeClr val="tx2"/>
                </a:solidFill>
              </a:rPr>
              <a:t> в камере смертников за 10 дней до казни подал </a:t>
            </a:r>
            <a:r>
              <a:rPr lang="ru-RU" dirty="0" err="1">
                <a:solidFill>
                  <a:schemeClr val="tx2"/>
                </a:solidFill>
              </a:rPr>
              <a:t>администации</a:t>
            </a:r>
            <a:r>
              <a:rPr lang="ru-RU" dirty="0">
                <a:solidFill>
                  <a:schemeClr val="tx2"/>
                </a:solidFill>
              </a:rPr>
              <a:t> тюрьмы записку с описанием своего изобретения. Но царские чиновники скрыли от ученых этот проект. О нем стало известно </a:t>
            </a:r>
            <a:r>
              <a:rPr lang="ru-RU" dirty="0" smtClean="0">
                <a:solidFill>
                  <a:schemeClr val="tx2"/>
                </a:solidFill>
              </a:rPr>
              <a:t>лишь </a:t>
            </a:r>
            <a:r>
              <a:rPr lang="ru-RU" dirty="0">
                <a:solidFill>
                  <a:schemeClr val="tx2"/>
                </a:solidFill>
              </a:rPr>
              <a:t>в 1916 году.</a:t>
            </a:r>
          </a:p>
          <a:p>
            <a:pPr>
              <a:spcBef>
                <a:spcPct val="50000"/>
              </a:spcBef>
            </a:pPr>
            <a:endParaRPr lang="ru-RU" dirty="0"/>
          </a:p>
        </p:txBody>
      </p:sp>
      <p:pic>
        <p:nvPicPr>
          <p:cNvPr id="60424" name="Picture 8" descr="C:\Documents and Settings\Slushatel-4-1\Мои документы\KozlovaEA\17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08720"/>
            <a:ext cx="4343400" cy="419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Text Box 3"/>
          <p:cNvSpPr txBox="1">
            <a:spLocks noChangeArrowheads="1"/>
          </p:cNvSpPr>
          <p:nvPr/>
        </p:nvSpPr>
        <p:spPr bwMode="ltGray">
          <a:xfrm>
            <a:off x="4427984" y="764704"/>
            <a:ext cx="4139952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>
                <a:solidFill>
                  <a:schemeClr val="tx2"/>
                </a:solidFill>
              </a:rPr>
              <a:t>В 1903 году Константин Эдуардович Циолковский предложил первую конструкцию ракеты для космических полетов на жидком топливе и вывел формулу скорости движения ракеты.</a:t>
            </a:r>
          </a:p>
        </p:txBody>
      </p:sp>
      <p:sp>
        <p:nvSpPr>
          <p:cNvPr id="67591" name="Text Box 7"/>
          <p:cNvSpPr txBox="1">
            <a:spLocks noChangeArrowheads="1"/>
          </p:cNvSpPr>
          <p:nvPr/>
        </p:nvSpPr>
        <p:spPr bwMode="ltGray">
          <a:xfrm>
            <a:off x="4427984" y="4149080"/>
            <a:ext cx="4021832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>
                <a:solidFill>
                  <a:schemeClr val="tx2"/>
                </a:solidFill>
              </a:rPr>
              <a:t>В 1929 году ученый предложил идею создания ракетных поездов (многоступенчатых ракет).</a:t>
            </a:r>
          </a:p>
          <a:p>
            <a:pPr>
              <a:spcBef>
                <a:spcPct val="50000"/>
              </a:spcBef>
            </a:pP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18438" name="Picture 6" descr="Картинка 1 из 3304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268760"/>
            <a:ext cx="3384376" cy="444481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Text Box 4"/>
          <p:cNvSpPr txBox="1">
            <a:spLocks noChangeArrowheads="1"/>
          </p:cNvSpPr>
          <p:nvPr/>
        </p:nvSpPr>
        <p:spPr bwMode="ltGray">
          <a:xfrm>
            <a:off x="3505200" y="685800"/>
            <a:ext cx="769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68613" name="Text Box 5"/>
          <p:cNvSpPr txBox="1">
            <a:spLocks noChangeArrowheads="1"/>
          </p:cNvSpPr>
          <p:nvPr/>
        </p:nvSpPr>
        <p:spPr bwMode="ltGray">
          <a:xfrm>
            <a:off x="2123728" y="404664"/>
            <a:ext cx="6622504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dirty="0">
                <a:solidFill>
                  <a:schemeClr val="tx2"/>
                </a:solidFill>
              </a:rPr>
              <a:t>Устройство ракеты-носителя</a:t>
            </a:r>
          </a:p>
          <a:p>
            <a:pPr>
              <a:spcBef>
                <a:spcPct val="50000"/>
              </a:spcBef>
            </a:pPr>
            <a:endParaRPr lang="ru-RU" sz="3600" dirty="0">
              <a:solidFill>
                <a:schemeClr val="folHlink"/>
              </a:solidFill>
            </a:endParaRPr>
          </a:p>
        </p:txBody>
      </p:sp>
      <p:pic>
        <p:nvPicPr>
          <p:cNvPr id="19467" name="Picture 11" descr="http://rusrevcom.narod.ru/images_p/soyuz-2-freg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3874"/>
            <a:ext cx="2181515" cy="6594126"/>
          </a:xfrm>
          <a:prstGeom prst="rect">
            <a:avLst/>
          </a:prstGeom>
          <a:noFill/>
        </p:spPr>
      </p:pic>
      <p:pic>
        <p:nvPicPr>
          <p:cNvPr id="19469" name="Picture 13" descr="Картинка 4 из 648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1268760"/>
            <a:ext cx="3888432" cy="518457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Text Box 3"/>
          <p:cNvSpPr txBox="1">
            <a:spLocks noChangeArrowheads="1"/>
          </p:cNvSpPr>
          <p:nvPr/>
        </p:nvSpPr>
        <p:spPr bwMode="ltGray">
          <a:xfrm>
            <a:off x="4211960" y="1196752"/>
            <a:ext cx="4392488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>
                <a:solidFill>
                  <a:schemeClr val="tx2"/>
                </a:solidFill>
              </a:rPr>
              <a:t>Сергей Павлович Королев был крупнейшим конструктором ракетно-космических систем. Под его руководством были осуществлены запуски первых в мире искусственных спутников Земли, Луны и Солнца, первых пилотируемых космических кораблей и первый выход человека из спутника в открытый космос.</a:t>
            </a:r>
          </a:p>
        </p:txBody>
      </p:sp>
      <p:pic>
        <p:nvPicPr>
          <p:cNvPr id="20485" name="Picture 5" descr="Картинка 2 из 55256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96752"/>
            <a:ext cx="3312368" cy="477102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784</TotalTime>
  <Words>371</Words>
  <Application>Microsoft Office PowerPoint</Application>
  <PresentationFormat>Экран (4:3)</PresentationFormat>
  <Paragraphs>27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Бумажная</vt:lpstr>
      <vt:lpstr>Реактивное  движение.</vt:lpstr>
      <vt:lpstr>Слайд 2</vt:lpstr>
      <vt:lpstr>Для осуществления реактивного движения не требуется взаимодействия тела с окружающей средой. </vt:lpstr>
      <vt:lpstr>Слайд 4</vt:lpstr>
      <vt:lpstr>Первым проектом пилотируемой ракеты был в 1881 году проект ракеты с пороховым двигателем известного революционера Николая Ивановича Кибальчича (1853-1881). 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Реактивное  движение.</dc:title>
  <cp:lastModifiedBy>Family</cp:lastModifiedBy>
  <cp:revision>3</cp:revision>
  <cp:lastPrinted>1601-01-01T00:00:00Z</cp:lastPrinted>
  <dcterms:created xsi:type="dcterms:W3CDTF">2002-01-23T13:35:36Z</dcterms:created>
  <dcterms:modified xsi:type="dcterms:W3CDTF">2012-11-14T15:56:51Z</dcterms:modified>
</cp:coreProperties>
</file>