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6" autoAdjust="0"/>
  </p:normalViewPr>
  <p:slideViewPr>
    <p:cSldViewPr>
      <p:cViewPr>
        <p:scale>
          <a:sx n="100" d="100"/>
          <a:sy n="100" d="100"/>
        </p:scale>
        <p:origin x="-109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2DA3EAB-A0DE-4BD5-9353-E3EA9F1CF283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E96-EDD8-4A36-9C08-2D3C2DEEA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3EAB-A0DE-4BD5-9353-E3EA9F1CF283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E96-EDD8-4A36-9C08-2D3C2DEEA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3EAB-A0DE-4BD5-9353-E3EA9F1CF283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E96-EDD8-4A36-9C08-2D3C2DEEA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3EAB-A0DE-4BD5-9353-E3EA9F1CF283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E96-EDD8-4A36-9C08-2D3C2DEEA77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3EAB-A0DE-4BD5-9353-E3EA9F1CF283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E96-EDD8-4A36-9C08-2D3C2DEEA77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3EAB-A0DE-4BD5-9353-E3EA9F1CF283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E96-EDD8-4A36-9C08-2D3C2DEEA77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3EAB-A0DE-4BD5-9353-E3EA9F1CF283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E96-EDD8-4A36-9C08-2D3C2DEEA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3EAB-A0DE-4BD5-9353-E3EA9F1CF283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E96-EDD8-4A36-9C08-2D3C2DEEA77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3EAB-A0DE-4BD5-9353-E3EA9F1CF283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E96-EDD8-4A36-9C08-2D3C2DEEA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3EAB-A0DE-4BD5-9353-E3EA9F1CF283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E96-EDD8-4A36-9C08-2D3C2DEEA7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3EAB-A0DE-4BD5-9353-E3EA9F1CF283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E96-EDD8-4A36-9C08-2D3C2DEEA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2DA3EAB-A0DE-4BD5-9353-E3EA9F1CF283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E143E96-EDD8-4A36-9C08-2D3C2DEEA7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272808" cy="4032448"/>
          </a:xfrm>
        </p:spPr>
        <p:txBody>
          <a:bodyPr>
            <a:noAutofit/>
          </a:bodyPr>
          <a:lstStyle/>
          <a:p>
            <a:r>
              <a:rPr lang="ru-RU" sz="6600" dirty="0" smtClean="0"/>
              <a:t>Ржевское </a:t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>купечество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61939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980728"/>
            <a:ext cx="3888432" cy="468052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/>
              <a:t>Окруженные большими заборами с воротами на прочных запорах, они оказались отгороженными от городской жизни. Однако купечество принимало в ней активное участие деятельностью в городской думе, капиталовложениями в предприятия и акционерные общества, благотворительностью.  </a:t>
            </a:r>
          </a:p>
        </p:txBody>
      </p:sp>
      <p:pic>
        <p:nvPicPr>
          <p:cNvPr id="5122" name="Picture 2" descr="C:\Users\Илья\Desktop\tsybi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0473"/>
            <a:ext cx="2857698" cy="428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2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Илья\Desktop\obrazts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78758"/>
            <a:ext cx="7560840" cy="465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08720"/>
            <a:ext cx="6984776" cy="4968552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/>
              <a:t>Современниками  неоднократно отмечалось, что главной особенностью купеческой семьи являлось патриархальность семейных отношений. Приглядываясь к семейным нравам можно  видеть согласие, родственную любовь и повиновение  родителям, уважение к старшим и властям. Этому способствовало и то, что характер внутрисемейных отношений в дореволюционной России закреплялся законом. В соответствии с законодательст­вом женщина находи­лась в зависимом положении от мужчины. При выходе замуж она принимала звание и сословное положение мужа. Жена была обязана «повиноваться мужу своему как главе семей­ства», «пребывать к нему в любви, почтении и неог­раниченном послушании», оказывать ему «всякое угождение и привязанность аки хозяйка». Зависимому положению женщины во мно­гом способствовало признание единственной формы брака — церковного, а по нему жена была обязана всюду следовать за своим мужем. Пас­порт она могла получить только с разрешения су­пруга, а нарушение супружеской верности могло повлечь тюремное заключение.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2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124744"/>
            <a:ext cx="4536504" cy="4968552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/>
              <a:t>Так как семья играла весьма важную роль в жизни купече­ства. Семейные отношения «цементировались» общим капиталом и фамильным делом. Выходили замуж в то время рано, в основном в возрасте 17-18 лет, нередко встречались и 15-16-летние невесты. Муж­чины же, могли позволить себе обзавестись семьей только, достигнув определенной финансовой самостоятельности. Для купца и в 40 лет жениться было не поздно, а вот для девиц после 30 вероятность выйти замуж становилась призрачной. Разница в возрасте в 6-8 лет являлась нормой. Однако и не­равные браки не были редкостью. </a:t>
            </a:r>
          </a:p>
          <a:p>
            <a:endParaRPr lang="ru-RU" dirty="0"/>
          </a:p>
        </p:txBody>
      </p:sp>
      <p:pic>
        <p:nvPicPr>
          <p:cNvPr id="8194" name="Picture 2" descr="C:\Users\Илья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2776"/>
            <a:ext cx="3278257" cy="401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6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68760"/>
            <a:ext cx="6512768" cy="414563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/>
              <a:t>Многие из купцов предпочитали выбирать жену из сво­его круга. Это позволяло укрепить связи с важным торговым партнером, увеличить свой капитал за счет приданого, по­высить репутацию. Свадьбы обычно играли в период с Рож­дества до масленицы. Большая их часть — до половины всех свадеб в году — приходилась на январь. Молодые всту­пали в брак не по любви, а по родительской воле, которая в данном случае отражала не прихоть стариков, а интересы семьи в целом. На брак смотрели как на имущественную сделку.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6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340768"/>
            <a:ext cx="6440760" cy="4217641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dirty="0"/>
              <a:t>Образование мальчиков  ограничивалось в большинстве случаев элементарной  грамотностью. Отношение к  учебе среди купечества можно выразить словами  одного из купцов: «У нас в торговом быту больших наук не требуется. Самое главное цифирь и счеты. Научился записывать приход – расход и за прилавок. Тут не избалуешься не то, что в школе</a:t>
            </a:r>
            <a:r>
              <a:rPr lang="ru-RU" dirty="0" smtClean="0"/>
              <a:t>»</a:t>
            </a:r>
            <a:r>
              <a:rPr lang="ru-RU" dirty="0"/>
              <a:t> </a:t>
            </a:r>
            <a:endParaRPr lang="ru-RU" dirty="0" smtClean="0"/>
          </a:p>
          <a:p>
            <a:pPr indent="0">
              <a:buNone/>
            </a:pPr>
            <a:r>
              <a:rPr lang="ru-RU" dirty="0" smtClean="0"/>
              <a:t>Иначе </a:t>
            </a:r>
            <a:r>
              <a:rPr lang="ru-RU" dirty="0"/>
              <a:t>воспитывали девочек. Дочери купцов должны бы­ли помогать матери следить за порядком и младшими деть­ми. Их учили вязать кружева, шить, готовить приданое, знако­мили с обязанностями хозяйки дома. Образование, грамот­ность вплоть до начала XX века считались необязательными. </a:t>
            </a:r>
          </a:p>
        </p:txBody>
      </p:sp>
    </p:spTree>
    <p:extLst>
      <p:ext uri="{BB962C8B-B14F-4D97-AF65-F5344CB8AC3E}">
        <p14:creationId xmlns:p14="http://schemas.microsoft.com/office/powerpoint/2010/main" val="25031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68760"/>
            <a:ext cx="6368752" cy="4289649"/>
          </a:xfrm>
        </p:spPr>
        <p:txBody>
          <a:bodyPr/>
          <a:lstStyle/>
          <a:p>
            <a:pPr indent="0">
              <a:buNone/>
            </a:pPr>
            <a:r>
              <a:rPr lang="ru-RU" dirty="0"/>
              <a:t>В купеческих семьях не редкостью были приемные дети, а также «воспитанники» — дети, отданные на воспитание не­состоятельными родителями, сироты, взятые от умерших родственников, незаконнорожденные. Все они по своим пра­вам отличались от законных детей. Незаконнорожденные и воспитанники не имели права на фамилию своего воспитате­ля и долю в наследстве.</a:t>
            </a:r>
          </a:p>
        </p:txBody>
      </p:sp>
    </p:spTree>
    <p:extLst>
      <p:ext uri="{BB962C8B-B14F-4D97-AF65-F5344CB8AC3E}">
        <p14:creationId xmlns:p14="http://schemas.microsoft.com/office/powerpoint/2010/main" val="31852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Илья\Desktop\312312312312312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6287" y="260648"/>
            <a:ext cx="4234185" cy="6408712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ru-RU" dirty="0" smtClean="0"/>
              <a:t>На </a:t>
            </a:r>
            <a:r>
              <a:rPr lang="ru-RU" dirty="0"/>
              <a:t>первом этаже размещались парадные помещения — боль­шая зала и одна или две гостиные. Они предназ­начались только для праздничных приемов, как тогда говорили, «для парада». Все остальное вре­мя сюда никого, даже домашних, не пускали, что­бы не испортить нарядную мебель. За гостиной следовала большая столовая и кабинет хозяина. Жилые комнаты -  спальни и детские размеща­лись на втором этаже. Они отличались скром­ными размерами, низкими потолками и малень­кими окнами, чтобы дольше хранить тепло от жарко натопленных печей.</a:t>
            </a:r>
          </a:p>
          <a:p>
            <a:endParaRPr lang="ru-RU" dirty="0"/>
          </a:p>
        </p:txBody>
      </p:sp>
      <p:pic>
        <p:nvPicPr>
          <p:cNvPr id="9218" name="Picture 2" descr="C:\Users\Илья\Desktop\schitikov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0500"/>
            <a:ext cx="4448176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6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Илья\Desktop\312312312312312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01"/>
            <a:ext cx="91725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71921"/>
            <a:ext cx="9036496" cy="3048001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dirty="0"/>
              <a:t>В начале XX века </a:t>
            </a:r>
            <a:r>
              <a:rPr lang="ru-RU" dirty="0" smtClean="0"/>
              <a:t>купеческий </a:t>
            </a:r>
            <a:r>
              <a:rPr lang="ru-RU" dirty="0"/>
              <a:t>дом часто служил одновременно жильем, магазином, конторой, а также складом товаров, заводом  и банком. Неудивительно, что купеческие особняки были миниатюрными: как правило, двухэтажными, с большими окнами - часто с балконами или лоджиями на втором этаже, на каменном полуподвале, или комбинированными (первый этаж каменный, второй — деревянный). На втором этаже обычно  сам купец со своей семьей, на первом располагалась лавка, контора, кухня, обитали дальние родственники и прислуга. Стоимость дома купца средней руки составляла  3 – 10 тысяч рублей.</a:t>
            </a:r>
          </a:p>
          <a:p>
            <a:endParaRPr lang="ru-RU" dirty="0"/>
          </a:p>
        </p:txBody>
      </p:sp>
      <p:pic>
        <p:nvPicPr>
          <p:cNvPr id="10242" name="Picture 2" descr="C:\Users\Илья\Desktop\dmitrievskay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31941" r="111" b="-477"/>
          <a:stretch/>
        </p:blipFill>
        <p:spPr bwMode="auto">
          <a:xfrm>
            <a:off x="1619671" y="3402707"/>
            <a:ext cx="6147345" cy="327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1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Илья\Desktop\312312312312312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41" y="-243408"/>
            <a:ext cx="9172575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4800947" cy="720080"/>
          </a:xfrm>
        </p:spPr>
        <p:txBody>
          <a:bodyPr>
            <a:normAutofit/>
          </a:bodyPr>
          <a:lstStyle/>
          <a:p>
            <a:r>
              <a:rPr lang="ru-RU" sz="2800" b="1" dirty="0"/>
              <a:t> Духовная жизнь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119833"/>
            <a:ext cx="4608512" cy="4896544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 smtClean="0"/>
              <a:t>Мы </a:t>
            </a:r>
            <a:r>
              <a:rPr lang="ru-RU" dirty="0"/>
              <a:t>располагаем весьма скудными сведениями о быте и духовной жизни </a:t>
            </a:r>
            <a:r>
              <a:rPr lang="ru-RU" dirty="0" err="1"/>
              <a:t>ржевитян</a:t>
            </a:r>
            <a:r>
              <a:rPr lang="ru-RU" dirty="0"/>
              <a:t> в </a:t>
            </a:r>
            <a:r>
              <a:rPr lang="en-US" dirty="0"/>
              <a:t>XVIII</a:t>
            </a:r>
            <a:r>
              <a:rPr lang="ru-RU" dirty="0"/>
              <a:t> веке, осо­бенно в первой его половине. Можно лишь опреде­ленно сказать, что культура, в подлинном смысле это­го слова, в ржевской действительности того времени была еще в зачаточном состоянии.</a:t>
            </a:r>
          </a:p>
          <a:p>
            <a:pPr indent="0">
              <a:buNone/>
            </a:pPr>
            <a:r>
              <a:rPr lang="ru-RU" dirty="0"/>
              <a:t>Быт городского населения носил застойный харак­тер. Новшества, распространявшиеся в России под влиянием петровских реформ, встречались в Ржеве неодобрительно, с резким обсуждением. «Дела Пет­ровы — дела </a:t>
            </a:r>
            <a:r>
              <a:rPr lang="ru-RU" dirty="0" err="1"/>
              <a:t>антихристовы</a:t>
            </a:r>
            <a:r>
              <a:rPr lang="ru-RU" dirty="0"/>
              <a:t>», — судачили меж собой старообрядцы, которых в  Ржеве был немало Вишняков Н.П. Ржев. К истории города и района. </a:t>
            </a:r>
          </a:p>
        </p:txBody>
      </p:sp>
      <p:pic>
        <p:nvPicPr>
          <p:cNvPr id="11267" name="Picture 3" descr="C:\Users\Илья\Desktop\pokrovskstarobrrjev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9" t="-354" r="22013" b="354"/>
          <a:stretch/>
        </p:blipFill>
        <p:spPr bwMode="auto">
          <a:xfrm>
            <a:off x="-29741" y="945679"/>
            <a:ext cx="4336851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4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077072"/>
            <a:ext cx="6552728" cy="1800200"/>
          </a:xfrm>
        </p:spPr>
        <p:txBody>
          <a:bodyPr/>
          <a:lstStyle/>
          <a:p>
            <a:pPr indent="0">
              <a:buNone/>
            </a:pPr>
            <a:r>
              <a:rPr lang="ru-RU" dirty="0"/>
              <a:t>Ржев издревле славился как крупный торговый центр в верховьях Волги, расположенный на перекрестке водных путей. История ржевского купечества, является частью истории </a:t>
            </a:r>
            <a:r>
              <a:rPr lang="ru-RU" dirty="0" smtClean="0"/>
              <a:t>Ржева</a:t>
            </a:r>
            <a:r>
              <a:rPr lang="ru-RU" dirty="0"/>
              <a:t>.</a:t>
            </a:r>
          </a:p>
        </p:txBody>
      </p:sp>
      <p:pic>
        <p:nvPicPr>
          <p:cNvPr id="1026" name="Picture 2" descr="C:\Users\Илья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67383"/>
            <a:ext cx="5708746" cy="363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340768"/>
            <a:ext cx="6368752" cy="4145633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ru-RU" dirty="0"/>
              <a:t>Город, как известно, делился Волгой на две части (две стороны) правая - Князь-</a:t>
            </a:r>
            <a:r>
              <a:rPr lang="ru-RU" dirty="0" err="1"/>
              <a:t>Дмитровская</a:t>
            </a:r>
            <a:r>
              <a:rPr lang="ru-RU" dirty="0"/>
              <a:t>, а левая - Князь-Федоровская.  На Князь-</a:t>
            </a:r>
            <a:r>
              <a:rPr lang="ru-RU" dirty="0" err="1"/>
              <a:t>Дмитровской</a:t>
            </a:r>
            <a:r>
              <a:rPr lang="ru-RU" dirty="0"/>
              <a:t> — стороне верховодили купцы-старообрядцы, а на Князь-Федоровской — </a:t>
            </a:r>
            <a:r>
              <a:rPr lang="ru-RU" dirty="0" err="1"/>
              <a:t>никонианцы</a:t>
            </a:r>
            <a:r>
              <a:rPr lang="ru-RU" dirty="0"/>
              <a:t>. Соперничест­во приобретало! оттенок враждебности — «наша сторона» и «та сторона»... Это деление и всякое взаимное поношение бытовало долго, и ни одной из сторон от этого не было легче. О тех и других священнослужителях шли наговоры среди верующих жителей города, недобрая молва, не укрепляющая, а разобщающая церковные приходы. Прихожа­не — перебежчики были с обеих сторон. И только по проше­ствии довольно большого количества лет, в конце </a:t>
            </a:r>
            <a:r>
              <a:rPr lang="en-US" dirty="0"/>
              <a:t>XIX</a:t>
            </a:r>
            <a:r>
              <a:rPr lang="ru-RU" dirty="0"/>
              <a:t> века, немного угасла волны взаимного обвинения и клеветы. Те же купцы, с практической точки зрения смотрели на ту проблему, что город разделен на две части, и, скорее всего, соединить его может мост. Строительство которого и началось в начале </a:t>
            </a:r>
            <a:r>
              <a:rPr lang="en-US" dirty="0"/>
              <a:t>XX</a:t>
            </a:r>
            <a:r>
              <a:rPr lang="ru-RU" dirty="0"/>
              <a:t> века. Корыстную цель экономической выгоды преследовали и те купцы, которые «делали вид», что перешли в «истинную» церковь, а на самом деле оставались староверами (например, такие как </a:t>
            </a:r>
            <a:r>
              <a:rPr lang="ru-RU" dirty="0" err="1"/>
              <a:t>Берсенев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9194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340768"/>
            <a:ext cx="6400800" cy="4361657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dirty="0"/>
              <a:t>В своем историческом  развитии ржевское купечество прошло длинный и трудный путь. </a:t>
            </a:r>
          </a:p>
          <a:p>
            <a:pPr indent="0">
              <a:buNone/>
            </a:pPr>
            <a:r>
              <a:rPr lang="ru-RU" dirty="0"/>
              <a:t>Уже в </a:t>
            </a:r>
            <a:r>
              <a:rPr lang="en-US" dirty="0"/>
              <a:t>XVII </a:t>
            </a:r>
            <a:r>
              <a:rPr lang="ru-RU" dirty="0"/>
              <a:t>веке ржевское купечество занималось оптовой торговлей на российском и международном рынках. В эпоху петровских преобразований ржевское купечество получило новый стимул в своём развитии. Благодаря своему выгодному географическому Ржев становиться важным поставщиком северной столицы. А, кон. </a:t>
            </a:r>
            <a:r>
              <a:rPr lang="en-US" dirty="0"/>
              <a:t>XVII</a:t>
            </a:r>
            <a:r>
              <a:rPr lang="ru-RU" dirty="0"/>
              <a:t> - </a:t>
            </a:r>
            <a:r>
              <a:rPr lang="en-US" dirty="0"/>
              <a:t>XVIII </a:t>
            </a:r>
            <a:r>
              <a:rPr lang="ru-RU" dirty="0"/>
              <a:t>века стали для ржевского купечества началом расцвета. На протяжение всего </a:t>
            </a:r>
            <a:r>
              <a:rPr lang="en-US" dirty="0"/>
              <a:t>XVIII </a:t>
            </a:r>
            <a:r>
              <a:rPr lang="ru-RU" dirty="0"/>
              <a:t>века купечество Ржева только укореняет свои позиции среди остального населения города, его численность растет.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9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68760"/>
            <a:ext cx="6400800" cy="4217641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ru-RU" dirty="0"/>
              <a:t>важнейшей формой накопления капитала в данный период времени была все же оптовая торговля. Оптовая торговля ржевских купцов велась по 5 основным направлениям. В </a:t>
            </a:r>
            <a:r>
              <a:rPr lang="en-US" dirty="0"/>
              <a:t>XVIII</a:t>
            </a:r>
            <a:r>
              <a:rPr lang="ru-RU" dirty="0"/>
              <a:t> веке главным направлением торговли стало северо-западное, товары шли преимущественно в новую столицу – Петербург.</a:t>
            </a:r>
          </a:p>
          <a:p>
            <a:pPr indent="0">
              <a:buNone/>
            </a:pPr>
            <a:r>
              <a:rPr lang="ru-RU" dirty="0"/>
              <a:t>Основным товаром являлся хлеб, скупаемый в южных губерниях и поставляемый в Петербург по </a:t>
            </a:r>
            <a:r>
              <a:rPr lang="ru-RU" dirty="0" err="1"/>
              <a:t>вышневолоцкой</a:t>
            </a:r>
            <a:r>
              <a:rPr lang="ru-RU" dirty="0"/>
              <a:t> водной системе. Другим важным товаром являлась пенька, большое количество которой требовалось зарождающемуся русскому флоту.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Илья\Desktop\312312312312312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06"/>
            <a:ext cx="9172575" cy="686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3"/>
            <a:ext cx="8640960" cy="345638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/>
              <a:t> </a:t>
            </a:r>
            <a:r>
              <a:rPr lang="ru-RU" dirty="0"/>
              <a:t>Проникает в Ржев и иностранный капитал, который вкладывает деньги в производство, а также занимается закупкой льна у ржевских  купцов. Получая колоссальные прибыли от торговли льном и промышленности ржевские купцы активно занимаются благотворительностью: строят богоугодные и учебные заведения. В начале </a:t>
            </a:r>
            <a:r>
              <a:rPr lang="en-US" dirty="0"/>
              <a:t>XX</a:t>
            </a:r>
            <a:r>
              <a:rPr lang="ru-RU" dirty="0"/>
              <a:t> века на купеческие деньги  в городе существовал театр и два кинотеатра, в 1911 году был построен каменный мост через Волгу. Хочется, чтобы коммерсанты новейшего времени сохраняли добрые традиции купцов прошлого.  </a:t>
            </a:r>
          </a:p>
          <a:p>
            <a:endParaRPr lang="ru-RU" dirty="0"/>
          </a:p>
        </p:txBody>
      </p:sp>
      <p:pic>
        <p:nvPicPr>
          <p:cNvPr id="14338" name="Picture 2" descr="C:\Users\Илья\Desktop\rak-1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02693"/>
            <a:ext cx="4968552" cy="32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Возникновение и становление ржевского купечества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dirty="0"/>
              <a:t>Ржев, после окончания «смутного времени», быстро восстанавливается от разрухи. Этому способствовало его выгодное географическое положение на старейших </a:t>
            </a:r>
            <a:r>
              <a:rPr lang="ru-RU" u="sng" dirty="0"/>
              <a:t>торгово-водных</a:t>
            </a:r>
            <a:r>
              <a:rPr lang="ru-RU" dirty="0"/>
              <a:t> путях. Это </a:t>
            </a:r>
            <a:r>
              <a:rPr lang="ru-RU" u="sng" dirty="0"/>
              <a:t>пути</a:t>
            </a:r>
            <a:r>
              <a:rPr lang="ru-RU" dirty="0"/>
              <a:t>: Двина-Волга, через </a:t>
            </a:r>
            <a:r>
              <a:rPr lang="ru-RU" dirty="0" err="1"/>
              <a:t>Тудовку</a:t>
            </a:r>
            <a:r>
              <a:rPr lang="ru-RU" dirty="0"/>
              <a:t> - Межу и </a:t>
            </a:r>
            <a:r>
              <a:rPr lang="ru-RU" dirty="0" err="1"/>
              <a:t>Сишку</a:t>
            </a:r>
            <a:r>
              <a:rPr lang="ru-RU" dirty="0"/>
              <a:t> – Березу – Межу; Днепр- Волга, через </a:t>
            </a:r>
            <a:r>
              <a:rPr lang="ru-RU" dirty="0" err="1"/>
              <a:t>Вазузу</a:t>
            </a:r>
            <a:r>
              <a:rPr lang="ru-RU" dirty="0"/>
              <a:t>; Москва-река – Волга, через Рузу – Держу и </a:t>
            </a:r>
            <a:r>
              <a:rPr lang="ru-RU" dirty="0" err="1"/>
              <a:t>Вазузу</a:t>
            </a:r>
            <a:r>
              <a:rPr lang="ru-RU" dirty="0"/>
              <a:t> – </a:t>
            </a:r>
            <a:r>
              <a:rPr lang="ru-RU" dirty="0" err="1"/>
              <a:t>Гжать</a:t>
            </a:r>
            <a:r>
              <a:rPr lang="ru-RU" dirty="0"/>
              <a:t>. Великий Новгород имел выход в Волгу через реки Полу – </a:t>
            </a:r>
            <a:r>
              <a:rPr lang="ru-RU" dirty="0" err="1"/>
              <a:t>Явонь</a:t>
            </a:r>
            <a:r>
              <a:rPr lang="ru-RU" dirty="0"/>
              <a:t> – оз. Селигер – р. </a:t>
            </a:r>
            <a:r>
              <a:rPr lang="ru-RU" dirty="0" err="1"/>
              <a:t>Селижаровку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379265"/>
            <a:ext cx="4824536" cy="4248472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dirty="0"/>
              <a:t>Появляются крупные,  получившие известность далеко за пределами Ржева, купцы, обладающие, по тем временам, крупными капиталами. Благодаря  сохранившимся приходно-расходным книгам ржевской приказной избы 1617-1627 гг. мы знаем их фамилии. Возможно, они торговали уже в конце </a:t>
            </a:r>
            <a:r>
              <a:rPr lang="en-US" dirty="0"/>
              <a:t>XVI</a:t>
            </a:r>
            <a:r>
              <a:rPr lang="ru-RU" dirty="0"/>
              <a:t> в. Это  </a:t>
            </a:r>
            <a:r>
              <a:rPr lang="ru-RU" dirty="0" err="1"/>
              <a:t>Ф.Арефин</a:t>
            </a:r>
            <a:r>
              <a:rPr lang="ru-RU" dirty="0"/>
              <a:t>, Е., И., Н. Долгополовы, </a:t>
            </a:r>
            <a:r>
              <a:rPr lang="ru-RU" dirty="0" err="1"/>
              <a:t>М.Немилов</a:t>
            </a:r>
            <a:r>
              <a:rPr lang="ru-RU" dirty="0"/>
              <a:t>, С. </a:t>
            </a:r>
            <a:r>
              <a:rPr lang="ru-RU" dirty="0" err="1"/>
              <a:t>Руделев</a:t>
            </a:r>
            <a:r>
              <a:rPr lang="ru-RU" dirty="0"/>
              <a:t>, </a:t>
            </a:r>
            <a:r>
              <a:rPr lang="ru-RU" dirty="0" err="1"/>
              <a:t>И.Струнников</a:t>
            </a:r>
            <a:r>
              <a:rPr lang="ru-RU" dirty="0"/>
              <a:t>, Е., и С. </a:t>
            </a:r>
            <a:r>
              <a:rPr lang="ru-RU" dirty="0" err="1"/>
              <a:t>Чураковы</a:t>
            </a:r>
            <a:r>
              <a:rPr lang="ru-RU" dirty="0"/>
              <a:t>. Эти торговцы регулярно поставляли в приказную избу бумагу.  </a:t>
            </a:r>
          </a:p>
          <a:p>
            <a:endParaRPr lang="ru-RU" dirty="0"/>
          </a:p>
        </p:txBody>
      </p:sp>
      <p:pic>
        <p:nvPicPr>
          <p:cNvPr id="1026" name="Picture 2" descr="C:\Users\Илья\Desktop\ccch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055"/>
            <a:ext cx="3066236" cy="383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59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043608" y="1052736"/>
            <a:ext cx="6912768" cy="4536504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dirty="0"/>
              <a:t>В 30-40-х годах  </a:t>
            </a:r>
            <a:r>
              <a:rPr lang="en-US" dirty="0"/>
              <a:t>XVII</a:t>
            </a:r>
            <a:r>
              <a:rPr lang="ru-RU" dirty="0"/>
              <a:t>  в. торговали пенькой, кожами, салом, рыбой, мехами </a:t>
            </a:r>
            <a:r>
              <a:rPr lang="ru-RU" dirty="0" err="1"/>
              <a:t>П.Арефин</a:t>
            </a:r>
            <a:r>
              <a:rPr lang="ru-RU" dirty="0"/>
              <a:t>, А. </a:t>
            </a:r>
            <a:r>
              <a:rPr lang="ru-RU" dirty="0" err="1"/>
              <a:t>Берсенев</a:t>
            </a:r>
            <a:r>
              <a:rPr lang="ru-RU" dirty="0"/>
              <a:t>, С. </a:t>
            </a:r>
            <a:r>
              <a:rPr lang="ru-RU" dirty="0" err="1"/>
              <a:t>Руделев</a:t>
            </a:r>
            <a:r>
              <a:rPr lang="ru-RU" dirty="0"/>
              <a:t>, Е. Устинов, С. </a:t>
            </a:r>
            <a:r>
              <a:rPr lang="ru-RU" dirty="0" err="1"/>
              <a:t>Цыбин</a:t>
            </a:r>
            <a:r>
              <a:rPr lang="ru-RU" dirty="0"/>
              <a:t>. В 1637-1641 гг. вместе с </a:t>
            </a:r>
            <a:r>
              <a:rPr lang="ru-RU" dirty="0" err="1"/>
              <a:t>Н.Долгополовым</a:t>
            </a:r>
            <a:r>
              <a:rPr lang="ru-RU" dirty="0"/>
              <a:t> и Е. Устиновым кабацким откупщиком был </a:t>
            </a:r>
            <a:r>
              <a:rPr lang="ru-RU" dirty="0" err="1"/>
              <a:t>И.Берсенев</a:t>
            </a:r>
            <a:r>
              <a:rPr lang="ru-RU" dirty="0"/>
              <a:t>. Выборные должности земского старосты и кабацкого целовальника в 20-х гг. </a:t>
            </a:r>
            <a:r>
              <a:rPr lang="en-US" dirty="0"/>
              <a:t>XVII</a:t>
            </a:r>
            <a:r>
              <a:rPr lang="ru-RU" dirty="0"/>
              <a:t> в. занимали И. и П. Симоновы. Капиталами, достаточными для ведения оптовой торговли, располагали в это же время С. </a:t>
            </a:r>
            <a:r>
              <a:rPr lang="ru-RU" dirty="0" err="1"/>
              <a:t>Сарафанников</a:t>
            </a:r>
            <a:r>
              <a:rPr lang="ru-RU" dirty="0"/>
              <a:t>, П. </a:t>
            </a:r>
            <a:r>
              <a:rPr lang="ru-RU" dirty="0" err="1"/>
              <a:t>Руделев</a:t>
            </a:r>
            <a:r>
              <a:rPr lang="ru-RU" dirty="0"/>
              <a:t> и Т. Устинов. В 1634-35 гг.  во Ржеве лавки имели </a:t>
            </a:r>
            <a:r>
              <a:rPr lang="ru-RU" dirty="0" err="1"/>
              <a:t>Арефены</a:t>
            </a:r>
            <a:r>
              <a:rPr lang="ru-RU" dirty="0"/>
              <a:t>, </a:t>
            </a:r>
            <a:r>
              <a:rPr lang="ru-RU" dirty="0" err="1"/>
              <a:t>Берсеневы</a:t>
            </a:r>
            <a:r>
              <a:rPr lang="ru-RU" dirty="0"/>
              <a:t>, Глушковы, Долгополовы, </a:t>
            </a:r>
            <a:r>
              <a:rPr lang="ru-RU" dirty="0" err="1"/>
              <a:t>Кудряевы</a:t>
            </a:r>
            <a:r>
              <a:rPr lang="ru-RU" dirty="0"/>
              <a:t>, </a:t>
            </a:r>
            <a:r>
              <a:rPr lang="ru-RU" dirty="0" err="1"/>
              <a:t>Мясниковы</a:t>
            </a:r>
            <a:r>
              <a:rPr lang="ru-RU" dirty="0"/>
              <a:t>, Немиловы, </a:t>
            </a:r>
            <a:r>
              <a:rPr lang="ru-RU" dirty="0" err="1"/>
              <a:t>Руделевы</a:t>
            </a:r>
            <a:r>
              <a:rPr lang="ru-RU" dirty="0"/>
              <a:t>, Сазоновы, </a:t>
            </a:r>
            <a:r>
              <a:rPr lang="ru-RU" dirty="0" err="1"/>
              <a:t>Сарафанниковы</a:t>
            </a:r>
            <a:r>
              <a:rPr lang="ru-RU" dirty="0"/>
              <a:t>, </a:t>
            </a:r>
            <a:r>
              <a:rPr lang="ru-RU" dirty="0" err="1"/>
              <a:t>Струнниковы</a:t>
            </a:r>
            <a:r>
              <a:rPr lang="ru-RU" dirty="0"/>
              <a:t>, Томилины, Устиновы, </a:t>
            </a:r>
            <a:r>
              <a:rPr lang="ru-RU" dirty="0" err="1"/>
              <a:t>Цыбины</a:t>
            </a:r>
            <a:r>
              <a:rPr lang="ru-RU" dirty="0"/>
              <a:t>, </a:t>
            </a:r>
            <a:r>
              <a:rPr lang="ru-RU" dirty="0" err="1"/>
              <a:t>Чураковы</a:t>
            </a:r>
            <a:r>
              <a:rPr lang="ru-RU" dirty="0"/>
              <a:t>  и др. Их ежегодный оборот составлял от 1 268 299 до 1 297 378 рублей. Демкин А.В. Русское </a:t>
            </a:r>
            <a:r>
              <a:rPr lang="ru-RU" dirty="0" smtClean="0"/>
              <a:t>купечество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1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Илья\Desktop\312312312312312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376" y="-243408"/>
            <a:ext cx="9494753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4561496" cy="5904655"/>
          </a:xfrm>
        </p:spPr>
        <p:txBody>
          <a:bodyPr>
            <a:normAutofit fontScale="25000" lnSpcReduction="20000"/>
          </a:bodyPr>
          <a:lstStyle/>
          <a:p>
            <a:pPr indent="0" algn="just">
              <a:buNone/>
            </a:pPr>
            <a:r>
              <a:rPr lang="ru-RU" sz="5200" dirty="0"/>
              <a:t>В </a:t>
            </a:r>
            <a:r>
              <a:rPr lang="en-US" sz="5200" dirty="0"/>
              <a:t>XVIII </a:t>
            </a:r>
            <a:r>
              <a:rPr lang="ru-RU" sz="5200" dirty="0"/>
              <a:t>веке купечество Ржева продолжает расширятся и богатеть. Это было тесно связано с преобразованиями Петра </a:t>
            </a:r>
            <a:r>
              <a:rPr lang="en-US" sz="5200" dirty="0" smtClean="0"/>
              <a:t>I</a:t>
            </a:r>
            <a:r>
              <a:rPr lang="ru-RU" sz="5200" dirty="0" smtClean="0"/>
              <a:t>. Сравнительно </a:t>
            </a:r>
            <a:r>
              <a:rPr lang="ru-RU" sz="5200" dirty="0"/>
              <a:t>небольшой город выдвигается в число значительных торгово-промышленных центров Российской империи. С постройкой </a:t>
            </a:r>
            <a:r>
              <a:rPr lang="ru-RU" sz="5200" dirty="0" err="1"/>
              <a:t>вышневолоцкого</a:t>
            </a:r>
            <a:r>
              <a:rPr lang="ru-RU" sz="5200" dirty="0"/>
              <a:t> канала в 1709 году, который связал юг России через Волгу со столицей на Неве, товары из Ржева направляются теперь не только на запад - в Ригу, а преимущественно по Волге – </a:t>
            </a:r>
            <a:r>
              <a:rPr lang="ru-RU" sz="5200" dirty="0" err="1"/>
              <a:t>Тверце</a:t>
            </a:r>
            <a:r>
              <a:rPr lang="ru-RU" sz="5200" dirty="0"/>
              <a:t> в Петербург. Ржев становится крупным поставщиком товаров в Внешняя торговля России через Петербургский порт во второй половине </a:t>
            </a:r>
            <a:r>
              <a:rPr lang="en-US" sz="5200" dirty="0"/>
              <a:t>XVIII</a:t>
            </a:r>
            <a:r>
              <a:rPr lang="ru-RU" sz="5200" dirty="0"/>
              <a:t> – начале </a:t>
            </a:r>
            <a:r>
              <a:rPr lang="en-US" sz="5200" dirty="0"/>
              <a:t>XIX</a:t>
            </a:r>
            <a:r>
              <a:rPr lang="ru-RU" sz="5200" dirty="0"/>
              <a:t> в. Ведомости о составе купцов и их торговых оборотах. </a:t>
            </a:r>
            <a:r>
              <a:rPr lang="ru-RU" sz="5200" dirty="0" smtClean="0"/>
              <a:t>. </a:t>
            </a:r>
            <a:r>
              <a:rPr lang="ru-RU" sz="5200" dirty="0"/>
              <a:t>Т. Горская  в своей статье «Барки шли на столицу»  приводит документ от  21.05.1739 г. в котором смотритель </a:t>
            </a:r>
            <a:r>
              <a:rPr lang="ru-RU" sz="5200" dirty="0" err="1"/>
              <a:t>вышневолоцких</a:t>
            </a:r>
            <a:r>
              <a:rPr lang="ru-RU" sz="5200" dirty="0"/>
              <a:t> шлюзов М.Н. Сердюков просит о лоцманах на 6 барок Ржевского купца </a:t>
            </a:r>
            <a:r>
              <a:rPr lang="ru-RU" sz="5200" dirty="0" err="1"/>
              <a:t>И.В.Чупятова</a:t>
            </a:r>
            <a:r>
              <a:rPr lang="ru-RU" sz="5200" dirty="0"/>
              <a:t>, которые везли в Петербург пшеницу.  </a:t>
            </a:r>
            <a:r>
              <a:rPr lang="ru-RU" sz="5200" dirty="0" err="1"/>
              <a:t>Н.М.Вишняков</a:t>
            </a:r>
            <a:r>
              <a:rPr lang="ru-RU" sz="5200" dirty="0"/>
              <a:t> приводит такую статистику: «В 1782 году в Петербург было отправлено из Ржева товара  на 554 тыс. рублей. Общий же оборот достигал одного миллиона рублей  -  громадной по тем временам цифры».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Илья\Desktop\Peter_der-Grosse_18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85106"/>
            <a:ext cx="38100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53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2587" y="1124744"/>
            <a:ext cx="6366782" cy="1080119"/>
          </a:xfrm>
        </p:spPr>
        <p:txBody>
          <a:bodyPr>
            <a:normAutofit fontScale="55000" lnSpcReduction="20000"/>
          </a:bodyPr>
          <a:lstStyle/>
          <a:p>
            <a:pPr indent="0">
              <a:buNone/>
            </a:pPr>
            <a:r>
              <a:rPr lang="ru-RU" sz="2200" dirty="0"/>
              <a:t>В 1723 г. в Ржеве насчитывалось 87 купеческих семей. Из них одна семья  имела капитал свыше тысячи рублей, 40 семей - от 100 до 1000 рублей и 46 семей – менее 100 рублей. Самыми богатыми купцами в то время были Г. </a:t>
            </a:r>
            <a:r>
              <a:rPr lang="ru-RU" sz="2200" dirty="0" err="1"/>
              <a:t>Зетилов</a:t>
            </a:r>
            <a:r>
              <a:rPr lang="ru-RU" sz="2200" dirty="0"/>
              <a:t> с сыном (2.4 тыс. руб.), И. Образцов (650 руб.), И. Коновалов (399  руб.)  и  Е. Долгополов (319 руб.).</a:t>
            </a:r>
          </a:p>
          <a:p>
            <a:endParaRPr lang="ru-RU" dirty="0"/>
          </a:p>
        </p:txBody>
      </p:sp>
      <p:pic>
        <p:nvPicPr>
          <p:cNvPr id="4" name="Picture 2" descr="C:\Users\Илья\Desktop\32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49" y="2348880"/>
            <a:ext cx="5044501" cy="331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400800" cy="685800"/>
          </a:xfrm>
        </p:spPr>
        <p:txBody>
          <a:bodyPr>
            <a:noAutofit/>
          </a:bodyPr>
          <a:lstStyle/>
          <a:p>
            <a:r>
              <a:rPr lang="ru-RU" sz="2400" b="1" dirty="0"/>
              <a:t>.  Нравы и быт купечества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32856"/>
            <a:ext cx="6984776" cy="3816424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ru-RU" sz="2100" dirty="0"/>
              <a:t>Основная масса купечества по-прежнему соблюдала традиционный уклад жизни и методы ведения дел. В домах соблюдалась строгая субординация, схожая с предписаниями «Домостроя».</a:t>
            </a:r>
          </a:p>
          <a:p>
            <a:pPr indent="0">
              <a:buNone/>
            </a:pPr>
            <a:r>
              <a:rPr lang="ru-RU" sz="2100" dirty="0"/>
              <a:t>Дабы сохранить и приумножить капиталы, купцы предпочитали лично контролировать ход дел, не слишком доверяя помощникам и приказчикам. Ради этого они работали по 8 – 10 часов в день, даже ночами пропадая в своих амбарах и фабричных конторах. Жила обычная купеческая семья общим хозяйством, закупая, скажем, материал на одежду на всех. Долги и касса предприятия или заведения оставалась общей, и в конце года выводилась сумма наличных денег. В частной жизни купец тяготел к покою и комфорту, окружая себя не столько европейскими новинками, сколько прочно и удобно сработанными предметами традиционного быта. Его жизненный уклад оставался дедовским, близким к крестьянскому.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8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Илья\Desktop\312312312312312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576"/>
            <a:ext cx="8352928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/>
              <a:t>Купеческие особняки в уездных и губернских городах были легко узнаваемы, </a:t>
            </a:r>
            <a:r>
              <a:rPr lang="ru-RU" dirty="0" err="1"/>
              <a:t>отличимы</a:t>
            </a:r>
            <a:r>
              <a:rPr lang="ru-RU" dirty="0"/>
              <a:t> от особняков дворян и домов мещан. Каменные или деревянные они выглядели приземистыми, даже будучи двухэтажными, как бы оседали под собственной тяжестью. Маленькие окошки при толстых кирпичных или бревенчатых стенах вызывают в памяти крепостные бастионы. </a:t>
            </a:r>
            <a:endParaRPr lang="ru-RU" dirty="0" smtClean="0"/>
          </a:p>
        </p:txBody>
      </p:sp>
      <p:pic>
        <p:nvPicPr>
          <p:cNvPr id="13314" name="Picture 2" descr="C:\Users\Илья\Desktop\kupet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1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871</TotalTime>
  <Words>2062</Words>
  <Application>Microsoft Office PowerPoint</Application>
  <PresentationFormat>Экран (4:3)</PresentationFormat>
  <Paragraphs>30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Кутюр</vt:lpstr>
      <vt:lpstr>Ржевское   купечество </vt:lpstr>
      <vt:lpstr>Презентация PowerPoint</vt:lpstr>
      <vt:lpstr>Возникновение и становление ржевского купечества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.  Нравы и быт купечества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Духовная жизнь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Илья</cp:lastModifiedBy>
  <cp:revision>25</cp:revision>
  <dcterms:created xsi:type="dcterms:W3CDTF">2014-06-11T17:08:58Z</dcterms:created>
  <dcterms:modified xsi:type="dcterms:W3CDTF">2014-06-17T20:45:23Z</dcterms:modified>
</cp:coreProperties>
</file>