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69" r:id="rId3"/>
    <p:sldId id="270" r:id="rId4"/>
    <p:sldId id="277" r:id="rId5"/>
    <p:sldId id="261" r:id="rId6"/>
    <p:sldId id="257" r:id="rId7"/>
    <p:sldId id="259" r:id="rId8"/>
    <p:sldId id="258" r:id="rId9"/>
    <p:sldId id="260" r:id="rId10"/>
    <p:sldId id="262" r:id="rId11"/>
    <p:sldId id="263" r:id="rId12"/>
    <p:sldId id="266" r:id="rId13"/>
    <p:sldId id="271" r:id="rId14"/>
    <p:sldId id="267" r:id="rId15"/>
    <p:sldId id="268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60" d="100"/>
          <a:sy n="60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E8020-69A2-4B02-95EA-E1F587114EF3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03C48-65CF-4B00-880A-D886FEE69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80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3C48-65CF-4B00-880A-D886FEE69E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10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175351" cy="1793167"/>
          </a:xfrm>
          <a:effectLst/>
        </p:spPr>
        <p:txBody>
          <a:bodyPr/>
          <a:lstStyle/>
          <a:p>
            <a:pPr marL="182880" indent="0">
              <a:buNone/>
            </a:pPr>
            <a:r>
              <a:rPr lang="ru-RU" sz="4000" dirty="0" smtClean="0"/>
              <a:t>Тема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Архимедова сила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51520" y="2690584"/>
            <a:ext cx="6400800" cy="347472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r>
              <a:rPr lang="ru-RU" b="1" dirty="0" smtClean="0"/>
              <a:t>Цели: </a:t>
            </a:r>
          </a:p>
          <a:p>
            <a:pPr marL="45720" indent="0">
              <a:buNone/>
            </a:pPr>
            <a:r>
              <a:rPr lang="ru-RU" b="1" dirty="0" smtClean="0"/>
              <a:t>1. Ввести понятие силы, действующей на погружённое в жидкость тело, и выталкивающей его из жидкости.</a:t>
            </a:r>
          </a:p>
          <a:p>
            <a:pPr marL="45720" indent="0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 Рассмотреть, от каких величин зависит значение выталкивающей силы.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83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56305" y="589478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Вывод формулы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73958" y="1716465"/>
            <a:ext cx="3168344" cy="2239933"/>
            <a:chOff x="373958" y="1716465"/>
            <a:chExt cx="3168344" cy="223993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271625" y="2132856"/>
              <a:ext cx="1369360" cy="97510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41000"/>
                    <a:lumOff val="59000"/>
                  </a:schemeClr>
                </a:gs>
                <a:gs pos="60000">
                  <a:schemeClr val="accent6">
                    <a:shade val="82000"/>
                    <a:satMod val="125000"/>
                    <a:lumMod val="74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73958" y="1716465"/>
              <a:ext cx="3168344" cy="2239933"/>
              <a:chOff x="3435784" y="3310314"/>
              <a:chExt cx="1152130" cy="1402417"/>
            </a:xfrm>
          </p:grpSpPr>
          <p:sp>
            <p:nvSpPr>
              <p:cNvPr id="10" name="Прямоугольник с двумя скругленными соседними углами 9"/>
              <p:cNvSpPr/>
              <p:nvPr/>
            </p:nvSpPr>
            <p:spPr>
              <a:xfrm rot="10800000">
                <a:off x="3435784" y="3310314"/>
                <a:ext cx="1152128" cy="1402417"/>
              </a:xfrm>
              <a:prstGeom prst="round2SameRect">
                <a:avLst/>
              </a:prstGeom>
              <a:gradFill>
                <a:gsLst>
                  <a:gs pos="28000">
                    <a:schemeClr val="accent2">
                      <a:tint val="18000"/>
                      <a:satMod val="120000"/>
                      <a:lumMod val="88000"/>
                      <a:alpha val="36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с двумя скругленными соседними углами 10"/>
              <p:cNvSpPr/>
              <p:nvPr/>
            </p:nvSpPr>
            <p:spPr>
              <a:xfrm rot="10800000">
                <a:off x="3435784" y="3807367"/>
                <a:ext cx="1152130" cy="834482"/>
              </a:xfrm>
              <a:prstGeom prst="round2SameRect">
                <a:avLst/>
              </a:prstGeom>
              <a:gradFill flip="none" rotWithShape="1">
                <a:gsLst>
                  <a:gs pos="31000">
                    <a:schemeClr val="accent2">
                      <a:tint val="18000"/>
                      <a:satMod val="120000"/>
                      <a:lumMod val="88000"/>
                      <a:alpha val="17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3491880" y="476672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F</a:t>
            </a:r>
            <a:r>
              <a:rPr lang="ru-RU" sz="6000" b="1" baseline="-25000" dirty="0"/>
              <a:t>выт </a:t>
            </a:r>
            <a:r>
              <a:rPr lang="ru-RU" sz="6000" b="1" dirty="0"/>
              <a:t>= ρ </a:t>
            </a:r>
            <a:r>
              <a:rPr lang="ru-RU" sz="6000" b="1" baseline="-25000" dirty="0" err="1"/>
              <a:t>ж</a:t>
            </a:r>
            <a:r>
              <a:rPr lang="ru-RU" sz="6000" b="1" dirty="0" err="1"/>
              <a:t>g</a:t>
            </a:r>
            <a:r>
              <a:rPr lang="ru-RU" sz="6000" b="1" baseline="-25000" dirty="0"/>
              <a:t> </a:t>
            </a:r>
            <a:r>
              <a:rPr lang="en-US" sz="6000" b="1" dirty="0"/>
              <a:t>V</a:t>
            </a:r>
            <a:r>
              <a:rPr lang="ru-RU" sz="6000" b="1" baseline="-25000" dirty="0" err="1"/>
              <a:t>п.ч</a:t>
            </a:r>
            <a:r>
              <a:rPr lang="ru-RU" sz="6000" b="1" baseline="-25000" dirty="0"/>
              <a:t>.</a:t>
            </a:r>
            <a:r>
              <a:rPr lang="ru-RU" sz="6000" b="1" dirty="0"/>
              <a:t> </a:t>
            </a:r>
            <a:r>
              <a:rPr lang="ru-RU" sz="6000" b="1" baseline="-25000" dirty="0"/>
              <a:t>                                                                                                                                                    </a:t>
            </a:r>
            <a:endParaRPr lang="ru-RU" sz="6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1738039"/>
            <a:ext cx="4930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V</a:t>
            </a:r>
            <a:r>
              <a:rPr lang="ru-RU" sz="3200" b="1" baseline="-25000" dirty="0" err="1" smtClean="0"/>
              <a:t>п.ч</a:t>
            </a:r>
            <a:r>
              <a:rPr lang="ru-RU" sz="3200" b="1" baseline="-25000" dirty="0" smtClean="0"/>
              <a:t>.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- объем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погруженной части тела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753" y="4131119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Выталкивающая сила равна весу жидкости в объеме погруженной части тела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5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1202779" y="1016869"/>
            <a:ext cx="2217093" cy="4343340"/>
            <a:chOff x="1202779" y="1016869"/>
            <a:chExt cx="2217093" cy="43433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766623"/>
              <a:ext cx="1828800" cy="14382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1202779" y="1016869"/>
              <a:ext cx="2202114" cy="4343340"/>
              <a:chOff x="1352292" y="669836"/>
              <a:chExt cx="2202114" cy="434334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377462" y="849835"/>
                <a:ext cx="170202" cy="4163341"/>
              </a:xfrm>
              <a:prstGeom prst="rect">
                <a:avLst/>
              </a:prstGeom>
              <a:solidFill>
                <a:srgbClr val="5F5F5F"/>
              </a:solidFill>
              <a:ln w="3492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 rot="5400000">
                <a:off x="2056794" y="183567"/>
                <a:ext cx="133868" cy="1152127"/>
              </a:xfrm>
              <a:prstGeom prst="rect">
                <a:avLst/>
              </a:prstGeom>
              <a:solidFill>
                <a:srgbClr val="5F5F5F"/>
              </a:solidFill>
              <a:ln w="3492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352292" y="669836"/>
                <a:ext cx="195371" cy="180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Багетная рамка 7"/>
              <p:cNvSpPr/>
              <p:nvPr/>
            </p:nvSpPr>
            <p:spPr>
              <a:xfrm rot="5400000">
                <a:off x="2479027" y="3937797"/>
                <a:ext cx="144016" cy="2006742"/>
              </a:xfrm>
              <a:prstGeom prst="bevel">
                <a:avLst/>
              </a:prstGeom>
              <a:gradFill flip="none" rotWithShape="1">
                <a:gsLst>
                  <a:gs pos="0">
                    <a:srgbClr val="5F5F5F">
                      <a:shade val="30000"/>
                      <a:satMod val="115000"/>
                    </a:srgbClr>
                  </a:gs>
                  <a:gs pos="50000">
                    <a:srgbClr val="5F5F5F">
                      <a:shade val="67500"/>
                      <a:satMod val="115000"/>
                    </a:srgbClr>
                  </a:gs>
                  <a:gs pos="100000">
                    <a:srgbClr val="5F5F5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0000" endA="300" endPos="90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1" name="Группа 80"/>
            <p:cNvGrpSpPr/>
            <p:nvPr/>
          </p:nvGrpSpPr>
          <p:grpSpPr>
            <a:xfrm>
              <a:off x="1937756" y="1183744"/>
              <a:ext cx="307238" cy="1375244"/>
              <a:chOff x="1937756" y="1183744"/>
              <a:chExt cx="307238" cy="1047724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1937756" y="1340768"/>
                <a:ext cx="307238" cy="579755"/>
                <a:chOff x="1937756" y="1505884"/>
                <a:chExt cx="307238" cy="880388"/>
              </a:xfrm>
            </p:grpSpPr>
            <p:sp>
              <p:nvSpPr>
                <p:cNvPr id="10" name="Багетная рамка 9"/>
                <p:cNvSpPr/>
                <p:nvPr/>
              </p:nvSpPr>
              <p:spPr>
                <a:xfrm>
                  <a:off x="1937756" y="1505884"/>
                  <a:ext cx="307238" cy="880388"/>
                </a:xfrm>
                <a:prstGeom prst="bevel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1" name="Группа 10"/>
                <p:cNvGrpSpPr/>
                <p:nvPr/>
              </p:nvGrpSpPr>
              <p:grpSpPr>
                <a:xfrm>
                  <a:off x="2019791" y="1620393"/>
                  <a:ext cx="143169" cy="651369"/>
                  <a:chOff x="3833928" y="1104195"/>
                  <a:chExt cx="180000" cy="936104"/>
                </a:xfrm>
              </p:grpSpPr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>
                    <a:off x="3923928" y="1104195"/>
                    <a:ext cx="0" cy="936104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" name="Группа 16"/>
                  <p:cNvGrpSpPr/>
                  <p:nvPr/>
                </p:nvGrpSpPr>
                <p:grpSpPr>
                  <a:xfrm>
                    <a:off x="3833928" y="1196752"/>
                    <a:ext cx="180000" cy="144016"/>
                    <a:chOff x="3833928" y="1196752"/>
                    <a:chExt cx="180000" cy="144016"/>
                  </a:xfrm>
                </p:grpSpPr>
                <p:cxnSp>
                  <p:nvCxnSpPr>
                    <p:cNvPr id="28" name="Прямая соединительная линия 27"/>
                    <p:cNvCxnSpPr/>
                    <p:nvPr/>
                  </p:nvCxnSpPr>
                  <p:spPr>
                    <a:xfrm>
                      <a:off x="3833928" y="1196752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Прямая соединительная линия 29"/>
                    <p:cNvCxnSpPr/>
                    <p:nvPr/>
                  </p:nvCxnSpPr>
                  <p:spPr>
                    <a:xfrm>
                      <a:off x="3833928" y="1340768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" name="Группа 17"/>
                  <p:cNvGrpSpPr/>
                  <p:nvPr/>
                </p:nvGrpSpPr>
                <p:grpSpPr>
                  <a:xfrm>
                    <a:off x="3833928" y="1484784"/>
                    <a:ext cx="180000" cy="144016"/>
                    <a:chOff x="3833928" y="1196752"/>
                    <a:chExt cx="180000" cy="144016"/>
                  </a:xfrm>
                </p:grpSpPr>
                <p:cxnSp>
                  <p:nvCxnSpPr>
                    <p:cNvPr id="24" name="Прямая соединительная линия 23"/>
                    <p:cNvCxnSpPr/>
                    <p:nvPr/>
                  </p:nvCxnSpPr>
                  <p:spPr>
                    <a:xfrm>
                      <a:off x="3833928" y="1196752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Прямая соединительная линия 25"/>
                    <p:cNvCxnSpPr/>
                    <p:nvPr/>
                  </p:nvCxnSpPr>
                  <p:spPr>
                    <a:xfrm>
                      <a:off x="3833928" y="1340768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" name="Группа 18"/>
                  <p:cNvGrpSpPr/>
                  <p:nvPr/>
                </p:nvGrpSpPr>
                <p:grpSpPr>
                  <a:xfrm>
                    <a:off x="3833928" y="1772816"/>
                    <a:ext cx="180000" cy="144016"/>
                    <a:chOff x="3833928" y="1268760"/>
                    <a:chExt cx="180000" cy="144016"/>
                  </a:xfrm>
                </p:grpSpPr>
                <p:cxnSp>
                  <p:nvCxnSpPr>
                    <p:cNvPr id="21" name="Прямая соединительная линия 20"/>
                    <p:cNvCxnSpPr/>
                    <p:nvPr/>
                  </p:nvCxnSpPr>
                  <p:spPr>
                    <a:xfrm>
                      <a:off x="3833928" y="1268760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Прямая соединительная линия 22"/>
                    <p:cNvCxnSpPr/>
                    <p:nvPr/>
                  </p:nvCxnSpPr>
                  <p:spPr>
                    <a:xfrm>
                      <a:off x="3833928" y="1412776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091375" y="1183744"/>
                <a:ext cx="0" cy="1610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Группа 60"/>
              <p:cNvGrpSpPr/>
              <p:nvPr/>
            </p:nvGrpSpPr>
            <p:grpSpPr>
              <a:xfrm>
                <a:off x="2051720" y="1916832"/>
                <a:ext cx="103937" cy="314636"/>
                <a:chOff x="2051720" y="1916832"/>
                <a:chExt cx="103937" cy="314636"/>
              </a:xfrm>
            </p:grpSpPr>
            <p:sp>
              <p:nvSpPr>
                <p:cNvPr id="14" name="Дуга 13"/>
                <p:cNvSpPr/>
                <p:nvPr/>
              </p:nvSpPr>
              <p:spPr>
                <a:xfrm>
                  <a:off x="2051720" y="2132856"/>
                  <a:ext cx="103937" cy="98612"/>
                </a:xfrm>
                <a:prstGeom prst="arc">
                  <a:avLst>
                    <a:gd name="adj1" fmla="val 16528723"/>
                    <a:gd name="adj2" fmla="val 11510328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2109140" y="1916832"/>
                  <a:ext cx="0" cy="2095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019791" y="1988840"/>
              <a:ext cx="1759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Группа 96"/>
            <p:cNvGrpSpPr/>
            <p:nvPr/>
          </p:nvGrpSpPr>
          <p:grpSpPr>
            <a:xfrm>
              <a:off x="1763688" y="2620042"/>
              <a:ext cx="668616" cy="736950"/>
              <a:chOff x="3635263" y="2851851"/>
              <a:chExt cx="660507" cy="774695"/>
            </a:xfrm>
          </p:grpSpPr>
          <p:sp>
            <p:nvSpPr>
              <p:cNvPr id="96" name="Половина рамки 95"/>
              <p:cNvSpPr/>
              <p:nvPr/>
            </p:nvSpPr>
            <p:spPr>
              <a:xfrm rot="2851868">
                <a:off x="3765500" y="2833700"/>
                <a:ext cx="358699" cy="395002"/>
              </a:xfrm>
              <a:prstGeom prst="halfFrame">
                <a:avLst>
                  <a:gd name="adj1" fmla="val 0"/>
                  <a:gd name="adj2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Прямоугольник с двумя скругленными соседними углами 94"/>
              <p:cNvSpPr/>
              <p:nvPr/>
            </p:nvSpPr>
            <p:spPr>
              <a:xfrm rot="10800000">
                <a:off x="3635263" y="3021846"/>
                <a:ext cx="660507" cy="604700"/>
              </a:xfrm>
              <a:prstGeom prst="round2SameRect">
                <a:avLst>
                  <a:gd name="adj1" fmla="val 29419"/>
                  <a:gd name="adj2" fmla="val 0"/>
                </a:avLst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2056124" y="3356995"/>
              <a:ext cx="139612" cy="532877"/>
              <a:chOff x="2051720" y="1867673"/>
              <a:chExt cx="103937" cy="363795"/>
            </a:xfrm>
          </p:grpSpPr>
          <p:sp>
            <p:nvSpPr>
              <p:cNvPr id="99" name="Дуга 98"/>
              <p:cNvSpPr/>
              <p:nvPr/>
            </p:nvSpPr>
            <p:spPr>
              <a:xfrm>
                <a:off x="2051720" y="2132856"/>
                <a:ext cx="103937" cy="98612"/>
              </a:xfrm>
              <a:prstGeom prst="arc">
                <a:avLst>
                  <a:gd name="adj1" fmla="val 16528723"/>
                  <a:gd name="adj2" fmla="val 11510328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2109140" y="1867673"/>
                <a:ext cx="0" cy="2587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Прямая соединительная линия 101"/>
            <p:cNvCxnSpPr>
              <a:endCxn id="32" idx="0"/>
            </p:cNvCxnSpPr>
            <p:nvPr/>
          </p:nvCxnSpPr>
          <p:spPr>
            <a:xfrm flipH="1">
              <a:off x="2125124" y="3889870"/>
              <a:ext cx="806" cy="672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Группа 118"/>
            <p:cNvGrpSpPr/>
            <p:nvPr/>
          </p:nvGrpSpPr>
          <p:grpSpPr>
            <a:xfrm>
              <a:off x="2814219" y="4293096"/>
              <a:ext cx="605653" cy="911797"/>
              <a:chOff x="5256073" y="4293096"/>
              <a:chExt cx="1044119" cy="1386154"/>
            </a:xfrm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</p:grpSpPr>
          <p:sp>
            <p:nvSpPr>
              <p:cNvPr id="117" name="Диагональная полоса 116"/>
              <p:cNvSpPr/>
              <p:nvPr/>
            </p:nvSpPr>
            <p:spPr>
              <a:xfrm rot="10800000" flipV="1">
                <a:off x="5256073" y="4293096"/>
                <a:ext cx="180021" cy="252028"/>
              </a:xfrm>
              <a:prstGeom prst="diagStripe">
                <a:avLst>
                  <a:gd name="adj" fmla="val 0"/>
                </a:avLst>
              </a:prstGeom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Прямоугольник с двумя скругленными соседними углами 117"/>
              <p:cNvSpPr/>
              <p:nvPr/>
            </p:nvSpPr>
            <p:spPr>
              <a:xfrm rot="10800000">
                <a:off x="5436096" y="4293096"/>
                <a:ext cx="864096" cy="1386154"/>
              </a:xfrm>
              <a:prstGeom prst="round2SameRect">
                <a:avLst/>
              </a:prstGeom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Прямоугольник с двумя скругленными соседними углами 115"/>
            <p:cNvSpPr/>
            <p:nvPr/>
          </p:nvSpPr>
          <p:spPr>
            <a:xfrm rot="10800000">
              <a:off x="1547665" y="4149080"/>
              <a:ext cx="1148044" cy="1055814"/>
            </a:xfrm>
            <a:prstGeom prst="round2SameRect">
              <a:avLst/>
            </a:prstGeom>
            <a:gradFill flip="none" rotWithShape="1">
              <a:gsLst>
                <a:gs pos="42000">
                  <a:schemeClr val="bg2">
                    <a:lumMod val="50000"/>
                  </a:schemeClr>
                </a:gs>
                <a:gs pos="100000">
                  <a:schemeClr val="accent1">
                    <a:tint val="44500"/>
                    <a:satMod val="160000"/>
                    <a:lumMod val="85000"/>
                    <a:alpha val="5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835696" y="4562839"/>
              <a:ext cx="578855" cy="504056"/>
            </a:xfrm>
            <a:prstGeom prst="rect">
              <a:avLst/>
            </a:prstGeom>
            <a:gradFill flip="none" rotWithShape="1">
              <a:gsLst>
                <a:gs pos="30000">
                  <a:schemeClr val="tx1"/>
                </a:gs>
                <a:gs pos="80562">
                  <a:srgbClr val="C5C5C5"/>
                </a:gs>
                <a:gs pos="80125">
                  <a:srgbClr val="C6C6C6"/>
                </a:gs>
                <a:gs pos="79250">
                  <a:srgbClr val="C8C8C8"/>
                </a:gs>
                <a:gs pos="77500">
                  <a:srgbClr val="CCCCCC"/>
                </a:gs>
                <a:gs pos="74000">
                  <a:srgbClr val="D4D4D4"/>
                </a:gs>
                <a:gs pos="81000">
                  <a:schemeClr val="tx1">
                    <a:tint val="44500"/>
                    <a:satMod val="160000"/>
                  </a:schemeClr>
                </a:gs>
                <a:gs pos="67000">
                  <a:schemeClr val="tx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с двумя скругленными соседними углами 131"/>
            <p:cNvSpPr/>
            <p:nvPr/>
          </p:nvSpPr>
          <p:spPr>
            <a:xfrm rot="10800000">
              <a:off x="2935937" y="4365104"/>
              <a:ext cx="466639" cy="810762"/>
            </a:xfrm>
            <a:prstGeom prst="round2SameRect">
              <a:avLst/>
            </a:prstGeom>
            <a:gradFill flip="none" rotWithShape="1">
              <a:gsLst>
                <a:gs pos="42000">
                  <a:schemeClr val="bg2">
                    <a:lumMod val="50000"/>
                  </a:schemeClr>
                </a:gs>
                <a:gs pos="100000">
                  <a:schemeClr val="accent1">
                    <a:tint val="44500"/>
                    <a:satMod val="160000"/>
                    <a:lumMod val="85000"/>
                    <a:alpha val="5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3" name="Группа 122"/>
            <p:cNvGrpSpPr/>
            <p:nvPr/>
          </p:nvGrpSpPr>
          <p:grpSpPr>
            <a:xfrm>
              <a:off x="2935936" y="4562828"/>
              <a:ext cx="143172" cy="394805"/>
              <a:chOff x="4615613" y="3501008"/>
              <a:chExt cx="143172" cy="394805"/>
            </a:xfrm>
          </p:grpSpPr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4615615" y="3501008"/>
                <a:ext cx="143169" cy="11"/>
              </a:xfrm>
              <a:prstGeom prst="line">
                <a:avLst/>
              </a:prstGeom>
              <a:ln w="1905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>
                <a:off x="4615614" y="3573005"/>
                <a:ext cx="143169" cy="11"/>
              </a:xfrm>
              <a:prstGeom prst="line">
                <a:avLst/>
              </a:prstGeom>
              <a:ln w="1905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4615616" y="3645024"/>
                <a:ext cx="143169" cy="11"/>
              </a:xfrm>
              <a:prstGeom prst="line">
                <a:avLst/>
              </a:prstGeom>
              <a:ln w="1905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4615613" y="3735962"/>
                <a:ext cx="143169" cy="11"/>
              </a:xfrm>
              <a:prstGeom prst="line">
                <a:avLst/>
              </a:prstGeom>
              <a:ln w="1905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>
                <a:off x="4615616" y="3817648"/>
                <a:ext cx="143169" cy="11"/>
              </a:xfrm>
              <a:prstGeom prst="line">
                <a:avLst/>
              </a:prstGeom>
              <a:ln w="1905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4615616" y="3895802"/>
                <a:ext cx="143169" cy="11"/>
              </a:xfrm>
              <a:prstGeom prst="line">
                <a:avLst/>
              </a:prstGeom>
              <a:ln w="1905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35" name="TextBox 134"/>
          <p:cNvSpPr txBox="1"/>
          <p:nvPr/>
        </p:nvSpPr>
        <p:spPr>
          <a:xfrm>
            <a:off x="3995936" y="1201675"/>
            <a:ext cx="47249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Вес тела уменьшается на величину, равную весу вытесненной воды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60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66623"/>
            <a:ext cx="1828800" cy="14382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202779" y="1016869"/>
            <a:ext cx="2202114" cy="4343340"/>
            <a:chOff x="1352292" y="669836"/>
            <a:chExt cx="2202114" cy="43433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77462" y="849835"/>
              <a:ext cx="170202" cy="4163341"/>
            </a:xfrm>
            <a:prstGeom prst="rect">
              <a:avLst/>
            </a:prstGeom>
            <a:solidFill>
              <a:srgbClr val="5F5F5F"/>
            </a:solidFill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>
              <a:off x="2056794" y="183567"/>
              <a:ext cx="133868" cy="1152127"/>
            </a:xfrm>
            <a:prstGeom prst="rect">
              <a:avLst/>
            </a:prstGeom>
            <a:solidFill>
              <a:srgbClr val="5F5F5F"/>
            </a:solidFill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52292" y="669836"/>
              <a:ext cx="195371" cy="18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агетная рамка 7"/>
            <p:cNvSpPr/>
            <p:nvPr/>
          </p:nvSpPr>
          <p:spPr>
            <a:xfrm rot="5400000">
              <a:off x="2479027" y="3937797"/>
              <a:ext cx="144016" cy="2006742"/>
            </a:xfrm>
            <a:prstGeom prst="bevel">
              <a:avLst/>
            </a:prstGeom>
            <a:gradFill flip="none" rotWithShape="1">
              <a:gsLst>
                <a:gs pos="0">
                  <a:srgbClr val="5F5F5F">
                    <a:shade val="30000"/>
                    <a:satMod val="115000"/>
                  </a:srgbClr>
                </a:gs>
                <a:gs pos="50000">
                  <a:srgbClr val="5F5F5F">
                    <a:shade val="67500"/>
                    <a:satMod val="115000"/>
                  </a:srgbClr>
                </a:gs>
                <a:gs pos="100000">
                  <a:srgbClr val="5F5F5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1937756" y="1183744"/>
            <a:ext cx="307238" cy="1375244"/>
            <a:chOff x="1937756" y="1183744"/>
            <a:chExt cx="307238" cy="1047724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1937756" y="1340768"/>
              <a:ext cx="307238" cy="579755"/>
              <a:chOff x="1937756" y="1505884"/>
              <a:chExt cx="307238" cy="880388"/>
            </a:xfrm>
          </p:grpSpPr>
          <p:sp>
            <p:nvSpPr>
              <p:cNvPr id="10" name="Багетная рамка 9"/>
              <p:cNvSpPr/>
              <p:nvPr/>
            </p:nvSpPr>
            <p:spPr>
              <a:xfrm>
                <a:off x="1937756" y="1505884"/>
                <a:ext cx="307238" cy="880388"/>
              </a:xfrm>
              <a:prstGeom prst="bevel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2019791" y="1620393"/>
                <a:ext cx="143169" cy="651369"/>
                <a:chOff x="3833928" y="1104195"/>
                <a:chExt cx="180000" cy="936104"/>
              </a:xfrm>
            </p:grpSpPr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3923928" y="1104195"/>
                  <a:ext cx="0" cy="936104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Группа 16"/>
                <p:cNvGrpSpPr/>
                <p:nvPr/>
              </p:nvGrpSpPr>
              <p:grpSpPr>
                <a:xfrm>
                  <a:off x="3833928" y="1196752"/>
                  <a:ext cx="180000" cy="144016"/>
                  <a:chOff x="3833928" y="1196752"/>
                  <a:chExt cx="180000" cy="144016"/>
                </a:xfrm>
              </p:grpSpPr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3833928" y="1196752"/>
                    <a:ext cx="180000" cy="0"/>
                  </a:xfrm>
                  <a:prstGeom prst="line">
                    <a:avLst/>
                  </a:prstGeom>
                  <a:ln w="19050"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>
                    <a:off x="3833928" y="1340768"/>
                    <a:ext cx="180000" cy="0"/>
                  </a:xfrm>
                  <a:prstGeom prst="line">
                    <a:avLst/>
                  </a:prstGeom>
                  <a:ln w="19050"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Группа 17"/>
                <p:cNvGrpSpPr/>
                <p:nvPr/>
              </p:nvGrpSpPr>
              <p:grpSpPr>
                <a:xfrm>
                  <a:off x="3833928" y="1484784"/>
                  <a:ext cx="180000" cy="144016"/>
                  <a:chOff x="3833928" y="1196752"/>
                  <a:chExt cx="180000" cy="144016"/>
                </a:xfrm>
              </p:grpSpPr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3833928" y="1196752"/>
                    <a:ext cx="180000" cy="0"/>
                  </a:xfrm>
                  <a:prstGeom prst="line">
                    <a:avLst/>
                  </a:prstGeom>
                  <a:ln w="19050"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единительная линия 25"/>
                  <p:cNvCxnSpPr/>
                  <p:nvPr/>
                </p:nvCxnSpPr>
                <p:spPr>
                  <a:xfrm>
                    <a:off x="3833928" y="1340768"/>
                    <a:ext cx="180000" cy="0"/>
                  </a:xfrm>
                  <a:prstGeom prst="line">
                    <a:avLst/>
                  </a:prstGeom>
                  <a:ln w="19050"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3833928" y="1772816"/>
                  <a:ext cx="180000" cy="144016"/>
                  <a:chOff x="3833928" y="1268760"/>
                  <a:chExt cx="180000" cy="144016"/>
                </a:xfrm>
              </p:grpSpPr>
              <p:cxnSp>
                <p:nvCxnSpPr>
                  <p:cNvPr id="21" name="Прямая соединительная линия 20"/>
                  <p:cNvCxnSpPr/>
                  <p:nvPr/>
                </p:nvCxnSpPr>
                <p:spPr>
                  <a:xfrm>
                    <a:off x="3833928" y="1268760"/>
                    <a:ext cx="180000" cy="0"/>
                  </a:xfrm>
                  <a:prstGeom prst="line">
                    <a:avLst/>
                  </a:prstGeom>
                  <a:ln w="19050"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единительная линия 22"/>
                  <p:cNvCxnSpPr/>
                  <p:nvPr/>
                </p:nvCxnSpPr>
                <p:spPr>
                  <a:xfrm>
                    <a:off x="3833928" y="1412776"/>
                    <a:ext cx="180000" cy="0"/>
                  </a:xfrm>
                  <a:prstGeom prst="line">
                    <a:avLst/>
                  </a:prstGeom>
                  <a:ln w="19050"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091375" y="1183744"/>
              <a:ext cx="0" cy="1610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Группа 60"/>
            <p:cNvGrpSpPr/>
            <p:nvPr/>
          </p:nvGrpSpPr>
          <p:grpSpPr>
            <a:xfrm>
              <a:off x="2051720" y="1916832"/>
              <a:ext cx="103937" cy="314636"/>
              <a:chOff x="2051720" y="1916832"/>
              <a:chExt cx="103937" cy="314636"/>
            </a:xfrm>
          </p:grpSpPr>
          <p:sp>
            <p:nvSpPr>
              <p:cNvPr id="14" name="Дуга 13"/>
              <p:cNvSpPr/>
              <p:nvPr/>
            </p:nvSpPr>
            <p:spPr>
              <a:xfrm>
                <a:off x="2051720" y="2132856"/>
                <a:ext cx="103937" cy="98612"/>
              </a:xfrm>
              <a:prstGeom prst="arc">
                <a:avLst>
                  <a:gd name="adj1" fmla="val 16528723"/>
                  <a:gd name="adj2" fmla="val 1151032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109140" y="1916832"/>
                <a:ext cx="0" cy="2095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4" name="Прямая соединительная линия 63"/>
          <p:cNvCxnSpPr/>
          <p:nvPr/>
        </p:nvCxnSpPr>
        <p:spPr>
          <a:xfrm>
            <a:off x="2019791" y="1628800"/>
            <a:ext cx="1759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Группа 96"/>
          <p:cNvGrpSpPr/>
          <p:nvPr/>
        </p:nvGrpSpPr>
        <p:grpSpPr>
          <a:xfrm>
            <a:off x="1763688" y="2620042"/>
            <a:ext cx="668616" cy="736950"/>
            <a:chOff x="3635263" y="2851851"/>
            <a:chExt cx="660507" cy="774695"/>
          </a:xfrm>
        </p:grpSpPr>
        <p:sp>
          <p:nvSpPr>
            <p:cNvPr id="96" name="Половина рамки 95"/>
            <p:cNvSpPr/>
            <p:nvPr/>
          </p:nvSpPr>
          <p:spPr>
            <a:xfrm rot="2851868">
              <a:off x="3765500" y="2833700"/>
              <a:ext cx="358699" cy="395002"/>
            </a:xfrm>
            <a:prstGeom prst="halfFrame">
              <a:avLst>
                <a:gd name="adj1" fmla="val 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5" name="Прямоугольник с двумя скругленными соседними углами 94"/>
            <p:cNvSpPr/>
            <p:nvPr/>
          </p:nvSpPr>
          <p:spPr>
            <a:xfrm rot="10800000">
              <a:off x="3635263" y="3021846"/>
              <a:ext cx="660507" cy="604700"/>
            </a:xfrm>
            <a:prstGeom prst="round2SameRect">
              <a:avLst>
                <a:gd name="adj1" fmla="val 29419"/>
                <a:gd name="adj2" fmla="val 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056124" y="3356995"/>
            <a:ext cx="139612" cy="532877"/>
            <a:chOff x="2051720" y="1867673"/>
            <a:chExt cx="103937" cy="363795"/>
          </a:xfrm>
        </p:grpSpPr>
        <p:sp>
          <p:nvSpPr>
            <p:cNvPr id="99" name="Дуга 98"/>
            <p:cNvSpPr/>
            <p:nvPr/>
          </p:nvSpPr>
          <p:spPr>
            <a:xfrm>
              <a:off x="2051720" y="2132856"/>
              <a:ext cx="103937" cy="98612"/>
            </a:xfrm>
            <a:prstGeom prst="arc">
              <a:avLst>
                <a:gd name="adj1" fmla="val 16528723"/>
                <a:gd name="adj2" fmla="val 1151032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2109140" y="1867673"/>
              <a:ext cx="0" cy="2587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Прямая соединительная линия 101"/>
          <p:cNvCxnSpPr/>
          <p:nvPr/>
        </p:nvCxnSpPr>
        <p:spPr>
          <a:xfrm flipH="1">
            <a:off x="2133253" y="3889872"/>
            <a:ext cx="806" cy="6729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Группа 118"/>
          <p:cNvGrpSpPr/>
          <p:nvPr/>
        </p:nvGrpSpPr>
        <p:grpSpPr>
          <a:xfrm>
            <a:off x="2814219" y="4293096"/>
            <a:ext cx="605653" cy="911797"/>
            <a:chOff x="5256073" y="4293096"/>
            <a:chExt cx="1044119" cy="1386154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17" name="Диагональная полоса 116"/>
            <p:cNvSpPr/>
            <p:nvPr/>
          </p:nvSpPr>
          <p:spPr>
            <a:xfrm rot="10800000" flipV="1">
              <a:off x="5256073" y="4293096"/>
              <a:ext cx="180021" cy="252028"/>
            </a:xfrm>
            <a:prstGeom prst="diagStripe">
              <a:avLst>
                <a:gd name="adj" fmla="val 0"/>
              </a:avLst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8" name="Прямоугольник с двумя скругленными соседними углами 117"/>
            <p:cNvSpPr/>
            <p:nvPr/>
          </p:nvSpPr>
          <p:spPr>
            <a:xfrm rot="10800000">
              <a:off x="5436096" y="4293096"/>
              <a:ext cx="864096" cy="1386154"/>
            </a:xfrm>
            <a:prstGeom prst="round2SameRect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6" name="Прямоугольник с двумя скругленными соседними углами 115"/>
          <p:cNvSpPr/>
          <p:nvPr/>
        </p:nvSpPr>
        <p:spPr>
          <a:xfrm rot="10800000">
            <a:off x="1547665" y="4149080"/>
            <a:ext cx="1148044" cy="1055814"/>
          </a:xfrm>
          <a:prstGeom prst="round2SameRect">
            <a:avLst/>
          </a:prstGeom>
          <a:gradFill flip="none" rotWithShape="1">
            <a:gsLst>
              <a:gs pos="42000">
                <a:schemeClr val="bg2">
                  <a:lumMod val="50000"/>
                </a:schemeClr>
              </a:gs>
              <a:gs pos="100000">
                <a:schemeClr val="accent1">
                  <a:tint val="44500"/>
                  <a:satMod val="160000"/>
                  <a:lumMod val="85000"/>
                  <a:alpha val="5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856090" y="4276746"/>
            <a:ext cx="578855" cy="504056"/>
          </a:xfrm>
          <a:prstGeom prst="rect">
            <a:avLst/>
          </a:prstGeom>
          <a:gradFill flip="none" rotWithShape="1">
            <a:gsLst>
              <a:gs pos="30000">
                <a:schemeClr val="tx1"/>
              </a:gs>
              <a:gs pos="80562">
                <a:srgbClr val="C5C5C5"/>
              </a:gs>
              <a:gs pos="80125">
                <a:srgbClr val="C6C6C6"/>
              </a:gs>
              <a:gs pos="79250">
                <a:srgbClr val="C8C8C8"/>
              </a:gs>
              <a:gs pos="77500">
                <a:srgbClr val="CCCCCC"/>
              </a:gs>
              <a:gs pos="74000">
                <a:srgbClr val="D4D4D4"/>
              </a:gs>
              <a:gs pos="81000">
                <a:schemeClr val="tx1">
                  <a:tint val="44500"/>
                  <a:satMod val="160000"/>
                </a:schemeClr>
              </a:gs>
              <a:gs pos="67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с двумя скругленными соседними углами 131"/>
          <p:cNvSpPr/>
          <p:nvPr/>
        </p:nvSpPr>
        <p:spPr>
          <a:xfrm rot="10800000">
            <a:off x="1763687" y="2815437"/>
            <a:ext cx="656180" cy="507871"/>
          </a:xfrm>
          <a:prstGeom prst="round2SameRect">
            <a:avLst>
              <a:gd name="adj1" fmla="val 31495"/>
              <a:gd name="adj2" fmla="val 0"/>
            </a:avLst>
          </a:prstGeom>
          <a:gradFill flip="none" rotWithShape="1">
            <a:gsLst>
              <a:gs pos="42000">
                <a:schemeClr val="bg2">
                  <a:lumMod val="50000"/>
                </a:schemeClr>
              </a:gs>
              <a:gs pos="100000">
                <a:schemeClr val="accent1">
                  <a:tint val="44500"/>
                  <a:satMod val="160000"/>
                  <a:lumMod val="85000"/>
                  <a:alpha val="5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3" name="Группа 122"/>
          <p:cNvGrpSpPr/>
          <p:nvPr/>
        </p:nvGrpSpPr>
        <p:grpSpPr>
          <a:xfrm>
            <a:off x="2935936" y="4562828"/>
            <a:ext cx="143172" cy="394805"/>
            <a:chOff x="4615613" y="3501008"/>
            <a:chExt cx="143172" cy="394805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>
              <a:off x="4615615" y="3501008"/>
              <a:ext cx="143169" cy="11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4615614" y="3573005"/>
              <a:ext cx="143169" cy="11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4615616" y="3645024"/>
              <a:ext cx="143169" cy="11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4615613" y="3735962"/>
              <a:ext cx="143169" cy="11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4615616" y="3817648"/>
              <a:ext cx="143169" cy="11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4615616" y="3895802"/>
              <a:ext cx="143169" cy="11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923928" y="1148551"/>
            <a:ext cx="51125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Закон Архимеда: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на тело, погруженное в жидкость, действует выталкивающая сила, равная весу жидкости в объеме погруженной части тела.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05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66667E-6 0.047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00191 0.041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2" grpId="0" animBg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6864" cy="1143000"/>
          </a:xfrm>
        </p:spPr>
        <p:txBody>
          <a:bodyPr/>
          <a:lstStyle/>
          <a:p>
            <a:r>
              <a:rPr lang="ru-RU" sz="4000" dirty="0" smtClean="0"/>
              <a:t>Выталкивающая сила в газах</a:t>
            </a:r>
            <a:endParaRPr lang="ru-RU" sz="4000" dirty="0"/>
          </a:p>
        </p:txBody>
      </p:sp>
      <p:pic>
        <p:nvPicPr>
          <p:cNvPr id="3075" name="Picture 3" descr="C:\Users\Надя\Desktop\Снимок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2639938" cy="48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268760"/>
            <a:ext cx="32403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тело, находящееся в воздухе или в любом газе, также действует выталкивающая сила. Воздушные шары держатся в воздухе благодаря тому, что выталкивающая сила и сила тяжести равны.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8991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259632" y="3284984"/>
                <a:ext cx="5112568" cy="153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dirty="0" smtClean="0">
                    <a:latin typeface="Calibri" pitchFamily="34" charset="0"/>
                    <a:cs typeface="Calibri" pitchFamily="34" charset="0"/>
                  </a:rPr>
                  <a:t>ρ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6000" baseline="-25000" dirty="0">
                        <a:latin typeface="Cambria Math"/>
                      </a:rPr>
                      <m:t>т</m:t>
                    </m:r>
                    <m:r>
                      <a:rPr lang="en-US" sz="60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i="1">
                            <a:latin typeface="Calibri" pitchFamily="34" charset="0"/>
                            <a:cs typeface="Calibri" pitchFamily="34" charset="0"/>
                          </a:rPr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i="1">
                            <a:latin typeface="Calibri" pitchFamily="34" charset="0"/>
                            <a:cs typeface="Calibri" pitchFamily="34" charset="0"/>
                          </a:rPr>
                          <m:t>P</m:t>
                        </m:r>
                        <m:r>
                          <a:rPr lang="en-US" sz="6000" b="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6000" i="1">
                            <a:latin typeface="Calibri" pitchFamily="34" charset="0"/>
                            <a:cs typeface="Calibri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ru-RU" sz="6000" baseline="-25000">
                            <a:latin typeface="Calibri" pitchFamily="34" charset="0"/>
                            <a:cs typeface="Calibri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60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sz="6000" dirty="0" smtClean="0">
                    <a:latin typeface="Calibri" pitchFamily="34" charset="0"/>
                    <a:cs typeface="Calibri" pitchFamily="34" charset="0"/>
                  </a:rPr>
                  <a:t>ρ</a:t>
                </a:r>
                <a:r>
                  <a:rPr lang="ru-RU" sz="6000" baseline="-25000" dirty="0" smtClean="0"/>
                  <a:t>ж</a:t>
                </a:r>
                <a:r>
                  <a:rPr lang="ru-RU" sz="60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endParaRPr lang="ru-RU" sz="6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284984"/>
                <a:ext cx="5112568" cy="153125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279" b="-143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2"/>
          <p:cNvSpPr txBox="1">
            <a:spLocks/>
          </p:cNvSpPr>
          <p:nvPr/>
        </p:nvSpPr>
        <p:spPr>
          <a:xfrm>
            <a:off x="1115616" y="803528"/>
            <a:ext cx="6400800" cy="2481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 помощью </a:t>
            </a:r>
            <a:r>
              <a:rPr lang="ru-RU" sz="3200" b="1" dirty="0" smtClean="0">
                <a:solidFill>
                  <a:srgbClr val="F14124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метода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гидростатического взвешивания, основанного на законе Архимеда, можно определить плотность тел, имеющих сложную форму.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2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1444860" y="2564904"/>
            <a:ext cx="1440160" cy="2592288"/>
          </a:xfrm>
          <a:prstGeom prst="cube">
            <a:avLst>
              <a:gd name="adj" fmla="val 19710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>
            <a:off x="832791" y="1158347"/>
            <a:ext cx="2600337" cy="4154693"/>
          </a:xfrm>
          <a:prstGeom prst="can">
            <a:avLst>
              <a:gd name="adj" fmla="val 214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56305" y="5894784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8" name="Цилиндр 7"/>
          <p:cNvSpPr/>
          <p:nvPr/>
        </p:nvSpPr>
        <p:spPr>
          <a:xfrm>
            <a:off x="832791" y="2018995"/>
            <a:ext cx="2600337" cy="3282213"/>
          </a:xfrm>
          <a:prstGeom prst="can">
            <a:avLst>
              <a:gd name="adj" fmla="val 21488"/>
            </a:avLst>
          </a:prstGeom>
          <a:gradFill flip="none" rotWithShape="1">
            <a:gsLst>
              <a:gs pos="66000">
                <a:schemeClr val="accent1">
                  <a:tint val="66000"/>
                  <a:satMod val="160000"/>
                  <a:lumMod val="96000"/>
                  <a:alpha val="27000"/>
                </a:schemeClr>
              </a:gs>
              <a:gs pos="97000">
                <a:schemeClr val="accent1">
                  <a:tint val="44500"/>
                  <a:satMod val="160000"/>
                </a:schemeClr>
              </a:gs>
              <a:gs pos="9000">
                <a:schemeClr val="accent1">
                  <a:tint val="23500"/>
                  <a:satMod val="160000"/>
                  <a:alpha val="32000"/>
                  <a:lumMod val="34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>
            <a:spLocks noGrp="1"/>
          </p:cNvSpPr>
          <p:nvPr>
            <p:ph sz="quarter" idx="13"/>
          </p:nvPr>
        </p:nvSpPr>
        <p:spPr>
          <a:xfrm>
            <a:off x="4067944" y="548680"/>
            <a:ext cx="4608512" cy="24814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Брусок А плотно прилегает к дну сосуда с водой. Действует ли на него выталкивающая сила?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1824" y="2912527"/>
            <a:ext cx="4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051720" y="4113946"/>
            <a:ext cx="0" cy="864096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051720" y="3348608"/>
            <a:ext cx="0" cy="728464"/>
          </a:xfrm>
          <a:prstGeom prst="straightConnector1">
            <a:avLst/>
          </a:prstGeom>
          <a:ln w="57150">
            <a:solidFill>
              <a:srgbClr val="FFFF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051720" y="4222829"/>
            <a:ext cx="667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F</a:t>
            </a:r>
            <a:r>
              <a:rPr lang="ru-RU" sz="3600" b="1" baseline="-25000" dirty="0"/>
              <a:t>т </a:t>
            </a:r>
            <a:endParaRPr lang="ru-RU" sz="3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51720" y="3430741"/>
            <a:ext cx="720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F</a:t>
            </a:r>
            <a:r>
              <a:rPr lang="ru-RU" sz="3600" b="1" baseline="-25000" dirty="0"/>
              <a:t>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09429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11760" y="369337"/>
            <a:ext cx="6428184" cy="1689368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К чашкам весов подвешены два одинаковых железных шарика (рис. 168). </a:t>
            </a:r>
            <a:r>
              <a:rPr lang="ru-RU" sz="2400" b="1" dirty="0" smtClean="0"/>
              <a:t>Нарушится </a:t>
            </a:r>
            <a:r>
              <a:rPr lang="ru-RU" sz="2400" b="1" dirty="0"/>
              <a:t>ли равновесие,    если шарики опустить в жидкости? Ответ объясните.</a:t>
            </a:r>
          </a:p>
          <a:p>
            <a:pPr marL="45720" indent="0">
              <a:buNone/>
            </a:pPr>
            <a:endParaRPr lang="ru-RU" sz="24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93800" y="404664"/>
            <a:ext cx="1481761" cy="1881173"/>
            <a:chOff x="0" y="0"/>
            <a:chExt cx="1871975" cy="229660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1830042" cy="2296602"/>
              <a:chOff x="0" y="0"/>
              <a:chExt cx="1830042" cy="2296602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0" y="1341783"/>
                <a:ext cx="657225" cy="944880"/>
                <a:chOff x="0" y="0"/>
                <a:chExt cx="2600337" cy="4155516"/>
              </a:xfrm>
            </p:grpSpPr>
            <p:sp>
              <p:nvSpPr>
                <p:cNvPr id="33" name="Цилиндр 32"/>
                <p:cNvSpPr/>
                <p:nvPr/>
              </p:nvSpPr>
              <p:spPr>
                <a:xfrm>
                  <a:off x="0" y="0"/>
                  <a:ext cx="2600337" cy="4154693"/>
                </a:xfrm>
                <a:prstGeom prst="can">
                  <a:avLst>
                    <a:gd name="adj" fmla="val 21488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Цилиндр 33"/>
                <p:cNvSpPr/>
                <p:nvPr/>
              </p:nvSpPr>
              <p:spPr>
                <a:xfrm>
                  <a:off x="0" y="873303"/>
                  <a:ext cx="2600337" cy="3282213"/>
                </a:xfrm>
                <a:prstGeom prst="can">
                  <a:avLst>
                    <a:gd name="adj" fmla="val 21488"/>
                  </a:avLst>
                </a:prstGeom>
                <a:gradFill flip="none" rotWithShape="1">
                  <a:gsLst>
                    <a:gs pos="66000">
                      <a:schemeClr val="accent1">
                        <a:tint val="66000"/>
                        <a:satMod val="160000"/>
                        <a:lumMod val="96000"/>
                        <a:alpha val="27000"/>
                      </a:schemeClr>
                    </a:gs>
                    <a:gs pos="97000">
                      <a:schemeClr val="accent1">
                        <a:tint val="44500"/>
                        <a:satMod val="160000"/>
                      </a:schemeClr>
                    </a:gs>
                    <a:gs pos="9000">
                      <a:schemeClr val="accent1">
                        <a:tint val="23500"/>
                        <a:satMod val="160000"/>
                        <a:alpha val="32000"/>
                        <a:lumMod val="34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1172817" y="1351722"/>
                <a:ext cx="657225" cy="944880"/>
                <a:chOff x="0" y="0"/>
                <a:chExt cx="2600337" cy="4155516"/>
              </a:xfrm>
            </p:grpSpPr>
            <p:sp>
              <p:nvSpPr>
                <p:cNvPr id="31" name="Цилиндр 30"/>
                <p:cNvSpPr/>
                <p:nvPr/>
              </p:nvSpPr>
              <p:spPr>
                <a:xfrm>
                  <a:off x="0" y="0"/>
                  <a:ext cx="2600337" cy="4154693"/>
                </a:xfrm>
                <a:prstGeom prst="can">
                  <a:avLst>
                    <a:gd name="adj" fmla="val 21488"/>
                  </a:avLst>
                </a:prstGeom>
                <a:noFill/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Цилиндр 31"/>
                <p:cNvSpPr/>
                <p:nvPr/>
              </p:nvSpPr>
              <p:spPr>
                <a:xfrm>
                  <a:off x="0" y="873303"/>
                  <a:ext cx="2600337" cy="3282213"/>
                </a:xfrm>
                <a:prstGeom prst="can">
                  <a:avLst>
                    <a:gd name="adj" fmla="val 21488"/>
                  </a:avLst>
                </a:prstGeom>
                <a:gradFill flip="none" rotWithShape="1">
                  <a:gsLst>
                    <a:gs pos="66000">
                      <a:srgbClr val="4F81BD">
                        <a:tint val="66000"/>
                        <a:satMod val="160000"/>
                        <a:lumMod val="96000"/>
                        <a:alpha val="27000"/>
                      </a:srgbClr>
                    </a:gs>
                    <a:gs pos="97000">
                      <a:srgbClr val="4F81BD">
                        <a:tint val="44500"/>
                        <a:satMod val="160000"/>
                      </a:srgbClr>
                    </a:gs>
                    <a:gs pos="9000">
                      <a:srgbClr val="4F81BD">
                        <a:tint val="23500"/>
                        <a:satMod val="160000"/>
                        <a:alpha val="32000"/>
                        <a:lumMod val="34000"/>
                      </a:srgbClr>
                    </a:gs>
                  </a:gsLst>
                  <a:lin ang="16200000" scaled="1"/>
                  <a:tileRect/>
                </a:gra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49695" y="0"/>
                <a:ext cx="1743712" cy="1072518"/>
                <a:chOff x="0" y="0"/>
                <a:chExt cx="1744090" cy="1072543"/>
              </a:xfrm>
            </p:grpSpPr>
            <p:sp>
              <p:nvSpPr>
                <p:cNvPr id="17" name="Дуга 16"/>
                <p:cNvSpPr/>
                <p:nvPr/>
              </p:nvSpPr>
              <p:spPr>
                <a:xfrm>
                  <a:off x="1361660" y="924339"/>
                  <a:ext cx="129208" cy="128325"/>
                </a:xfrm>
                <a:prstGeom prst="arc">
                  <a:avLst>
                    <a:gd name="adj1" fmla="val 16299559"/>
                    <a:gd name="adj2" fmla="val 9744099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1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18" name="Группа 17"/>
                <p:cNvGrpSpPr/>
                <p:nvPr/>
              </p:nvGrpSpPr>
              <p:grpSpPr>
                <a:xfrm>
                  <a:off x="0" y="0"/>
                  <a:ext cx="1744090" cy="924187"/>
                  <a:chOff x="0" y="0"/>
                  <a:chExt cx="3099273" cy="1417894"/>
                </a:xfrm>
              </p:grpSpPr>
              <p:sp>
                <p:nvSpPr>
                  <p:cNvPr id="20" name="Прямоугольник 19"/>
                  <p:cNvSpPr/>
                  <p:nvPr/>
                </p:nvSpPr>
                <p:spPr>
                  <a:xfrm>
                    <a:off x="535750" y="28198"/>
                    <a:ext cx="1890445" cy="11301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" name="Блок-схема: узел 20"/>
                  <p:cNvSpPr/>
                  <p:nvPr/>
                </p:nvSpPr>
                <p:spPr>
                  <a:xfrm>
                    <a:off x="406847" y="0"/>
                    <a:ext cx="174625" cy="163195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" name="Блок-схема: узел 21"/>
                  <p:cNvSpPr/>
                  <p:nvPr/>
                </p:nvSpPr>
                <p:spPr>
                  <a:xfrm>
                    <a:off x="2420944" y="4029"/>
                    <a:ext cx="174625" cy="163195"/>
                  </a:xfrm>
                  <a:prstGeom prst="flowChartConnector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" name="Кольцо 22"/>
                  <p:cNvSpPr/>
                  <p:nvPr/>
                </p:nvSpPr>
                <p:spPr>
                  <a:xfrm>
                    <a:off x="0" y="1007049"/>
                    <a:ext cx="1109345" cy="410845"/>
                  </a:xfrm>
                  <a:prstGeom prst="donu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4" name="Кольцо 23"/>
                  <p:cNvSpPr/>
                  <p:nvPr/>
                </p:nvSpPr>
                <p:spPr>
                  <a:xfrm>
                    <a:off x="1989928" y="994964"/>
                    <a:ext cx="1109345" cy="410845"/>
                  </a:xfrm>
                  <a:prstGeom prst="donut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25" name="Прямая соединительная линия 24"/>
                  <p:cNvCxnSpPr/>
                  <p:nvPr/>
                </p:nvCxnSpPr>
                <p:spPr>
                  <a:xfrm>
                    <a:off x="2505536" y="169184"/>
                    <a:ext cx="0" cy="835569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" name="Прямая соединительная линия 25"/>
                  <p:cNvCxnSpPr/>
                  <p:nvPr/>
                </p:nvCxnSpPr>
                <p:spPr>
                  <a:xfrm>
                    <a:off x="491439" y="161128"/>
                    <a:ext cx="0" cy="83502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" name="Прямая соединительная линия 26"/>
                  <p:cNvCxnSpPr/>
                  <p:nvPr/>
                </p:nvCxnSpPr>
                <p:spPr>
                  <a:xfrm flipH="1">
                    <a:off x="24169" y="169184"/>
                    <a:ext cx="436880" cy="975995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523665" y="169184"/>
                    <a:ext cx="547834" cy="975995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2529706" y="169184"/>
                    <a:ext cx="547834" cy="97599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 flipH="1">
                    <a:off x="2046322" y="161128"/>
                    <a:ext cx="436880" cy="97599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" name="Дуга 18"/>
                <p:cNvSpPr/>
                <p:nvPr/>
              </p:nvSpPr>
              <p:spPr>
                <a:xfrm>
                  <a:off x="198782" y="944218"/>
                  <a:ext cx="129208" cy="128325"/>
                </a:xfrm>
                <a:prstGeom prst="arc">
                  <a:avLst>
                    <a:gd name="adj1" fmla="val 16299559"/>
                    <a:gd name="adj2" fmla="val 9744099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198782" y="1073426"/>
                <a:ext cx="238539" cy="357597"/>
                <a:chOff x="0" y="151895"/>
                <a:chExt cx="149087" cy="237608"/>
              </a:xfrm>
            </p:grpSpPr>
            <p:sp>
              <p:nvSpPr>
                <p:cNvPr id="15" name="Блок-схема: узел 14"/>
                <p:cNvSpPr/>
                <p:nvPr/>
              </p:nvSpPr>
              <p:spPr>
                <a:xfrm>
                  <a:off x="0" y="258417"/>
                  <a:ext cx="149087" cy="131086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79375" y="151895"/>
                  <a:ext cx="0" cy="1061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1366737" y="1052638"/>
                <a:ext cx="238539" cy="377861"/>
                <a:chOff x="-9251" y="138082"/>
                <a:chExt cx="149087" cy="251072"/>
              </a:xfrm>
            </p:grpSpPr>
            <p:sp>
              <p:nvSpPr>
                <p:cNvPr id="13" name="Блок-схема: узел 12"/>
                <p:cNvSpPr/>
                <p:nvPr/>
              </p:nvSpPr>
              <p:spPr>
                <a:xfrm>
                  <a:off x="-9251" y="258068"/>
                  <a:ext cx="149087" cy="131086"/>
                </a:xfrm>
                <a:prstGeom prst="flowChartConnector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57139" y="138082"/>
                  <a:ext cx="0" cy="10617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2" name="Поле 104"/>
              <p:cNvSpPr txBox="1"/>
              <p:nvPr/>
            </p:nvSpPr>
            <p:spPr>
              <a:xfrm>
                <a:off x="59634" y="1848678"/>
                <a:ext cx="546652" cy="29817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800">
                    <a:effectLst/>
                    <a:ea typeface="Calibri"/>
                    <a:cs typeface="Times New Roman"/>
                  </a:rPr>
                  <a:t>Вода 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6" name="Поле 105"/>
            <p:cNvSpPr txBox="1"/>
            <p:nvPr/>
          </p:nvSpPr>
          <p:spPr>
            <a:xfrm>
              <a:off x="1116601" y="1848678"/>
              <a:ext cx="755374" cy="2882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800">
                  <a:effectLst/>
                  <a:ea typeface="Calibri"/>
                  <a:cs typeface="Times New Roman"/>
                </a:rPr>
                <a:t>Керосин 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35" name="Объект 2"/>
          <p:cNvSpPr txBox="1">
            <a:spLocks/>
          </p:cNvSpPr>
          <p:nvPr/>
        </p:nvSpPr>
        <p:spPr>
          <a:xfrm>
            <a:off x="2411760" y="3068960"/>
            <a:ext cx="6428184" cy="1689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В сосуд погружены три железных шарика равных объемов (рис. 169). Одинаковы ли силы, выталкивающие шарики? (плотность жидкости вследствие ничтожной сжимаемости на любой глубине считать одинаковой.)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373436" y="3700706"/>
            <a:ext cx="1833423" cy="1070700"/>
            <a:chOff x="373436" y="3700706"/>
            <a:chExt cx="1833423" cy="1070700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647924" y="3700706"/>
              <a:ext cx="166398" cy="541889"/>
              <a:chOff x="0" y="-91006"/>
              <a:chExt cx="238498" cy="603783"/>
            </a:xfrm>
          </p:grpSpPr>
          <p:sp>
            <p:nvSpPr>
              <p:cNvPr id="45" name="Блок-схема: узел 44"/>
              <p:cNvSpPr/>
              <p:nvPr/>
            </p:nvSpPr>
            <p:spPr>
              <a:xfrm>
                <a:off x="0" y="315532"/>
                <a:ext cx="238498" cy="197245"/>
              </a:xfrm>
              <a:prstGeom prst="flowChartConnector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 flipV="1">
                <a:off x="115618" y="-91006"/>
                <a:ext cx="0" cy="4056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38"/>
            <p:cNvGrpSpPr/>
            <p:nvPr/>
          </p:nvGrpSpPr>
          <p:grpSpPr>
            <a:xfrm>
              <a:off x="1209685" y="3705677"/>
              <a:ext cx="165980" cy="721214"/>
              <a:chOff x="0" y="-291539"/>
              <a:chExt cx="238498" cy="804316"/>
            </a:xfrm>
          </p:grpSpPr>
          <p:sp>
            <p:nvSpPr>
              <p:cNvPr id="43" name="Блок-схема: узел 42"/>
              <p:cNvSpPr/>
              <p:nvPr/>
            </p:nvSpPr>
            <p:spPr>
              <a:xfrm>
                <a:off x="0" y="315532"/>
                <a:ext cx="238498" cy="197245"/>
              </a:xfrm>
              <a:prstGeom prst="flowChartConnector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115618" y="-291539"/>
                <a:ext cx="0" cy="606148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40" name="Группа 39"/>
            <p:cNvGrpSpPr/>
            <p:nvPr/>
          </p:nvGrpSpPr>
          <p:grpSpPr>
            <a:xfrm>
              <a:off x="1798715" y="3705677"/>
              <a:ext cx="165980" cy="955159"/>
              <a:chOff x="0" y="-552625"/>
              <a:chExt cx="238498" cy="1065402"/>
            </a:xfrm>
          </p:grpSpPr>
          <p:sp>
            <p:nvSpPr>
              <p:cNvPr id="41" name="Блок-схема: узел 40"/>
              <p:cNvSpPr/>
              <p:nvPr/>
            </p:nvSpPr>
            <p:spPr>
              <a:xfrm>
                <a:off x="0" y="315533"/>
                <a:ext cx="238498" cy="197244"/>
              </a:xfrm>
              <a:prstGeom prst="flowChartConnector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115618" y="-552625"/>
                <a:ext cx="0" cy="86723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373436" y="3713784"/>
              <a:ext cx="1833423" cy="1057622"/>
              <a:chOff x="3435783" y="3310314"/>
              <a:chExt cx="1152130" cy="1402417"/>
            </a:xfrm>
          </p:grpSpPr>
          <p:sp>
            <p:nvSpPr>
              <p:cNvPr id="54" name="Прямоугольник с двумя скругленными соседними углами 53"/>
              <p:cNvSpPr/>
              <p:nvPr/>
            </p:nvSpPr>
            <p:spPr>
              <a:xfrm rot="10800000">
                <a:off x="3435784" y="3310314"/>
                <a:ext cx="1152128" cy="1402417"/>
              </a:xfrm>
              <a:prstGeom prst="round2SameRect">
                <a:avLst/>
              </a:prstGeom>
              <a:gradFill>
                <a:gsLst>
                  <a:gs pos="28000">
                    <a:schemeClr val="accent2">
                      <a:tint val="18000"/>
                      <a:satMod val="120000"/>
                      <a:lumMod val="88000"/>
                      <a:alpha val="36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с двумя скругленными соседними углами 54"/>
              <p:cNvSpPr/>
              <p:nvPr/>
            </p:nvSpPr>
            <p:spPr>
              <a:xfrm rot="10800000">
                <a:off x="3435783" y="3677262"/>
                <a:ext cx="1152130" cy="964587"/>
              </a:xfrm>
              <a:prstGeom prst="round2SameRect">
                <a:avLst/>
              </a:prstGeom>
              <a:gradFill flip="none" rotWithShape="1">
                <a:gsLst>
                  <a:gs pos="31000">
                    <a:schemeClr val="accent2">
                      <a:tint val="18000"/>
                      <a:satMod val="120000"/>
                      <a:lumMod val="88000"/>
                      <a:alpha val="17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896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47334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b="1" dirty="0"/>
              <a:t>К</a:t>
            </a:r>
            <a:r>
              <a:rPr lang="ru-RU" dirty="0"/>
              <a:t> </a:t>
            </a:r>
            <a:r>
              <a:rPr lang="ru-RU" sz="2400" b="1" dirty="0"/>
              <a:t>чашкам весов подвешены две гири равного веса: фарфоровая и железная. </a:t>
            </a:r>
            <a:r>
              <a:rPr lang="ru-RU" sz="2400" b="1" dirty="0" smtClean="0"/>
              <a:t>Нарушится </a:t>
            </a:r>
            <a:r>
              <a:rPr lang="ru-RU" sz="2400" b="1" dirty="0"/>
              <a:t>ли равновесие весов, если гири опустить в сосуд с водой?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78048" y="2708920"/>
            <a:ext cx="640080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/>
              <a:t>В сосуде три жидкости: слегка подкрашенная вода, растворитель (четыреххлористый углерод) и керосин. Укажите на порядок расположения этих жидкостей. (плотность растворителя 1595 кг/м</a:t>
            </a:r>
            <a:r>
              <a:rPr lang="ru-RU" sz="2400" b="1" baseline="30000" dirty="0"/>
              <a:t>3</a:t>
            </a:r>
            <a:r>
              <a:rPr lang="ru-RU" sz="2400" b="1" dirty="0"/>
              <a:t>.)</a:t>
            </a:r>
          </a:p>
          <a:p>
            <a:pPr marL="45720" indent="0">
              <a:buFont typeface="Georgia" pitchFamily="18" charset="0"/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103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58310" y="764704"/>
            <a:ext cx="6400800" cy="1257320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На поверхности воды плавают бруски из дерева, пробки и  льда (рис. 170) укажите, какой брусок пробковый, а какой из льда? </a:t>
            </a:r>
          </a:p>
          <a:p>
            <a:endParaRPr lang="ru-RU" sz="24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71800" y="3933056"/>
            <a:ext cx="614853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 smtClean="0"/>
              <a:t>Деревянный шар плавает на воде (рис. 176). Назовите силы, действующие на шар. Изобразите эти силы графически.</a:t>
            </a:r>
            <a:endParaRPr lang="ru-RU" sz="2400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79512" y="548680"/>
            <a:ext cx="2592288" cy="1512169"/>
            <a:chOff x="179512" y="548680"/>
            <a:chExt cx="2592288" cy="151216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195736" y="752772"/>
              <a:ext cx="432048" cy="422431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95536" y="1022208"/>
              <a:ext cx="432048" cy="412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95784" y="879425"/>
              <a:ext cx="432048" cy="42534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79512" y="548680"/>
              <a:ext cx="2592288" cy="1512169"/>
              <a:chOff x="3435784" y="3310315"/>
              <a:chExt cx="1152130" cy="1402418"/>
            </a:xfrm>
          </p:grpSpPr>
          <p:sp>
            <p:nvSpPr>
              <p:cNvPr id="6" name="Прямоугольник с двумя скругленными соседними углами 5"/>
              <p:cNvSpPr/>
              <p:nvPr/>
            </p:nvSpPr>
            <p:spPr>
              <a:xfrm rot="10800000">
                <a:off x="3435784" y="3310315"/>
                <a:ext cx="1152129" cy="1402418"/>
              </a:xfrm>
              <a:prstGeom prst="round2SameRect">
                <a:avLst/>
              </a:prstGeom>
              <a:gradFill>
                <a:gsLst>
                  <a:gs pos="28000">
                    <a:schemeClr val="accent2">
                      <a:tint val="18000"/>
                      <a:satMod val="120000"/>
                      <a:lumMod val="88000"/>
                      <a:alpha val="36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с двумя скругленными соседними углами 6"/>
              <p:cNvSpPr/>
              <p:nvPr/>
            </p:nvSpPr>
            <p:spPr>
              <a:xfrm rot="10800000">
                <a:off x="3435784" y="3807368"/>
                <a:ext cx="1152130" cy="834482"/>
              </a:xfrm>
              <a:prstGeom prst="round2SameRect">
                <a:avLst/>
              </a:prstGeom>
              <a:gradFill flip="none" rotWithShape="1">
                <a:gsLst>
                  <a:gs pos="31000">
                    <a:schemeClr val="accent2">
                      <a:tint val="18000"/>
                      <a:satMod val="120000"/>
                      <a:lumMod val="88000"/>
                      <a:alpha val="17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" name="Группа 16"/>
          <p:cNvGrpSpPr/>
          <p:nvPr/>
        </p:nvGrpSpPr>
        <p:grpSpPr>
          <a:xfrm>
            <a:off x="744786" y="3429000"/>
            <a:ext cx="1461735" cy="2599973"/>
            <a:chOff x="744786" y="3429000"/>
            <a:chExt cx="1461735" cy="2599973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1141367" y="4048811"/>
              <a:ext cx="740881" cy="755667"/>
            </a:xfrm>
            <a:prstGeom prst="flowChartConnector">
              <a:avLst/>
            </a:pr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744786" y="3429000"/>
              <a:ext cx="1461735" cy="2599973"/>
              <a:chOff x="3435784" y="3310314"/>
              <a:chExt cx="1152130" cy="1402417"/>
            </a:xfrm>
          </p:grpSpPr>
          <p:sp>
            <p:nvSpPr>
              <p:cNvPr id="14" name="Прямоугольник с двумя скругленными соседними углами 13"/>
              <p:cNvSpPr/>
              <p:nvPr/>
            </p:nvSpPr>
            <p:spPr>
              <a:xfrm rot="10800000">
                <a:off x="3435784" y="3310314"/>
                <a:ext cx="1152128" cy="1402417"/>
              </a:xfrm>
              <a:prstGeom prst="round2SameRect">
                <a:avLst/>
              </a:prstGeom>
              <a:gradFill>
                <a:gsLst>
                  <a:gs pos="28000">
                    <a:schemeClr val="accent2">
                      <a:tint val="18000"/>
                      <a:satMod val="120000"/>
                      <a:lumMod val="88000"/>
                      <a:alpha val="36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с двумя скругленными соседними углами 14"/>
              <p:cNvSpPr/>
              <p:nvPr/>
            </p:nvSpPr>
            <p:spPr>
              <a:xfrm rot="10800000">
                <a:off x="3435784" y="3807367"/>
                <a:ext cx="1152130" cy="834482"/>
              </a:xfrm>
              <a:prstGeom prst="round2SameRect">
                <a:avLst/>
              </a:prstGeom>
              <a:gradFill flip="none" rotWithShape="1">
                <a:gsLst>
                  <a:gs pos="31000">
                    <a:schemeClr val="accent2">
                      <a:tint val="18000"/>
                      <a:satMod val="120000"/>
                      <a:lumMod val="88000"/>
                      <a:alpha val="17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883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731520"/>
            <a:ext cx="6500192" cy="19774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Вычислите выталкивающую силу, действующую на гранитную глыбу, которая при полном погружении в воду вытесняет ее некоторую часть. Объем вытесненной воды равен 0,8 м</a:t>
            </a:r>
            <a:r>
              <a:rPr lang="ru-RU" sz="2400" b="1" baseline="30000" dirty="0" smtClean="0"/>
              <a:t>3</a:t>
            </a:r>
            <a:endParaRPr lang="ru-RU" sz="24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15616" y="2780928"/>
            <a:ext cx="6500192" cy="197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Железобетонная плита размером 4∙0,3∙0,25 м погружена в воду наполовину своего объема. Какова архимедова сила, действующая на нее?</a:t>
            </a:r>
            <a:endParaRPr lang="ru-RU" sz="24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95771" y="4509120"/>
            <a:ext cx="6500192" cy="197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На сколько гранитный булыжник объемом 0,004 м</a:t>
            </a:r>
            <a:r>
              <a:rPr lang="ru-RU" sz="2400" b="1" baseline="30000" dirty="0" smtClean="0"/>
              <a:t>3</a:t>
            </a:r>
            <a:r>
              <a:rPr lang="ru-RU" sz="2400" b="1" dirty="0" smtClean="0"/>
              <a:t> будет легче в воде, чем в воздухе?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738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336869"/>
            <a:ext cx="3241577" cy="305495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Все тела в воде кажутся более лёгкими, чем они есть на самом деле. Вода выталкивает и поддерживает их. </a:t>
            </a:r>
            <a:endParaRPr lang="ru-RU" b="1" dirty="0"/>
          </a:p>
        </p:txBody>
      </p:sp>
      <p:pic>
        <p:nvPicPr>
          <p:cNvPr id="1026" name="Picture 2" descr="D:\Рабочие документы\МАМА\Костанай, курсы\энциклопедия росс\Untitled-Scanned-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075" r="53580" b="44687"/>
          <a:stretch/>
        </p:blipFill>
        <p:spPr bwMode="auto">
          <a:xfrm>
            <a:off x="179512" y="3933056"/>
            <a:ext cx="5606096" cy="24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е документы\МАМА\Костанай, курсы\энциклопедия росс\Untitled-Scanned-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29" r="54883" b="69505"/>
          <a:stretch/>
        </p:blipFill>
        <p:spPr bwMode="auto">
          <a:xfrm>
            <a:off x="3209748" y="332656"/>
            <a:ext cx="5776024" cy="24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7760" y="4129558"/>
            <a:ext cx="28083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Times New Roman"/>
              </a:rPr>
              <a:t>Без воды тела вновь обретают свой прежний вес, так как вода более не держит их.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577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Успехов в учении 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Задание на дом: § 44 упр. 25 № (1 - 3)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045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1143000"/>
          </a:xfrm>
        </p:spPr>
        <p:txBody>
          <a:bodyPr/>
          <a:lstStyle/>
          <a:p>
            <a:r>
              <a:rPr lang="ru-RU" dirty="0" smtClean="0"/>
              <a:t>Легенда об Архимеде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4077072"/>
            <a:ext cx="6400800" cy="266429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Около 2200 лет тому назад Архимед, садясь в ванну,  заметил, что вода переливается через край. Архимед определил, что вес воды, вытесненной из ванны, равен силе, выталкивающей плавающее тело.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1" name="Picture 3" descr="D:\Рабочие документы\МАМА\Костанай, курсы\энциклопедия росс\Untitled-Scanned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35" t="3432" r="3262" b="84423"/>
          <a:stretch/>
        </p:blipFill>
        <p:spPr bwMode="auto">
          <a:xfrm>
            <a:off x="481454" y="1302710"/>
            <a:ext cx="8172400" cy="24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57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512511" cy="1143000"/>
          </a:xfrm>
        </p:spPr>
        <p:txBody>
          <a:bodyPr/>
          <a:lstStyle/>
          <a:p>
            <a:r>
              <a:rPr lang="ru-RU" dirty="0" smtClean="0"/>
              <a:t>Знаете ли вы?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08912" cy="216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013176"/>
            <a:ext cx="842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Вода в Мёртвом море настолько солёная, что в ней можно лежать, даже</a:t>
            </a:r>
          </a:p>
          <a:p>
            <a:r>
              <a:rPr lang="ru-RU" b="1" dirty="0"/>
              <a:t>н</a:t>
            </a:r>
            <a:r>
              <a:rPr lang="ru-RU" b="1" dirty="0" smtClean="0"/>
              <a:t>е плавая. Более того, в ней можно даже сидеть и читать книгу.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1185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50379" y="864469"/>
            <a:ext cx="2202114" cy="4343340"/>
            <a:chOff x="1433782" y="669836"/>
            <a:chExt cx="2202114" cy="43433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993483" y="4077072"/>
              <a:ext cx="738308" cy="64807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41000"/>
                    <a:lumOff val="59000"/>
                  </a:schemeClr>
                </a:gs>
                <a:gs pos="60000">
                  <a:schemeClr val="accent6">
                    <a:shade val="82000"/>
                    <a:satMod val="125000"/>
                    <a:lumMod val="74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433782" y="669836"/>
              <a:ext cx="2202114" cy="4343340"/>
              <a:chOff x="1352292" y="669836"/>
              <a:chExt cx="2202114" cy="4343340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1377462" y="849835"/>
                <a:ext cx="170202" cy="4163341"/>
              </a:xfrm>
              <a:prstGeom prst="rect">
                <a:avLst/>
              </a:prstGeom>
              <a:solidFill>
                <a:srgbClr val="5F5F5F"/>
              </a:solidFill>
              <a:ln w="3492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 rot="5400000">
                <a:off x="2056794" y="183567"/>
                <a:ext cx="133868" cy="1152127"/>
              </a:xfrm>
              <a:prstGeom prst="rect">
                <a:avLst/>
              </a:prstGeom>
              <a:solidFill>
                <a:srgbClr val="5F5F5F"/>
              </a:solidFill>
              <a:ln w="3492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352292" y="669836"/>
                <a:ext cx="195371" cy="180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 rot="5400000">
                <a:off x="2479027" y="3937797"/>
                <a:ext cx="144016" cy="2006742"/>
              </a:xfrm>
              <a:prstGeom prst="bevel">
                <a:avLst/>
              </a:prstGeom>
              <a:gradFill flip="none" rotWithShape="1">
                <a:gsLst>
                  <a:gs pos="0">
                    <a:srgbClr val="5F5F5F">
                      <a:shade val="30000"/>
                      <a:satMod val="115000"/>
                    </a:srgbClr>
                  </a:gs>
                  <a:gs pos="50000">
                    <a:srgbClr val="5F5F5F">
                      <a:shade val="67500"/>
                      <a:satMod val="115000"/>
                    </a:srgbClr>
                  </a:gs>
                  <a:gs pos="100000">
                    <a:srgbClr val="5F5F5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0000" endA="300" endPos="90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2169498" y="836712"/>
              <a:ext cx="386278" cy="2325647"/>
              <a:chOff x="2169498" y="836712"/>
              <a:chExt cx="386278" cy="2325647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2169498" y="1299670"/>
                <a:ext cx="386278" cy="1265234"/>
                <a:chOff x="4568648" y="939630"/>
                <a:chExt cx="386278" cy="1265234"/>
              </a:xfrm>
            </p:grpSpPr>
            <p:sp>
              <p:nvSpPr>
                <p:cNvPr id="16" name="Багетная рамка 15"/>
                <p:cNvSpPr/>
                <p:nvPr/>
              </p:nvSpPr>
              <p:spPr>
                <a:xfrm>
                  <a:off x="4568648" y="939630"/>
                  <a:ext cx="386278" cy="1265234"/>
                </a:xfrm>
                <a:prstGeom prst="bevel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7" name="Группа 16"/>
                <p:cNvGrpSpPr/>
                <p:nvPr/>
              </p:nvGrpSpPr>
              <p:grpSpPr>
                <a:xfrm>
                  <a:off x="4671787" y="1104195"/>
                  <a:ext cx="180000" cy="936104"/>
                  <a:chOff x="3833928" y="1104195"/>
                  <a:chExt cx="180000" cy="936104"/>
                </a:xfrm>
              </p:grpSpPr>
              <p:cxnSp>
                <p:nvCxnSpPr>
                  <p:cNvPr id="19" name="Прямая соединительная линия 18"/>
                  <p:cNvCxnSpPr/>
                  <p:nvPr/>
                </p:nvCxnSpPr>
                <p:spPr>
                  <a:xfrm>
                    <a:off x="3923928" y="1104195"/>
                    <a:ext cx="0" cy="936104"/>
                  </a:xfrm>
                  <a:prstGeom prst="line">
                    <a:avLst/>
                  </a:pr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3833928" y="1196752"/>
                    <a:ext cx="180000" cy="216024"/>
                    <a:chOff x="3833928" y="1196752"/>
                    <a:chExt cx="180000" cy="216024"/>
                  </a:xfrm>
                </p:grpSpPr>
                <p:cxnSp>
                  <p:nvCxnSpPr>
                    <p:cNvPr id="31" name="Прямая соединительная линия 30"/>
                    <p:cNvCxnSpPr/>
                    <p:nvPr/>
                  </p:nvCxnSpPr>
                  <p:spPr>
                    <a:xfrm>
                      <a:off x="3833928" y="1196752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Прямая соединительная линия 31"/>
                    <p:cNvCxnSpPr/>
                    <p:nvPr/>
                  </p:nvCxnSpPr>
                  <p:spPr>
                    <a:xfrm>
                      <a:off x="3833928" y="1268760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Прямая соединительная линия 32"/>
                    <p:cNvCxnSpPr/>
                    <p:nvPr/>
                  </p:nvCxnSpPr>
                  <p:spPr>
                    <a:xfrm>
                      <a:off x="3833928" y="1340768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Прямая соединительная линия 33"/>
                    <p:cNvCxnSpPr/>
                    <p:nvPr/>
                  </p:nvCxnSpPr>
                  <p:spPr>
                    <a:xfrm>
                      <a:off x="3833928" y="1412776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Группа 20"/>
                  <p:cNvGrpSpPr/>
                  <p:nvPr/>
                </p:nvGrpSpPr>
                <p:grpSpPr>
                  <a:xfrm>
                    <a:off x="3833928" y="1484784"/>
                    <a:ext cx="180000" cy="216024"/>
                    <a:chOff x="3833928" y="1196752"/>
                    <a:chExt cx="180000" cy="216024"/>
                  </a:xfrm>
                </p:grpSpPr>
                <p:cxnSp>
                  <p:nvCxnSpPr>
                    <p:cNvPr id="27" name="Прямая соединительная линия 26"/>
                    <p:cNvCxnSpPr/>
                    <p:nvPr/>
                  </p:nvCxnSpPr>
                  <p:spPr>
                    <a:xfrm>
                      <a:off x="3833928" y="1196752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Прямая соединительная линия 27"/>
                    <p:cNvCxnSpPr/>
                    <p:nvPr/>
                  </p:nvCxnSpPr>
                  <p:spPr>
                    <a:xfrm>
                      <a:off x="3833928" y="1268760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Прямая соединительная линия 28"/>
                    <p:cNvCxnSpPr/>
                    <p:nvPr/>
                  </p:nvCxnSpPr>
                  <p:spPr>
                    <a:xfrm>
                      <a:off x="3833928" y="1340768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Прямая соединительная линия 29"/>
                    <p:cNvCxnSpPr/>
                    <p:nvPr/>
                  </p:nvCxnSpPr>
                  <p:spPr>
                    <a:xfrm>
                      <a:off x="3833928" y="1412776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Группа 21"/>
                  <p:cNvGrpSpPr/>
                  <p:nvPr/>
                </p:nvGrpSpPr>
                <p:grpSpPr>
                  <a:xfrm>
                    <a:off x="3833928" y="1700808"/>
                    <a:ext cx="180000" cy="216024"/>
                    <a:chOff x="3833928" y="1196752"/>
                    <a:chExt cx="180000" cy="216024"/>
                  </a:xfrm>
                </p:grpSpPr>
                <p:cxnSp>
                  <p:nvCxnSpPr>
                    <p:cNvPr id="23" name="Прямая соединительная линия 22"/>
                    <p:cNvCxnSpPr/>
                    <p:nvPr/>
                  </p:nvCxnSpPr>
                  <p:spPr>
                    <a:xfrm>
                      <a:off x="3833928" y="1196752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Прямая соединительная линия 23"/>
                    <p:cNvCxnSpPr/>
                    <p:nvPr/>
                  </p:nvCxnSpPr>
                  <p:spPr>
                    <a:xfrm>
                      <a:off x="3833928" y="1268760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Прямая соединительная линия 24"/>
                    <p:cNvCxnSpPr/>
                    <p:nvPr/>
                  </p:nvCxnSpPr>
                  <p:spPr>
                    <a:xfrm>
                      <a:off x="3833928" y="1340768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Прямая соединительная линия 25"/>
                    <p:cNvCxnSpPr/>
                    <p:nvPr/>
                  </p:nvCxnSpPr>
                  <p:spPr>
                    <a:xfrm>
                      <a:off x="3833928" y="1412776"/>
                      <a:ext cx="180000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4671787" y="1836739"/>
                  <a:ext cx="1800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Прямая соединительная линия 11"/>
              <p:cNvCxnSpPr>
                <a:endCxn id="16" idx="6"/>
              </p:cNvCxnSpPr>
              <p:nvPr/>
            </p:nvCxnSpPr>
            <p:spPr>
              <a:xfrm>
                <a:off x="2362637" y="836712"/>
                <a:ext cx="0" cy="4629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Группа 12"/>
              <p:cNvGrpSpPr/>
              <p:nvPr/>
            </p:nvGrpSpPr>
            <p:grpSpPr>
              <a:xfrm>
                <a:off x="2205218" y="2564904"/>
                <a:ext cx="247419" cy="597455"/>
                <a:chOff x="2205218" y="2564904"/>
                <a:chExt cx="247419" cy="597455"/>
              </a:xfrm>
            </p:grpSpPr>
            <p:sp>
              <p:nvSpPr>
                <p:cNvPr id="14" name="Дуга 13"/>
                <p:cNvSpPr/>
                <p:nvPr/>
              </p:nvSpPr>
              <p:spPr>
                <a:xfrm>
                  <a:off x="2205218" y="2931505"/>
                  <a:ext cx="247419" cy="230854"/>
                </a:xfrm>
                <a:prstGeom prst="arc">
                  <a:avLst>
                    <a:gd name="adj1" fmla="val 17234030"/>
                    <a:gd name="adj2" fmla="val 9162913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5" name="Прямая соединительная линия 14"/>
                <p:cNvCxnSpPr>
                  <a:stCxn id="16" idx="2"/>
                  <a:endCxn id="14" idx="0"/>
                </p:cNvCxnSpPr>
                <p:nvPr/>
              </p:nvCxnSpPr>
              <p:spPr>
                <a:xfrm>
                  <a:off x="2362637" y="2564904"/>
                  <a:ext cx="684" cy="3711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2361049" y="3162359"/>
              <a:ext cx="0" cy="9147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3503144" y="764704"/>
            <a:ext cx="5101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/>
              <a:t>F</a:t>
            </a:r>
            <a:r>
              <a:rPr lang="ru-RU" sz="4400" b="1" baseline="-25000" dirty="0" smtClean="0"/>
              <a:t>тяж</a:t>
            </a:r>
            <a:r>
              <a:rPr lang="ru-RU" sz="6000" b="1" baseline="-25000" dirty="0" smtClean="0"/>
              <a:t> </a:t>
            </a:r>
            <a:r>
              <a:rPr lang="ru-RU" sz="6000" b="1" dirty="0"/>
              <a:t>= </a:t>
            </a:r>
            <a:r>
              <a:rPr lang="en-US" sz="6000" b="1" dirty="0" smtClean="0"/>
              <a:t>mg</a:t>
            </a:r>
            <a:endParaRPr lang="ru-RU" sz="6000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1977646" y="4595741"/>
            <a:ext cx="1588" cy="324036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738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1809458" y="1031345"/>
            <a:ext cx="386278" cy="2231187"/>
            <a:chOff x="3177610" y="1031345"/>
            <a:chExt cx="386278" cy="2231187"/>
          </a:xfrm>
        </p:grpSpPr>
        <p:sp>
          <p:nvSpPr>
            <p:cNvPr id="14" name="Багетная рамка 13"/>
            <p:cNvSpPr/>
            <p:nvPr/>
          </p:nvSpPr>
          <p:spPr>
            <a:xfrm>
              <a:off x="3177610" y="1494303"/>
              <a:ext cx="386278" cy="1265234"/>
            </a:xfrm>
            <a:prstGeom prst="beve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3280749" y="1658868"/>
              <a:ext cx="180000" cy="936104"/>
              <a:chOff x="3833928" y="1104195"/>
              <a:chExt cx="180000" cy="936104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923928" y="1104195"/>
                <a:ext cx="0" cy="936104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18" name="Группа 17"/>
              <p:cNvGrpSpPr/>
              <p:nvPr/>
            </p:nvGrpSpPr>
            <p:grpSpPr>
              <a:xfrm>
                <a:off x="3833928" y="1196752"/>
                <a:ext cx="180000" cy="216024"/>
                <a:chOff x="3833928" y="1196752"/>
                <a:chExt cx="180000" cy="216024"/>
              </a:xfrm>
            </p:grpSpPr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3833928" y="1196752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3833928" y="1268760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3833928" y="1340768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3833928" y="1412776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3833928" y="1484784"/>
                <a:ext cx="180000" cy="216024"/>
                <a:chOff x="3833928" y="1196752"/>
                <a:chExt cx="180000" cy="216024"/>
              </a:xfrm>
            </p:grpSpPr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3833928" y="1196752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3833928" y="1268760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3833928" y="1340768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3833928" y="1412776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Группа 19"/>
              <p:cNvGrpSpPr/>
              <p:nvPr/>
            </p:nvGrpSpPr>
            <p:grpSpPr>
              <a:xfrm>
                <a:off x="3833928" y="1700808"/>
                <a:ext cx="180000" cy="216024"/>
                <a:chOff x="3833928" y="1196752"/>
                <a:chExt cx="180000" cy="216024"/>
              </a:xfrm>
            </p:grpSpPr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3833928" y="1196752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3833928" y="1268760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3833928" y="1340768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3833928" y="1412776"/>
                  <a:ext cx="180000" cy="0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" name="Прямая соединительная линия 9"/>
            <p:cNvCxnSpPr>
              <a:endCxn id="14" idx="6"/>
            </p:cNvCxnSpPr>
            <p:nvPr/>
          </p:nvCxnSpPr>
          <p:spPr>
            <a:xfrm>
              <a:off x="3370749" y="1031345"/>
              <a:ext cx="0" cy="4629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10"/>
            <p:cNvGrpSpPr/>
            <p:nvPr/>
          </p:nvGrpSpPr>
          <p:grpSpPr>
            <a:xfrm>
              <a:off x="3275856" y="2759537"/>
              <a:ext cx="132338" cy="502995"/>
              <a:chOff x="2267744" y="2564904"/>
              <a:chExt cx="132338" cy="502995"/>
            </a:xfrm>
          </p:grpSpPr>
          <p:sp>
            <p:nvSpPr>
              <p:cNvPr id="12" name="Дуга 11"/>
              <p:cNvSpPr/>
              <p:nvPr/>
            </p:nvSpPr>
            <p:spPr>
              <a:xfrm>
                <a:off x="2267744" y="2924944"/>
                <a:ext cx="132338" cy="142955"/>
              </a:xfrm>
              <a:prstGeom prst="arc">
                <a:avLst>
                  <a:gd name="adj1" fmla="val 17234030"/>
                  <a:gd name="adj2" fmla="val 985613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" name="Прямая соединительная линия 12"/>
              <p:cNvCxnSpPr>
                <a:stCxn id="14" idx="2"/>
              </p:cNvCxnSpPr>
              <p:nvPr/>
            </p:nvCxnSpPr>
            <p:spPr>
              <a:xfrm flipH="1">
                <a:off x="2361049" y="2564904"/>
                <a:ext cx="1588" cy="3678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Группа 40"/>
          <p:cNvGrpSpPr/>
          <p:nvPr/>
        </p:nvGrpSpPr>
        <p:grpSpPr>
          <a:xfrm>
            <a:off x="1331640" y="3533841"/>
            <a:ext cx="1272786" cy="1551344"/>
            <a:chOff x="2676424" y="3312033"/>
            <a:chExt cx="1152133" cy="1402417"/>
          </a:xfrm>
        </p:grpSpPr>
        <p:sp>
          <p:nvSpPr>
            <p:cNvPr id="39" name="Прямоугольник с двумя скругленными соседними углами 38"/>
            <p:cNvSpPr/>
            <p:nvPr/>
          </p:nvSpPr>
          <p:spPr>
            <a:xfrm rot="10800000">
              <a:off x="2676429" y="3312033"/>
              <a:ext cx="1152128" cy="1402417"/>
            </a:xfrm>
            <a:prstGeom prst="round2SameRect">
              <a:avLst/>
            </a:prstGeom>
            <a:gradFill>
              <a:gsLst>
                <a:gs pos="28000">
                  <a:schemeClr val="accent2">
                    <a:tint val="18000"/>
                    <a:satMod val="120000"/>
                    <a:lumMod val="88000"/>
                    <a:alpha val="36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с двумя скругленными соседними углами 39"/>
            <p:cNvSpPr/>
            <p:nvPr/>
          </p:nvSpPr>
          <p:spPr>
            <a:xfrm rot="10800000">
              <a:off x="2676424" y="3477638"/>
              <a:ext cx="1152130" cy="1164804"/>
            </a:xfrm>
            <a:prstGeom prst="round2SameRect">
              <a:avLst/>
            </a:prstGeom>
            <a:gradFill>
              <a:gsLst>
                <a:gs pos="4000">
                  <a:schemeClr val="accent2">
                    <a:tint val="18000"/>
                    <a:satMod val="120000"/>
                    <a:lumMod val="88000"/>
                    <a:alpha val="53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50379" y="864469"/>
            <a:ext cx="2202114" cy="4343340"/>
            <a:chOff x="1352292" y="669836"/>
            <a:chExt cx="2202114" cy="434334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377462" y="849835"/>
              <a:ext cx="170202" cy="4163341"/>
            </a:xfrm>
            <a:prstGeom prst="rect">
              <a:avLst/>
            </a:prstGeom>
            <a:solidFill>
              <a:srgbClr val="5F5F5F"/>
            </a:solidFill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 rot="5400000">
              <a:off x="2056794" y="183567"/>
              <a:ext cx="133868" cy="1152127"/>
            </a:xfrm>
            <a:prstGeom prst="rect">
              <a:avLst/>
            </a:prstGeom>
            <a:solidFill>
              <a:srgbClr val="5F5F5F"/>
            </a:solidFill>
            <a:ln w="349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52292" y="669836"/>
              <a:ext cx="195371" cy="18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Багетная рамка 35"/>
            <p:cNvSpPr/>
            <p:nvPr/>
          </p:nvSpPr>
          <p:spPr>
            <a:xfrm rot="5400000">
              <a:off x="2479027" y="3937797"/>
              <a:ext cx="144016" cy="2006742"/>
            </a:xfrm>
            <a:prstGeom prst="bevel">
              <a:avLst/>
            </a:prstGeom>
            <a:gradFill flip="none" rotWithShape="1">
              <a:gsLst>
                <a:gs pos="0">
                  <a:srgbClr val="5F5F5F">
                    <a:shade val="30000"/>
                    <a:satMod val="115000"/>
                  </a:srgbClr>
                </a:gs>
                <a:gs pos="50000">
                  <a:srgbClr val="5F5F5F">
                    <a:shade val="67500"/>
                    <a:satMod val="115000"/>
                  </a:srgbClr>
                </a:gs>
                <a:gs pos="100000">
                  <a:srgbClr val="5F5F5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>
            <a:off x="1911009" y="2420888"/>
            <a:ext cx="18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977646" y="3262532"/>
            <a:ext cx="1588" cy="1009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610080" y="4221088"/>
            <a:ext cx="738308" cy="6480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1000"/>
                  <a:lumOff val="59000"/>
                </a:schemeClr>
              </a:gs>
              <a:gs pos="60000">
                <a:schemeClr val="accent6">
                  <a:shade val="82000"/>
                  <a:satMod val="125000"/>
                  <a:lumMod val="74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27784" y="4011777"/>
            <a:ext cx="4721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636524" y="3717032"/>
            <a:ext cx="7514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636524" y="4706272"/>
            <a:ext cx="7602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3203848" y="3717032"/>
            <a:ext cx="0" cy="9892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3012259" y="3119577"/>
            <a:ext cx="4370" cy="59745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3002529" y="4001048"/>
            <a:ext cx="0" cy="3602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3387995" y="4109458"/>
            <a:ext cx="478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h</a:t>
            </a:r>
            <a:r>
              <a:rPr lang="en-US" sz="2000" b="1" i="1" baseline="-25000" dirty="0"/>
              <a:t>2</a:t>
            </a:r>
            <a:endParaRPr lang="ru-RU" sz="2000" b="1" i="1" baseline="-250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555776" y="3138432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h</a:t>
            </a:r>
            <a:r>
              <a:rPr lang="en-US" sz="2400" b="1" i="1" baseline="-25000" dirty="0"/>
              <a:t>1</a:t>
            </a:r>
            <a:endParaRPr lang="ru-RU" sz="2400" b="1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1966386" y="4001048"/>
            <a:ext cx="0" cy="301039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967634" y="5301208"/>
            <a:ext cx="9092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F</a:t>
            </a:r>
            <a:r>
              <a:rPr lang="ru-RU" sz="3200" b="1" baseline="-25000" dirty="0"/>
              <a:t>выт</a:t>
            </a:r>
            <a:endParaRPr lang="ru-RU" sz="32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995936" y="756509"/>
            <a:ext cx="46297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F</a:t>
            </a:r>
            <a:r>
              <a:rPr lang="ru-RU" sz="6000" b="1" baseline="-25000" dirty="0"/>
              <a:t>выт </a:t>
            </a:r>
            <a:r>
              <a:rPr lang="ru-RU" sz="6000" b="1" dirty="0"/>
              <a:t>= </a:t>
            </a:r>
            <a:r>
              <a:rPr lang="en-US" sz="6000" b="1" dirty="0"/>
              <a:t>F</a:t>
            </a:r>
            <a:r>
              <a:rPr lang="en-US" sz="6000" b="1" baseline="-25000" dirty="0"/>
              <a:t>2</a:t>
            </a:r>
            <a:r>
              <a:rPr lang="en-US" sz="6000" b="1" dirty="0"/>
              <a:t> – F</a:t>
            </a:r>
            <a:r>
              <a:rPr lang="en-US" sz="6000" b="1" baseline="-25000" dirty="0"/>
              <a:t>1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37823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L 5.55556E-7 -0.0365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28406E-6 L -0.00226 -0.052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/>
      <p:bldP spid="55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2168"/>
            <a:ext cx="91440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Расчет выталкивающей силы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90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905" y="57423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Вывод формулы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288033" y="188640"/>
            <a:ext cx="8532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 – </a:t>
            </a:r>
            <a:r>
              <a:rPr lang="ru-RU" sz="2800" dirty="0" smtClean="0"/>
              <a:t>высота тела, </a:t>
            </a:r>
            <a:r>
              <a:rPr lang="en-US" sz="2800" dirty="0" smtClean="0"/>
              <a:t>S – </a:t>
            </a:r>
            <a:r>
              <a:rPr lang="ru-RU" sz="2800" dirty="0" smtClean="0"/>
              <a:t>площадь основания, </a:t>
            </a:r>
          </a:p>
          <a:p>
            <a:r>
              <a:rPr lang="en-US" sz="2800" b="1" i="1" dirty="0" smtClean="0"/>
              <a:t>ρ</a:t>
            </a:r>
            <a:r>
              <a:rPr lang="ru-RU" sz="2000" dirty="0" smtClean="0"/>
              <a:t>ж </a:t>
            </a:r>
            <a:r>
              <a:rPr lang="ru-RU" sz="2800" dirty="0" smtClean="0"/>
              <a:t>– плотность жидкости </a:t>
            </a:r>
            <a:r>
              <a:rPr lang="ru-RU" sz="1400" dirty="0" smtClean="0"/>
              <a:t> </a:t>
            </a:r>
            <a:r>
              <a:rPr lang="en-US" sz="3200" dirty="0" smtClean="0"/>
              <a:t>    </a:t>
            </a:r>
            <a:endParaRPr lang="ru-RU" sz="32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314782" y="1403484"/>
            <a:ext cx="4793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P</a:t>
            </a:r>
            <a:r>
              <a:rPr lang="ru-RU" sz="2400" b="1" i="1" baseline="-25000" dirty="0"/>
              <a:t>1</a:t>
            </a:r>
            <a:r>
              <a:rPr lang="ru-RU" sz="2400" b="1" baseline="-25000" dirty="0"/>
              <a:t> </a:t>
            </a:r>
            <a:r>
              <a:rPr lang="ru-RU" sz="2400" b="1" dirty="0"/>
              <a:t>– давление столба жидкости высотой </a:t>
            </a:r>
            <a:r>
              <a:rPr lang="en-US" sz="2400" b="1" i="1" dirty="0"/>
              <a:t>h</a:t>
            </a:r>
            <a:r>
              <a:rPr lang="ru-RU" sz="2400" b="1" i="1" baseline="-25000" dirty="0"/>
              <a:t>1</a:t>
            </a:r>
            <a:endParaRPr lang="ru-RU" sz="24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4355976" y="3822139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р</a:t>
            </a:r>
            <a:r>
              <a:rPr lang="ru-RU" sz="2400" b="1" i="1" baseline="-25000" dirty="0"/>
              <a:t>2</a:t>
            </a:r>
            <a:r>
              <a:rPr lang="ru-RU" sz="2400" b="1" baseline="-25000" dirty="0"/>
              <a:t> </a:t>
            </a:r>
            <a:r>
              <a:rPr lang="ru-RU" sz="2400" b="1" dirty="0"/>
              <a:t>– давление столба жидкости высотой </a:t>
            </a:r>
            <a:r>
              <a:rPr lang="en-US" sz="2400" b="1" i="1" dirty="0"/>
              <a:t>h</a:t>
            </a:r>
            <a:r>
              <a:rPr lang="ru-RU" sz="2400" b="1" i="1" baseline="-25000" dirty="0"/>
              <a:t>2</a:t>
            </a:r>
            <a:endParaRPr lang="ru-RU" sz="24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5292080" y="2123854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sz="3200" b="1" i="1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ρ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ж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𝐠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32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32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sz="3200" b="1" i="1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ρ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ж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𝐠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3200" b="1" i="1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364088" y="4584030"/>
            <a:ext cx="31790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sz="3200" b="1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ρ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ж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𝐠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32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3200" b="1" i="1" baseline="-25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3200" b="1" i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sz="3200" b="1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ρ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ж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𝐠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3200" b="1" i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0" y="1412776"/>
            <a:ext cx="4716016" cy="4032447"/>
            <a:chOff x="0" y="1412776"/>
            <a:chExt cx="4716016" cy="403244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11560" y="1412776"/>
              <a:ext cx="3276873" cy="4032447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475656" y="2780928"/>
              <a:ext cx="1512168" cy="14401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1907704" y="1988840"/>
              <a:ext cx="720080" cy="648072"/>
              <a:chOff x="4283968" y="980728"/>
              <a:chExt cx="720080" cy="648072"/>
            </a:xfrm>
          </p:grpSpPr>
          <p:cxnSp>
            <p:nvCxnSpPr>
              <p:cNvPr id="51" name="Прямая со стрелкой 50"/>
              <p:cNvCxnSpPr/>
              <p:nvPr/>
            </p:nvCxnSpPr>
            <p:spPr>
              <a:xfrm>
                <a:off x="4283968" y="980728"/>
                <a:ext cx="0" cy="6480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 стрелкой 55"/>
              <p:cNvCxnSpPr/>
              <p:nvPr/>
            </p:nvCxnSpPr>
            <p:spPr>
              <a:xfrm>
                <a:off x="4644008" y="980728"/>
                <a:ext cx="0" cy="6480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/>
              <p:nvPr/>
            </p:nvCxnSpPr>
            <p:spPr>
              <a:xfrm>
                <a:off x="5004048" y="980728"/>
                <a:ext cx="0" cy="6480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Группа 64"/>
            <p:cNvGrpSpPr/>
            <p:nvPr/>
          </p:nvGrpSpPr>
          <p:grpSpPr>
            <a:xfrm>
              <a:off x="683568" y="2996952"/>
              <a:ext cx="720080" cy="864096"/>
              <a:chOff x="3059832" y="2996952"/>
              <a:chExt cx="720080" cy="864096"/>
            </a:xfrm>
          </p:grpSpPr>
          <p:cxnSp>
            <p:nvCxnSpPr>
              <p:cNvPr id="58" name="Прямая со стрелкой 57"/>
              <p:cNvCxnSpPr/>
              <p:nvPr/>
            </p:nvCxnSpPr>
            <p:spPr>
              <a:xfrm>
                <a:off x="3059832" y="2996952"/>
                <a:ext cx="7200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>
                <a:off x="3059832" y="3284984"/>
                <a:ext cx="7200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2"/>
              <p:cNvCxnSpPr/>
              <p:nvPr/>
            </p:nvCxnSpPr>
            <p:spPr>
              <a:xfrm>
                <a:off x="3059832" y="3573016"/>
                <a:ext cx="7200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 стрелкой 63"/>
              <p:cNvCxnSpPr/>
              <p:nvPr/>
            </p:nvCxnSpPr>
            <p:spPr>
              <a:xfrm>
                <a:off x="3059832" y="3861048"/>
                <a:ext cx="7200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Группа 65"/>
            <p:cNvGrpSpPr/>
            <p:nvPr/>
          </p:nvGrpSpPr>
          <p:grpSpPr>
            <a:xfrm rot="10800000">
              <a:off x="3059833" y="2996952"/>
              <a:ext cx="720080" cy="864096"/>
              <a:chOff x="3059832" y="2996952"/>
              <a:chExt cx="720080" cy="864096"/>
            </a:xfrm>
          </p:grpSpPr>
          <p:cxnSp>
            <p:nvCxnSpPr>
              <p:cNvPr id="67" name="Прямая со стрелкой 66"/>
              <p:cNvCxnSpPr/>
              <p:nvPr/>
            </p:nvCxnSpPr>
            <p:spPr>
              <a:xfrm>
                <a:off x="3059832" y="2996952"/>
                <a:ext cx="7200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 стрелкой 67"/>
              <p:cNvCxnSpPr/>
              <p:nvPr/>
            </p:nvCxnSpPr>
            <p:spPr>
              <a:xfrm>
                <a:off x="3059832" y="3284984"/>
                <a:ext cx="7200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 стрелкой 68"/>
              <p:cNvCxnSpPr/>
              <p:nvPr/>
            </p:nvCxnSpPr>
            <p:spPr>
              <a:xfrm>
                <a:off x="3059832" y="3573016"/>
                <a:ext cx="7200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 стрелкой 69"/>
              <p:cNvCxnSpPr/>
              <p:nvPr/>
            </p:nvCxnSpPr>
            <p:spPr>
              <a:xfrm>
                <a:off x="3059832" y="3861048"/>
                <a:ext cx="7200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Группа 70"/>
            <p:cNvGrpSpPr/>
            <p:nvPr/>
          </p:nvGrpSpPr>
          <p:grpSpPr>
            <a:xfrm rot="10800000">
              <a:off x="1907705" y="4437112"/>
              <a:ext cx="720080" cy="648072"/>
              <a:chOff x="4283968" y="980728"/>
              <a:chExt cx="720080" cy="648072"/>
            </a:xfrm>
          </p:grpSpPr>
          <p:cxnSp>
            <p:nvCxnSpPr>
              <p:cNvPr id="72" name="Прямая со стрелкой 71"/>
              <p:cNvCxnSpPr/>
              <p:nvPr/>
            </p:nvCxnSpPr>
            <p:spPr>
              <a:xfrm>
                <a:off x="4283968" y="980728"/>
                <a:ext cx="0" cy="6480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 стрелкой 72"/>
              <p:cNvCxnSpPr/>
              <p:nvPr/>
            </p:nvCxnSpPr>
            <p:spPr>
              <a:xfrm>
                <a:off x="4644008" y="980728"/>
                <a:ext cx="0" cy="6480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 стрелкой 73"/>
              <p:cNvCxnSpPr/>
              <p:nvPr/>
            </p:nvCxnSpPr>
            <p:spPr>
              <a:xfrm>
                <a:off x="5004048" y="980728"/>
                <a:ext cx="0" cy="6480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Прямоугольник 85"/>
            <p:cNvSpPr/>
            <p:nvPr/>
          </p:nvSpPr>
          <p:spPr>
            <a:xfrm>
              <a:off x="2783281" y="2049815"/>
              <a:ext cx="5854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1" dirty="0">
                  <a:solidFill>
                    <a:srgbClr val="FFFF00"/>
                  </a:solidFill>
                </a:rPr>
                <a:t>F</a:t>
              </a:r>
              <a:r>
                <a:rPr lang="en-US" sz="3200" b="1" i="1" baseline="-25000" dirty="0">
                  <a:solidFill>
                    <a:srgbClr val="FFFF00"/>
                  </a:solidFill>
                </a:rPr>
                <a:t>1</a:t>
              </a:r>
              <a:endParaRPr lang="ru-RU" sz="3200" dirty="0">
                <a:solidFill>
                  <a:srgbClr val="FFFF00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783281" y="4653136"/>
              <a:ext cx="5854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solidFill>
                    <a:srgbClr val="FFFF00"/>
                  </a:solidFill>
                </a:rPr>
                <a:t>F</a:t>
              </a:r>
              <a:r>
                <a:rPr lang="en-US" sz="3200" b="1" i="1" baseline="-25000" dirty="0">
                  <a:solidFill>
                    <a:srgbClr val="FFFF00"/>
                  </a:solidFill>
                </a:rPr>
                <a:t>2</a:t>
              </a:r>
              <a:endParaRPr lang="ru-RU" sz="3200" dirty="0">
                <a:solidFill>
                  <a:srgbClr val="FFFF00"/>
                </a:solidFill>
              </a:endParaRPr>
            </a:p>
          </p:txBody>
        </p:sp>
        <p:cxnSp>
          <p:nvCxnSpPr>
            <p:cNvPr id="90" name="Прямая со стрелкой 89"/>
            <p:cNvCxnSpPr/>
            <p:nvPr/>
          </p:nvCxnSpPr>
          <p:spPr>
            <a:xfrm>
              <a:off x="467544" y="2815481"/>
              <a:ext cx="0" cy="14221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467544" y="1412776"/>
              <a:ext cx="0" cy="14221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Прямоугольник 97"/>
            <p:cNvSpPr/>
            <p:nvPr/>
          </p:nvSpPr>
          <p:spPr>
            <a:xfrm>
              <a:off x="0" y="2092206"/>
              <a:ext cx="5261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h</a:t>
              </a:r>
              <a:r>
                <a:rPr lang="en-US" sz="2800" b="1" i="1" baseline="-25000" dirty="0"/>
                <a:t>1</a:t>
              </a:r>
              <a:endParaRPr lang="ru-RU" sz="2800" b="1" dirty="0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35496" y="3275692"/>
              <a:ext cx="3866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smtClean="0"/>
                <a:t>h</a:t>
              </a:r>
              <a:endParaRPr lang="ru-RU" sz="2800" b="1" dirty="0"/>
            </a:p>
          </p:txBody>
        </p:sp>
        <p:cxnSp>
          <p:nvCxnSpPr>
            <p:cNvPr id="100" name="Прямая со стрелкой 99"/>
            <p:cNvCxnSpPr/>
            <p:nvPr/>
          </p:nvCxnSpPr>
          <p:spPr>
            <a:xfrm>
              <a:off x="4067944" y="1412776"/>
              <a:ext cx="0" cy="280831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Прямоугольник 101"/>
            <p:cNvSpPr/>
            <p:nvPr/>
          </p:nvSpPr>
          <p:spPr>
            <a:xfrm>
              <a:off x="4105700" y="2411596"/>
              <a:ext cx="6103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dirty="0"/>
                <a:t>h</a:t>
              </a:r>
              <a:r>
                <a:rPr lang="en-US" sz="2800" b="1" i="1" baseline="-25000" dirty="0"/>
                <a:t>2</a:t>
              </a:r>
              <a:endParaRPr lang="ru-RU" sz="2800" b="1" i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172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81" grpId="0"/>
      <p:bldP spid="84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03905" y="57423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Вывод формулы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64704"/>
            <a:ext cx="836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h=</a:t>
            </a:r>
            <a:r>
              <a:rPr lang="en-US" sz="3600" b="1" dirty="0"/>
              <a:t> </a:t>
            </a:r>
            <a:r>
              <a:rPr lang="en-US" sz="3600" b="1" i="1" dirty="0"/>
              <a:t>h</a:t>
            </a:r>
            <a:r>
              <a:rPr lang="en-US" sz="3600" b="1" i="1" baseline="-25000" dirty="0"/>
              <a:t>2</a:t>
            </a:r>
            <a:r>
              <a:rPr lang="en-US" sz="3600" b="1" dirty="0"/>
              <a:t> - </a:t>
            </a:r>
            <a:r>
              <a:rPr lang="en-US" sz="3600" b="1" i="1" dirty="0"/>
              <a:t>h</a:t>
            </a:r>
            <a:r>
              <a:rPr lang="en-US" sz="3600" b="1" i="1" baseline="-25000" dirty="0"/>
              <a:t>1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высота параллелепипеда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784" y="1772816"/>
            <a:ext cx="53823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/>
              <a:t>F</a:t>
            </a:r>
            <a:r>
              <a:rPr lang="ru-RU" sz="3600" b="1" i="1" baseline="-25000" dirty="0"/>
              <a:t>выт</a:t>
            </a:r>
            <a:r>
              <a:rPr lang="ru-RU" sz="3600" b="1" dirty="0"/>
              <a:t>=</a:t>
            </a:r>
            <a:r>
              <a:rPr lang="ru-RU" sz="3600" b="1" baseline="-25000" dirty="0"/>
              <a:t> </a:t>
            </a:r>
            <a:r>
              <a:rPr lang="en-US" sz="3600" b="1" i="1" dirty="0"/>
              <a:t>ρ</a:t>
            </a:r>
            <a:r>
              <a:rPr lang="ru-RU" sz="2400" b="1" i="1" dirty="0"/>
              <a:t>ж</a:t>
            </a:r>
            <a:r>
              <a:rPr lang="en-US" sz="3600" b="1" i="1" dirty="0"/>
              <a:t>𝐠</a:t>
            </a:r>
            <a:r>
              <a:rPr lang="en-US" sz="3600" b="1" i="1" dirty="0" err="1"/>
              <a:t>hS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или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00" b="1" dirty="0" smtClean="0"/>
          </a:p>
          <a:p>
            <a:r>
              <a:rPr lang="en-US" sz="3600" b="1" i="1" dirty="0" smtClean="0"/>
              <a:t>F</a:t>
            </a:r>
            <a:r>
              <a:rPr lang="ru-RU" sz="3600" b="1" i="1" baseline="-25000" dirty="0"/>
              <a:t>выт</a:t>
            </a:r>
            <a:r>
              <a:rPr lang="ru-RU" sz="3600" b="1" dirty="0"/>
              <a:t>=</a:t>
            </a:r>
            <a:r>
              <a:rPr lang="ru-RU" sz="3600" b="1" baseline="-25000" dirty="0"/>
              <a:t> </a:t>
            </a:r>
            <a:r>
              <a:rPr lang="en-US" sz="3600" b="1" i="1" dirty="0"/>
              <a:t>ρ</a:t>
            </a:r>
            <a:r>
              <a:rPr lang="ru-RU" sz="2400" b="1" i="1" dirty="0"/>
              <a:t>ж</a:t>
            </a:r>
            <a:r>
              <a:rPr lang="en-US" sz="3600" b="1" i="1" dirty="0"/>
              <a:t>𝐠V</a:t>
            </a:r>
            <a:r>
              <a:rPr lang="ru-RU" sz="3600" b="1" i="1" baseline="-25000" dirty="0"/>
              <a:t>т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где</a:t>
            </a:r>
          </a:p>
          <a:p>
            <a:endParaRPr lang="ru-RU" sz="2800" b="1" dirty="0"/>
          </a:p>
          <a:p>
            <a:r>
              <a:rPr lang="en-US" sz="3600" b="1" i="1" dirty="0"/>
              <a:t>V</a:t>
            </a:r>
            <a:r>
              <a:rPr lang="ru-RU" sz="3600" b="1" i="1" baseline="-25000" dirty="0"/>
              <a:t>т</a:t>
            </a:r>
            <a:r>
              <a:rPr lang="ru-RU" sz="3600" b="1" i="1" dirty="0"/>
              <a:t> </a:t>
            </a:r>
            <a:r>
              <a:rPr lang="ru-RU" sz="3600" b="1" dirty="0"/>
              <a:t>= </a:t>
            </a:r>
            <a:r>
              <a:rPr lang="en-US" sz="3600" b="1" i="1" dirty="0" err="1" smtClean="0"/>
              <a:t>Sh</a:t>
            </a:r>
            <a:r>
              <a:rPr lang="ru-RU" sz="3600" b="1" i="1" dirty="0" smtClean="0"/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объем тела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19204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865</TotalTime>
  <Words>648</Words>
  <Application>Microsoft Office PowerPoint</Application>
  <PresentationFormat>Экран (4:3)</PresentationFormat>
  <Paragraphs>71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Тема урока: Архимедова сила</vt:lpstr>
      <vt:lpstr>Слайд 2</vt:lpstr>
      <vt:lpstr>Легенда об Архимеде</vt:lpstr>
      <vt:lpstr>Знаете ли вы?</vt:lpstr>
      <vt:lpstr>Слайд 5</vt:lpstr>
      <vt:lpstr>Слайд 6</vt:lpstr>
      <vt:lpstr>Расчет выталкивающей силы</vt:lpstr>
      <vt:lpstr>Вывод формулы</vt:lpstr>
      <vt:lpstr>Вывод формулы</vt:lpstr>
      <vt:lpstr>Слайд 10</vt:lpstr>
      <vt:lpstr>Слайд 11</vt:lpstr>
      <vt:lpstr>Слайд 12</vt:lpstr>
      <vt:lpstr>Выталкивающая сила в газах</vt:lpstr>
      <vt:lpstr>Слайд 14</vt:lpstr>
      <vt:lpstr>Слайд 15</vt:lpstr>
      <vt:lpstr>Слайд 16</vt:lpstr>
      <vt:lpstr>Слайд 17</vt:lpstr>
      <vt:lpstr>Слайд 18</vt:lpstr>
      <vt:lpstr>Слайд 19</vt:lpstr>
      <vt:lpstr>Успехов в учении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Архимедова сила</dc:title>
  <dc:creator>Надя</dc:creator>
  <cp:lastModifiedBy>Надюшка</cp:lastModifiedBy>
  <cp:revision>86</cp:revision>
  <dcterms:created xsi:type="dcterms:W3CDTF">2013-02-16T16:30:22Z</dcterms:created>
  <dcterms:modified xsi:type="dcterms:W3CDTF">2013-02-21T17:45:17Z</dcterms:modified>
</cp:coreProperties>
</file>