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368300"/>
            <a:ext cx="7772400" cy="70485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073150"/>
            <a:ext cx="7772400" cy="4413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76200"/>
            <a:ext cx="20383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59626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2866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ditio-ru.org/w/index.php?title=%D0%9F%D1%80%D0%BE%D0%B2%D0%BE%D0%BB%D0%BE%D1%87%D0%BD%D0%B8%D0%BA&amp;action=edit&amp;redlink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traditio-ru.org/w/index.php?title=Ctenomorphodes_chronus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50" y="368300"/>
            <a:ext cx="7772400" cy="277266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СОВМЕСТНАЯ ЖИЗНЬ ВИДОВ В БГЦ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3674"/>
            <a:ext cx="45005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Презентация -сопровождение </a:t>
            </a:r>
            <a:r>
              <a:rPr lang="ru-RU" smtClean="0"/>
              <a:t>урока биологии </a:t>
            </a:r>
            <a:r>
              <a:rPr lang="ru-RU" dirty="0" smtClean="0"/>
              <a:t>в 10 классе по программе Пономаревой И.Н.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МАОУ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07600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Мимикрия цвета и раскраски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1506" name="Picture 2" descr="Файл:Locust mimicr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3372883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05064"/>
            <a:ext cx="31683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http://traditio-ru.org/images/thumb/f/f6/Locust_mimicry.jpg/250px-Locust_mimicry.jpg</a:t>
            </a:r>
            <a:endParaRPr lang="ru-RU" sz="1100" dirty="0"/>
          </a:p>
        </p:txBody>
      </p:sp>
      <p:pic>
        <p:nvPicPr>
          <p:cNvPr id="21508" name="Picture 4" descr="http://traditio-ru.org/images/thumb/4/45/Epinephelus_tukula_is_cleaned_by_two_Labroides_dimidiatus.jpg/300px-Epinephelus_tukula_is_cleaned_by_two_Labroides_dimidiat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836712"/>
            <a:ext cx="4608512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4221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http://traditio-ru.org/images/thumb/4/45/Epinephelus_tukula_is_cleaned_by_two_Labroides_dimidi</a:t>
            </a:r>
            <a:endParaRPr lang="ru-RU" sz="900" dirty="0"/>
          </a:p>
        </p:txBody>
      </p:sp>
      <p:pic>
        <p:nvPicPr>
          <p:cNvPr id="21510" name="Picture 6" descr="покровительственная окраска / Дикие животные / Природа / Фотография skill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33056"/>
            <a:ext cx="3327325" cy="292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427113"/>
            <a:ext cx="27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http://skill.ru/images/2006/11/13/167552.jpg</a:t>
            </a:r>
            <a:endParaRPr lang="ru-RU" sz="11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86625" cy="71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Мимикрия формы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2530" name="Picture 2" descr="Файл:Ctenomorpha chronus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4536504" cy="42200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941168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  <a:hlinkClick r:id="rId3" tooltip="Проволочник (страница не существует)"/>
              </a:rPr>
              <a:t>проволочник</a:t>
            </a:r>
            <a:r>
              <a:rPr lang="ru-RU" i="1" dirty="0" err="1">
                <a:solidFill>
                  <a:srgbClr val="002060"/>
                </a:solidFill>
                <a:hlinkClick r:id="rId4" tooltip="Ctenomorphodes chronus (страница не существует)"/>
              </a:rPr>
              <a:t>Ctenomorphodes</a:t>
            </a:r>
            <a:r>
              <a:rPr lang="ru-RU" i="1" dirty="0">
                <a:solidFill>
                  <a:srgbClr val="002060"/>
                </a:solidFill>
                <a:hlinkClick r:id="rId4" tooltip="Ctenomorphodes chronus (страница не существует)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hlinkClick r:id="rId4" tooltip="Ctenomorphodes chronus (страница не существует)"/>
              </a:rPr>
              <a:t>chronus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напоминает </a:t>
            </a:r>
            <a:r>
              <a:rPr lang="ru-RU" dirty="0">
                <a:solidFill>
                  <a:srgbClr val="002060"/>
                </a:solidFill>
              </a:rPr>
              <a:t>по форме веточки эвкалипта, как и других кустов или деревьев</a:t>
            </a:r>
          </a:p>
        </p:txBody>
      </p:sp>
      <p:pic>
        <p:nvPicPr>
          <p:cNvPr id="22532" name="Picture 4" descr="То, чего вы не знали о животных- Дискусс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76672"/>
            <a:ext cx="4788024" cy="3050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5010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http://www.krasfun.ru/images/2010/3/618df_maskirovka002.jpg</a:t>
            </a:r>
            <a:endParaRPr lang="ru-RU" sz="1100" dirty="0"/>
          </a:p>
        </p:txBody>
      </p:sp>
      <p:pic>
        <p:nvPicPr>
          <p:cNvPr id="22534" name="Picture 6" descr="кони, звери... Записи в рубрике кони, звери... Дневник иванна_прад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789040"/>
            <a:ext cx="4572000" cy="30780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http://img.liveinternet.ru/images/attach/2/14337/14337826_image001.jpg</a:t>
            </a:r>
            <a:endParaRPr lang="ru-RU" sz="1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5175"/>
            <a:ext cx="8229600" cy="749300"/>
          </a:xfrm>
        </p:spPr>
        <p:txBody>
          <a:bodyPr/>
          <a:lstStyle/>
          <a:p>
            <a:r>
              <a:rPr lang="ru-RU"/>
              <a:t>Орхидейные богомолы.</a:t>
            </a:r>
          </a:p>
        </p:txBody>
      </p:sp>
      <p:pic>
        <p:nvPicPr>
          <p:cNvPr id="14341" name="Picture 5" descr="%D0%BF%D1%80%D0%BE%D0%B4%D0%BE%D0%BB%D0%B6%D0%B5%D0%BD%D0%B8%D0%B5-%D0%B2-%D0%BA%D0%B0%D0%BC%D0%BC%D0%B5%D0%BD%D1%82%D0%B0%D1%85-%D0%BF%D0%B5%D1%81%D0%BE%D1%87%D0%BD%D0%B8%D1%86%D0%B0-%D0%BC%D0%B8%D0%BC%D0%B8%D0%BA%D1%80%D0%B8%D1%8F-468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420938"/>
            <a:ext cx="4487862" cy="4291012"/>
          </a:xfrm>
          <a:prstGeom prst="rect">
            <a:avLst/>
          </a:prstGeom>
          <a:noFill/>
        </p:spPr>
      </p:pic>
      <p:pic>
        <p:nvPicPr>
          <p:cNvPr id="14343" name="Picture 7" descr="0_67a88_6b096e91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492375"/>
            <a:ext cx="3887787" cy="306070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9750" y="6308725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/>
              <a:t>http://anastgal.livejournal.com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Коадаптация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052736"/>
            <a:ext cx="7910264" cy="4814664"/>
          </a:xfrm>
        </p:spPr>
        <p:txBody>
          <a:bodyPr/>
          <a:lstStyle/>
          <a:p>
            <a:r>
              <a:rPr lang="ru-RU" dirty="0" smtClean="0"/>
              <a:t>Взаимное приспособление, появившееся у разных видов в процессе совместного существования</a:t>
            </a:r>
            <a:endParaRPr lang="ru-RU" dirty="0"/>
          </a:p>
        </p:txBody>
      </p:sp>
      <p:pic>
        <p:nvPicPr>
          <p:cNvPr id="23554" name="Picture 2" descr="http://www.krugosvet.ru/images/1000288_PH025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2725" y="2857499"/>
            <a:ext cx="6391275" cy="4000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http://www.krugosvet.ru/images/1000288_PH02538.jpg</a:t>
            </a:r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Коэволюция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0306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Эволюционные взаимодействия организмов разных видов, не обменивающихся генетической информацией между собой, но тесно связанных биологически.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umm4.com/wp-content/uploads/2010/06/opilenie-1-pce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694240" cy="4267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Только на уровне популяций осуществляется выработка коадаптаций в процессе совместной эволюции видов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4267200"/>
          </a:xfrm>
        </p:spPr>
        <p:txBody>
          <a:bodyPr/>
          <a:lstStyle/>
          <a:p>
            <a:r>
              <a:rPr lang="ru-RU" dirty="0" smtClean="0"/>
              <a:t>Хищники, выбирая в жертву преимущественно ослабленных и неполноценных особей, становятся важным фактором регуляции численности их популяций</a:t>
            </a:r>
            <a:endParaRPr lang="ru-RU" dirty="0"/>
          </a:p>
        </p:txBody>
      </p:sp>
      <p:pic>
        <p:nvPicPr>
          <p:cNvPr id="25602" name="Picture 2" descr="https://encrypted-tbn1.gstatic.com/images?q=tbn:ANd9GcRuuzp1Sl_jMCOKQjQAn9_lsD32IYEO-C96t77wBLDteX13Qhn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57031"/>
            <a:ext cx="4139952" cy="31009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http://www.vokrugsveta.ru/img/cmn/2006/12/02/033.jpg</a:t>
            </a:r>
            <a:endParaRPr lang="ru-RU" sz="1200" dirty="0"/>
          </a:p>
        </p:txBody>
      </p:sp>
      <p:pic>
        <p:nvPicPr>
          <p:cNvPr id="25604" name="Picture 4" descr="http://doseng.org/uploads/posts/2010-01/1264135574_predator_vs_prey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351" y="3488134"/>
            <a:ext cx="5029649" cy="33698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http://doseng.org/uploads/posts/2010-01/1264135574_predator_vs_prey_02.jpg</a:t>
            </a:r>
            <a:endParaRPr lang="ru-RU" sz="12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5678760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Коэволюционным</a:t>
            </a:r>
            <a:r>
              <a:rPr lang="ru-RU" b="1" dirty="0" smtClean="0"/>
              <a:t> путем в БГЦ возникли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Размещение в пределах сообщества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Вхождение в ту или иную экологическую нишу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жизненной формы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Выработка определенного образа жизни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Проявление ритма активности в течение суток или сезона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4267200"/>
          </a:xfrm>
        </p:spPr>
        <p:txBody>
          <a:bodyPr/>
          <a:lstStyle/>
          <a:p>
            <a:r>
              <a:rPr lang="ru-RU" b="1" dirty="0" smtClean="0"/>
              <a:t>А. ЛОТКИ И В. ВОЛЬТЕРРА</a:t>
            </a:r>
          </a:p>
          <a:p>
            <a:pPr>
              <a:buNone/>
            </a:pPr>
            <a:r>
              <a:rPr lang="ru-RU" dirty="0" smtClean="0"/>
              <a:t>В 1925 году впервые разработали математические модели взаимодействия животных  в системе «паразит-хозяин» и «хищник-жертва»</a:t>
            </a:r>
            <a:endParaRPr lang="ru-RU" dirty="0"/>
          </a:p>
        </p:txBody>
      </p:sp>
      <p:pic>
        <p:nvPicPr>
          <p:cNvPr id="27650" name="Picture 2" descr="http://tsput.ru/res/geogr/ecology/IMAGES/ris_01_0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192103"/>
            <a:ext cx="8172400" cy="36122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26456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Законы системы 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хищник-жертва»  (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В.Вольтерра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1905)</a:t>
            </a:r>
            <a:b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5986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закон </a:t>
            </a:r>
            <a:r>
              <a:rPr lang="ru-RU" b="1" i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периодического цикла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65113" indent="0"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Процесс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уничтожения жертвы хищником нередко приводит к периодическим колебаниям численности популяций обоих видов, зависящим только от скорости роста популяций хищника и жертвы и от исходного соотношения их численностей.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86625" cy="715963"/>
          </a:xfrm>
        </p:spPr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7982272" cy="4267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СФОРМИРОВАТЬ ЗНАНИЕ О ТИПАХ СВЯЗЕЙ И ЗАВИСИМОСТЕЙ В БГЦ;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 РОЛИ КОЭВОЛЮЦИИ И КОАДАПТАЦИИ У ОРГАНИЗМОВ;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СФОРМИРОВАТЬ УМЕНИЕ АНАЛИЗИРОВАТИЬ И ОЦЕНИВАТЬ  ТИПЫ ВЗАИМООТНОШЕНИЙ ОРГАНИЗМОВ В БГЦ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9864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b="1" i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Закон сохранения средних величин.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Средняя численность популяции каждого вида постоянна, независимо от начального уровня, при условии, что специфические скорости увеличения численности популяций, а также эффективность хищничества постоянны.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188640"/>
            <a:ext cx="8964488" cy="12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Законы системы хищник-жертва»  (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В.Вольтерра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1905)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267200"/>
          </a:xfrm>
        </p:spPr>
        <p:txBody>
          <a:bodyPr/>
          <a:lstStyle/>
          <a:p>
            <a:pPr>
              <a:buNone/>
            </a:pPr>
            <a:r>
              <a:rPr lang="ru-RU" b="1" i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3. Закон </a:t>
            </a:r>
            <a:r>
              <a:rPr lang="ru-RU" b="1" i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преимущества</a:t>
            </a:r>
            <a:r>
              <a:rPr lang="ru-RU" b="1" i="1" u="sng" dirty="0" smtClean="0">
                <a:solidFill>
                  <a:srgbClr val="002060"/>
                </a:solidFill>
              </a:rPr>
              <a:t> жертвы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indent="-77788"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Если в экосистеме уничтожить особей обоих видов в одинаковой степени, то средняя численность популяции жертвы будет расти, а хищника падать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260648"/>
            <a:ext cx="8964488" cy="12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Законы системы хищник-жертва»  (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В.Вольтерра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1905)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49586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Какие типы биогеоценотических связей имеют место в БГЦ? Приведите примеры.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Какова роль хищников и паразитов в природе?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Какое значение имеет математическое моделирование простых экологических систем «паразит-хозяин» и «хищник-жертва»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§38</a:t>
            </a:r>
          </a:p>
          <a:p>
            <a:r>
              <a:rPr lang="ru-RU" dirty="0" smtClean="0"/>
              <a:t>Выписать основные понятия и объяснить их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СОСТАВ ВИДОВ В СФОРМИРОВАВШЕМСЯ БГЦ НЕ МОЖЕТ БЫТЬ СЛУЧАЙНЫМ?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lworld.com.ua/images/2011/January/Nature/1/tham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4048" cy="3790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010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http://animalworld.com.ua/images/2011/January/Nature/1/thamb1.jpg</a:t>
            </a:r>
            <a:endParaRPr lang="ru-RU" sz="1050" dirty="0"/>
          </a:p>
        </p:txBody>
      </p:sp>
      <p:pic>
        <p:nvPicPr>
          <p:cNvPr id="1028" name="Picture 4" descr="http://www.bankoboev.ru/images/NDkxMjE=/Bankoboev.Ru_opylenie_cveto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0"/>
            <a:ext cx="4139952" cy="37317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3356992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http://www.bankoboev.ru/images/NDkxMjE=/Bankoboev.Ru_opylenie_cvetov.jpg</a:t>
            </a:r>
            <a:endParaRPr lang="ru-RU" sz="1050" dirty="0"/>
          </a:p>
        </p:txBody>
      </p:sp>
      <p:pic>
        <p:nvPicPr>
          <p:cNvPr id="1030" name="Picture 6" descr="http://static.eva.ru/eva/170000-180000/179535/contest/4162170984272386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66245"/>
            <a:ext cx="3779912" cy="40917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457890"/>
            <a:ext cx="370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http://static.eva.ru/eva/170000-180000/179535/contest/41621709842723869.png</a:t>
            </a:r>
            <a:endParaRPr lang="ru-RU" sz="1000" dirty="0"/>
          </a:p>
        </p:txBody>
      </p:sp>
      <p:pic>
        <p:nvPicPr>
          <p:cNvPr id="1032" name="Picture 8" descr="http://www.fresher.ru/images6/opyliteli-zemli/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717032"/>
            <a:ext cx="4716016" cy="313931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5976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http://www.fresher.ru/images6/opyliteli-zemli/12.jpg</a:t>
            </a:r>
            <a:endParaRPr lang="ru-RU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biologija/Osnovnye-napravlenija-evoljutsii/0020-025-Primery-idioadaptatsij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02584"/>
            <a:ext cx="5545435" cy="56612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6165304"/>
            <a:ext cx="7668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http://900igr.net/datai/biologija/Osnovnye-napravlenija-evoljutsii/0020-025-Primery-idioadaptatsij.png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МИМИКРИЯ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17470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подражательное сходство некоторых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животных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 главным образом насекомых, с другими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видами, обеспечивающее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защиту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от врагов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это имитация видом, беззащитным перед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некоторыми хищниками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 внешности вида, избегаемого этими потенциальными врагами из-за несъедобности или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наличия особых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средств защиты. 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Формы мимикрии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95868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Апатетическая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-сходство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вида с объектом окружающей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природной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среды - животного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растительного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или минерального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происхождения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ЭТА ГУСЕНИЦА (личинка бабочки) узором тела и специфической позой имитирует сучок растения, на котором кормится. Такая апатетическая мимкрия, не позволяющая хищнику заметить жертву, помогает выживать многим видам животных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7300" y="2857499"/>
            <a:ext cx="4076700" cy="4000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http://dic.academic.ru/pictures/enc_colier/ph06410.jpg</a:t>
            </a:r>
            <a:endParaRPr lang="ru-RU" sz="1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8686800" cy="57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002060"/>
                </a:solidFill>
              </a:rPr>
              <a:t>Крапчатый </a:t>
            </a:r>
            <a:r>
              <a:rPr lang="ru-RU" sz="1800" dirty="0" err="1">
                <a:solidFill>
                  <a:srgbClr val="002060"/>
                </a:solidFill>
              </a:rPr>
              <a:t>сэнддаб</a:t>
            </a:r>
            <a:r>
              <a:rPr lang="ru-RU" sz="1800" dirty="0">
                <a:solidFill>
                  <a:srgbClr val="002060"/>
                </a:solidFill>
              </a:rPr>
              <a:t> на тихоокеанском дне у берегов Северной Америки.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173" name="Picture 5" descr="Мимикрия в природ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33375"/>
            <a:ext cx="7620000" cy="5057775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659563" y="6308725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/>
              <a:t>http://photoshtab.ru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Формы мимикрии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102696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Сематическая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(предупреждающая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 -  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это подражание по форме и окраске виду, избегаемому хищниками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из-за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присутствия у него 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специальных средств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защиты или неприятного вкуса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2" name="Picture 2" descr="Файл:Mimicry by f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5356" y="3356992"/>
            <a:ext cx="4344751" cy="32572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муха семейства журчалок подражает осе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http://traditio-ru.org/images/thumb/4/41/Mimicry_by_fly.JPG/250px-Mimicry_by_fly.JPG</a:t>
            </a:r>
            <a:endParaRPr lang="ru-RU" sz="11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6E8C00"/>
      </a:lt2>
      <a:accent1>
        <a:srgbClr val="90A800"/>
      </a:accent1>
      <a:accent2>
        <a:srgbClr val="BBEE00"/>
      </a:accent2>
      <a:accent3>
        <a:srgbClr val="FFFFFF"/>
      </a:accent3>
      <a:accent4>
        <a:srgbClr val="404040"/>
      </a:accent4>
      <a:accent5>
        <a:srgbClr val="C6D1AA"/>
      </a:accent5>
      <a:accent6>
        <a:srgbClr val="A9D800"/>
      </a:accent6>
      <a:hlink>
        <a:srgbClr val="A6DA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26C0B"/>
        </a:lt2>
        <a:accent1>
          <a:srgbClr val="548813"/>
        </a:accent1>
        <a:accent2>
          <a:srgbClr val="68A417"/>
        </a:accent2>
        <a:accent3>
          <a:srgbClr val="FFFFFF"/>
        </a:accent3>
        <a:accent4>
          <a:srgbClr val="404040"/>
        </a:accent4>
        <a:accent5>
          <a:srgbClr val="B3C3AA"/>
        </a:accent5>
        <a:accent6>
          <a:srgbClr val="5E9414"/>
        </a:accent6>
        <a:hlink>
          <a:srgbClr val="7DC0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8C00"/>
        </a:lt2>
        <a:accent1>
          <a:srgbClr val="5AA700"/>
        </a:accent1>
        <a:accent2>
          <a:srgbClr val="63CB23"/>
        </a:accent2>
        <a:accent3>
          <a:srgbClr val="FFFFFF"/>
        </a:accent3>
        <a:accent4>
          <a:srgbClr val="404040"/>
        </a:accent4>
        <a:accent5>
          <a:srgbClr val="B5D0AA"/>
        </a:accent5>
        <a:accent6>
          <a:srgbClr val="59B81F"/>
        </a:accent6>
        <a:hlink>
          <a:srgbClr val="90D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8C00"/>
        </a:lt2>
        <a:accent1>
          <a:srgbClr val="5AA700"/>
        </a:accent1>
        <a:accent2>
          <a:srgbClr val="63CB23"/>
        </a:accent2>
        <a:accent3>
          <a:srgbClr val="FFFFFF"/>
        </a:accent3>
        <a:accent4>
          <a:srgbClr val="404040"/>
        </a:accent4>
        <a:accent5>
          <a:srgbClr val="B5D0AA"/>
        </a:accent5>
        <a:accent6>
          <a:srgbClr val="59B81F"/>
        </a:accent6>
        <a:hlink>
          <a:srgbClr val="7D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88C00"/>
        </a:lt2>
        <a:accent1>
          <a:srgbClr val="44A800"/>
        </a:accent1>
        <a:accent2>
          <a:srgbClr val="52CE20"/>
        </a:accent2>
        <a:accent3>
          <a:srgbClr val="FFFFFF"/>
        </a:accent3>
        <a:accent4>
          <a:srgbClr val="404040"/>
        </a:accent4>
        <a:accent5>
          <a:srgbClr val="B0D1AA"/>
        </a:accent5>
        <a:accent6>
          <a:srgbClr val="49BA1C"/>
        </a:accent6>
        <a:hlink>
          <a:srgbClr val="7D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A6C0C"/>
        </a:lt2>
        <a:accent1>
          <a:srgbClr val="578A12"/>
        </a:accent1>
        <a:accent2>
          <a:srgbClr val="79A517"/>
        </a:accent2>
        <a:accent3>
          <a:srgbClr val="FFFFFF"/>
        </a:accent3>
        <a:accent4>
          <a:srgbClr val="404040"/>
        </a:accent4>
        <a:accent5>
          <a:srgbClr val="B4C4AA"/>
        </a:accent5>
        <a:accent6>
          <a:srgbClr val="6D9514"/>
        </a:accent6>
        <a:hlink>
          <a:srgbClr val="8DC0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6E8C00"/>
        </a:lt2>
        <a:accent1>
          <a:srgbClr val="90A800"/>
        </a:accent1>
        <a:accent2>
          <a:srgbClr val="BBEE00"/>
        </a:accent2>
        <a:accent3>
          <a:srgbClr val="FFFFFF"/>
        </a:accent3>
        <a:accent4>
          <a:srgbClr val="404040"/>
        </a:accent4>
        <a:accent5>
          <a:srgbClr val="C6D1AA"/>
        </a:accent5>
        <a:accent6>
          <a:srgbClr val="A9D800"/>
        </a:accent6>
        <a:hlink>
          <a:srgbClr val="A6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powerpoint-template(18)</Template>
  <TotalTime>4</TotalTime>
  <Words>447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powerpoint-template-24</vt:lpstr>
      <vt:lpstr>СОВМЕСТНАЯ ЖИЗНЬ ВИДОВ В БГЦ</vt:lpstr>
      <vt:lpstr>ЗАДАЧИ УРОКА:</vt:lpstr>
      <vt:lpstr>ПРОБЛЕМА</vt:lpstr>
      <vt:lpstr>Слайд 4</vt:lpstr>
      <vt:lpstr>Слайд 5</vt:lpstr>
      <vt:lpstr>МИМИКРИЯ </vt:lpstr>
      <vt:lpstr>Формы мимикрии</vt:lpstr>
      <vt:lpstr>Слайд 8</vt:lpstr>
      <vt:lpstr>Формы мимикрии</vt:lpstr>
      <vt:lpstr>Мимикрия цвета и раскраски </vt:lpstr>
      <vt:lpstr>Мимикрия формы </vt:lpstr>
      <vt:lpstr>Слайд 12</vt:lpstr>
      <vt:lpstr>Коадаптация </vt:lpstr>
      <vt:lpstr>Коэволюция </vt:lpstr>
      <vt:lpstr>Слайд 15</vt:lpstr>
      <vt:lpstr>Слайд 16</vt:lpstr>
      <vt:lpstr>Слайд 17</vt:lpstr>
      <vt:lpstr>Слайд 18</vt:lpstr>
      <vt:lpstr>Законы системы хищник-жертва»  (В.Вольтерра, 1905) </vt:lpstr>
      <vt:lpstr>Слайд 20</vt:lpstr>
      <vt:lpstr>Слайд 21</vt:lpstr>
      <vt:lpstr>Закрепление 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ЖИЗНЬ ВИДОВ В БГЦ</dc:title>
  <dc:creator>школа</dc:creator>
  <cp:lastModifiedBy>школа</cp:lastModifiedBy>
  <cp:revision>1</cp:revision>
  <dcterms:created xsi:type="dcterms:W3CDTF">2015-01-03T16:28:00Z</dcterms:created>
  <dcterms:modified xsi:type="dcterms:W3CDTF">2015-01-03T16:32:46Z</dcterms:modified>
</cp:coreProperties>
</file>