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ru/url?sa=i&amp;rct=j&amp;q=&amp;esrc=s&amp;source=images&amp;cd=&amp;cad=rja&amp;uact=8&amp;ved=0CAUQjhw&amp;url=http://gallery.new-ecopsychology.org/ru/photo/common_cow-wheat_(melampyrum_pratense)2.htm&amp;ei=xQmoVNW2KIWpyQOLsYLYDA&amp;bvm=bv.82001339,d.bGQ&amp;psig=AFQjCNGE4nI9yp8YlnFmrndxJtNxdKEDIw&amp;ust=1420385076977238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590656" cy="70485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Приспособления организмов к совместной жизни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5103674"/>
            <a:ext cx="450059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Презентация -сопровождение урока биологии в 10 классе по программе Пономаревой И.Н.</a:t>
            </a:r>
          </a:p>
          <a:p>
            <a:r>
              <a:rPr lang="ru-RU" dirty="0" smtClean="0"/>
              <a:t>Автор: Лобес Светлана Геннадьевна</a:t>
            </a:r>
          </a:p>
          <a:p>
            <a:r>
              <a:rPr lang="ru-RU" dirty="0" smtClean="0"/>
              <a:t>Учитель биологии МАОУ «СОШ №2»</a:t>
            </a:r>
          </a:p>
          <a:p>
            <a:r>
              <a:rPr lang="ru-RU" dirty="0" smtClean="0"/>
              <a:t>Город Чернушка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мутуализм</a:t>
            </a:r>
            <a:endParaRPr lang="ru-RU" dirty="0"/>
          </a:p>
        </p:txBody>
      </p:sp>
      <p:pic>
        <p:nvPicPr>
          <p:cNvPr id="22530" name="Picture 2" descr="http://bio.1september.ru/2008/12/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3889" y="1700808"/>
            <a:ext cx="3310111" cy="37635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12160" y="5517232"/>
            <a:ext cx="2752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http://bio.1september.ru/2008/12/14.gif</a:t>
            </a:r>
            <a:endParaRPr lang="ru-RU" sz="1200" dirty="0"/>
          </a:p>
        </p:txBody>
      </p:sp>
      <p:pic>
        <p:nvPicPr>
          <p:cNvPr id="22532" name="Picture 4" descr="http://images.myshared.ru/431021/slide_5.jpg"/>
          <p:cNvPicPr>
            <a:picLocks noChangeAspect="1" noChangeArrowheads="1"/>
          </p:cNvPicPr>
          <p:nvPr/>
        </p:nvPicPr>
        <p:blipFill>
          <a:blip r:embed="rId3" cstate="print"/>
          <a:srcRect b="7173"/>
          <a:stretch>
            <a:fillRect/>
          </a:stretch>
        </p:blipFill>
        <p:spPr bwMode="auto">
          <a:xfrm>
            <a:off x="0" y="1700808"/>
            <a:ext cx="5688632" cy="39604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5589240"/>
            <a:ext cx="3124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http://images.myshared.ru/431021/slide_5.jpg</a:t>
            </a:r>
            <a:endParaRPr lang="ru-RU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Мутуализм </a:t>
            </a:r>
            <a:endParaRPr lang="ru-RU" dirty="0"/>
          </a:p>
        </p:txBody>
      </p:sp>
      <p:pic>
        <p:nvPicPr>
          <p:cNvPr id="24578" name="Picture 2" descr="http://worldofschool.ru/public/page_images/1213/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67" y="2204864"/>
            <a:ext cx="9131543" cy="28083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9712" y="4941168"/>
            <a:ext cx="6336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http://worldofschool.ru/public/page_images/1213/52.jpg</a:t>
            </a:r>
            <a:endParaRPr lang="ru-RU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Комменсализм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87026"/>
                </a:solidFill>
                <a:latin typeface="Constantia" pitchFamily="18" charset="0"/>
              </a:rPr>
              <a:t>форма симбиоза, при которой одна популяция извлекает пользу от взаимоотношения, а другая не получает ни пользы ни вреда. 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387026"/>
                </a:solidFill>
                <a:latin typeface="Constantia" pitchFamily="18" charset="0"/>
              </a:rPr>
              <a:t>Нахлебничество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387026"/>
                </a:solidFill>
                <a:latin typeface="Constantia" pitchFamily="18" charset="0"/>
              </a:rPr>
              <a:t>Сотрапезничество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387026"/>
                </a:solidFill>
                <a:latin typeface="Constantia" pitchFamily="18" charset="0"/>
              </a:rPr>
              <a:t>Квартиранство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Квартиранство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ru-RU" sz="3600" dirty="0" smtClean="0"/>
              <a:t>один организм использует другого (или его жилище) в качестве места проживания, не причиняя последнему вреда (рыбы-прилипалы).</a:t>
            </a:r>
          </a:p>
          <a:p>
            <a:endParaRPr lang="ru-RU" dirty="0"/>
          </a:p>
        </p:txBody>
      </p:sp>
      <p:pic>
        <p:nvPicPr>
          <p:cNvPr id="25602" name="Picture 2" descr="http://akully.ru/simbioz/prilipala/prilipal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176464" cy="31323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488668"/>
            <a:ext cx="35892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http://akully.ru/simbioz/prilipala/prilipala2.jpg</a:t>
            </a:r>
            <a:endParaRPr lang="ru-RU" sz="1400" dirty="0"/>
          </a:p>
        </p:txBody>
      </p:sp>
      <p:pic>
        <p:nvPicPr>
          <p:cNvPr id="25604" name="Picture 4" descr="http://www.media.mit.edu/resenv/ParasiticMobility/images/ch2/sh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2"/>
            <a:ext cx="4376930" cy="30963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63813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http://www.media.mit.edu/resenv/ParasiticMobility/images/ch2/shark.jpg</a:t>
            </a:r>
            <a:endParaRPr lang="ru-RU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Квартиранство </a:t>
            </a:r>
            <a:endParaRPr lang="ru-RU" dirty="0"/>
          </a:p>
        </p:txBody>
      </p:sp>
      <p:pic>
        <p:nvPicPr>
          <p:cNvPr id="29698" name="Picture 2" descr="http://ekol-ush.narod.ru/pic/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184576" cy="52848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309320"/>
            <a:ext cx="3504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http://ekol-ush.narod.ru/pic/30.jpg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052736"/>
            <a:ext cx="4572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/>
              <a:t>Самка горчака откладывает икру в мантийную полость беззубки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Нахлебничество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один организм питается остатками пищи другого.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(рыбы лоцманы)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7650" name="Picture 2" descr="http://img15.nnm.me/7/d/5/5/f/8634886642a4e8eff96f15f2f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7143750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6550223"/>
            <a:ext cx="6264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http://img15.nnm.me/7/d/5/5/f/8634886642a4e8eff96f15f2f40.jpg</a:t>
            </a:r>
            <a:endParaRPr lang="ru-RU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Нахлебничество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pravda.ru/image/photo/5/0/1/2145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064896" cy="5372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Нахлебничество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www.allfons.ru/large/201112/1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53769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6488668"/>
            <a:ext cx="4479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http://www.allfons.ru/large/201112/1032.jpg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124744"/>
            <a:ext cx="374441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Белый медведь и песец </a:t>
            </a:r>
            <a:endParaRPr lang="ru-RU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Сотрапезничество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оба вида потребляют разные вещества или части одной и той же пищи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0722" name="Picture 2" descr="http://textarchive.ru/images/1066/2131787/m399d6f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71724"/>
            <a:ext cx="5895975" cy="44862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http://textarchive.ru/images/1066/2131787/m399d6f05.png</a:t>
            </a:r>
            <a:endParaRPr lang="ru-RU" sz="10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600" cap="none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nstantia" pitchFamily="18" charset="0"/>
                <a:ea typeface="+mn-ea"/>
                <a:cs typeface="Arial" charset="0"/>
              </a:rPr>
              <a:t>Негативные взаимоотношения – </a:t>
            </a:r>
            <a:br>
              <a:rPr lang="ru-RU" sz="3600" cap="none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nstantia" pitchFamily="18" charset="0"/>
                <a:ea typeface="+mn-ea"/>
                <a:cs typeface="Arial" charset="0"/>
              </a:rPr>
            </a:br>
            <a:r>
              <a:rPr lang="ru-RU" sz="3600" i="1" cap="none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nstantia" pitchFamily="18" charset="0"/>
                <a:ea typeface="+mn-ea"/>
                <a:cs typeface="Arial" charset="0"/>
              </a:rPr>
              <a:t>антибиоз</a:t>
            </a:r>
            <a:r>
              <a:rPr lang="ru-RU" sz="3600" i="1" u="sng" cap="none" dirty="0" smtClean="0">
                <a:ln>
                  <a:noFill/>
                </a:ln>
                <a:solidFill>
                  <a:srgbClr val="BDEE9C"/>
                </a:solidFill>
                <a:effectLst/>
                <a:latin typeface="Constantia" pitchFamily="18" charset="0"/>
                <a:ea typeface="+mn-ea"/>
                <a:cs typeface="Arial" charset="0"/>
              </a:rPr>
              <a:t/>
            </a:r>
            <a:br>
              <a:rPr lang="ru-RU" sz="3600" i="1" u="sng" cap="none" dirty="0" smtClean="0">
                <a:ln>
                  <a:noFill/>
                </a:ln>
                <a:solidFill>
                  <a:srgbClr val="BDEE9C"/>
                </a:solidFill>
                <a:effectLst/>
                <a:latin typeface="Constantia" pitchFamily="18" charset="0"/>
                <a:ea typeface="+mn-ea"/>
                <a:cs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Хищничество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Паразитизм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Конкуренция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Аменсализм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ru-RU" dirty="0" smtClean="0"/>
              <a:t>Сформировать знание о разнообразии типов биогеоценотических связей, о их роли в поддержании устойчивости БГЦ;</a:t>
            </a:r>
          </a:p>
          <a:p>
            <a:r>
              <a:rPr lang="ru-RU" dirty="0" smtClean="0"/>
              <a:t>Сформировать умение приводить конкретные примеры взаимоотношений организмов в БГЦ, анализировать и оценивать роль различных типов взаимоотношений в поддержании устойчивости БГЦ.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Хищничество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явление, при котором один организм питается органами и тканями другого… 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3794" name="Picture 2" descr="http://pit.dirty.ru/dirty/1/2008/08/31/16966-162431-a186353e562d75ae1482a8b5026e6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4124325" cy="41433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http://pit.dirty.ru/dirty/1/2008/08/31/16966-162431-a186353e562d75ae1482a8b5026e6435.jpg</a:t>
            </a:r>
            <a:endParaRPr lang="ru-RU" sz="1200" dirty="0"/>
          </a:p>
        </p:txBody>
      </p:sp>
      <p:pic>
        <p:nvPicPr>
          <p:cNvPr id="33796" name="Picture 4" descr="https://encrypted-tbn1.gstatic.com/images?q=tbn:ANd9GcQt5U4G2yhjOKQBopOUdtfhJcOZS-7vZab0ghVrYL35gesc_cw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564904"/>
            <a:ext cx="4652973" cy="30963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5976" y="5657671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https://encrypted-tbn1.gstatic.com/images?q=tbn:ANd9GcQt5U4G2yhjOKQBopOUdtfhJcOZS-7vZab0ghVrYL35gesc_cwU</a:t>
            </a:r>
            <a:endParaRPr lang="ru-RU" sz="10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Хищные растения </a:t>
            </a:r>
            <a:endParaRPr lang="ru-RU" dirty="0"/>
          </a:p>
        </p:txBody>
      </p:sp>
      <p:pic>
        <p:nvPicPr>
          <p:cNvPr id="34818" name="Picture 2" descr="http://cs419620.vk.me/v419620533/354e/5TfMpgipk2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421849" cy="3312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3651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http://cs419620.vk.me/v419620533/354e/5TfMpgipk2o.jpg</a:t>
            </a:r>
            <a:endParaRPr lang="ru-RU" sz="1200" dirty="0"/>
          </a:p>
        </p:txBody>
      </p:sp>
      <p:pic>
        <p:nvPicPr>
          <p:cNvPr id="34820" name="Picture 4" descr="http://cs309631.vk.me/v309631170/3328/Q4Kr-FHmS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1268760"/>
            <a:ext cx="4857750" cy="32385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44371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http://cs309631.vk.me/v309631170/3328/Q4Kr-FHmSbc.jpg</a:t>
            </a:r>
            <a:endParaRPr lang="ru-RU" sz="1200" dirty="0"/>
          </a:p>
        </p:txBody>
      </p:sp>
      <p:pic>
        <p:nvPicPr>
          <p:cNvPr id="34822" name="Picture 6" descr="http://fotofakty.com/images/rastenia/rast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07611"/>
            <a:ext cx="1962859" cy="315038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9208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http://fotofakty.com/images/rastenia/rast06.jpg</a:t>
            </a:r>
            <a:endParaRPr lang="ru-RU" sz="11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паразитизм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925143"/>
          </a:xfrm>
        </p:spPr>
        <p:txBody>
          <a:bodyPr>
            <a:normAutofit/>
          </a:bodyPr>
          <a:lstStyle/>
          <a:p>
            <a:r>
              <a:rPr lang="ru-RU" dirty="0" smtClean="0"/>
              <a:t>форма взаимоотношений между организмами различных видов, из которых один (паразит) использует другого (хозяина) в качестве среды обитания и источника питания, нанося ему вред.</a:t>
            </a:r>
            <a:endParaRPr lang="ru-RU" dirty="0"/>
          </a:p>
        </p:txBody>
      </p:sp>
      <p:pic>
        <p:nvPicPr>
          <p:cNvPr id="35842" name="Picture 2" descr="http://900igr.net/datai/biologija/Bioticheskie-faktory-sredy/0010-023-Parazitiz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24744"/>
            <a:ext cx="2857500" cy="48291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40152" y="5877272"/>
            <a:ext cx="3203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http://900igr.net/datai/biologija/Bioticheskie-faktory-sredy/0010-023-Parazitizm.jpg</a:t>
            </a:r>
            <a:endParaRPr lang="ru-RU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5fan.info/files/14/b2f35d6380faa0a56d0e36ed0c0bc8ed.html_files/rId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488668"/>
            <a:ext cx="8244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http://5fan.info/files/14/b2f35d6380faa0a56d0e36ed0c0bc8ed.html_files/rId13.png</a:t>
            </a:r>
            <a:endParaRPr lang="ru-RU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Облигатные паразиты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r>
              <a:rPr lang="ru-RU" dirty="0" smtClean="0"/>
              <a:t>Организм не может существовать без хозяина (вирусы)</a:t>
            </a:r>
            <a:endParaRPr lang="ru-RU" dirty="0"/>
          </a:p>
        </p:txBody>
      </p:sp>
      <p:pic>
        <p:nvPicPr>
          <p:cNvPr id="37890" name="Picture 2" descr="http://www.mif-ua.com/media/uploads/article_images/infert.jpg.300x300_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36912"/>
            <a:ext cx="4680520" cy="40118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4271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http://www.mif-ua.com/media/uploads/article_images/infert.jpg.300x300_q85.jpg</a:t>
            </a:r>
            <a:endParaRPr lang="ru-RU" sz="10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Растения паразиты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1108720"/>
          </a:xfrm>
        </p:spPr>
        <p:txBody>
          <a:bodyPr/>
          <a:lstStyle/>
          <a:p>
            <a:r>
              <a:rPr lang="ru-RU" dirty="0" smtClean="0"/>
              <a:t>лишены хлорофилла листья типичных паразитов: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44824"/>
            <a:ext cx="30383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петров крест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1628800"/>
            <a:ext cx="1978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заразиха</a:t>
            </a:r>
            <a:endParaRPr lang="ru-RU" sz="3600" b="1" dirty="0"/>
          </a:p>
        </p:txBody>
      </p:sp>
      <p:pic>
        <p:nvPicPr>
          <p:cNvPr id="39938" name="Picture 2" descr="http://img-fotki.yandex.ru/get/5703/dharmamahant.4/0_50a57_4adbd01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4464496" cy="405711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4271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http://img-fotki.yandex.ru/get/5703/dharmamahant.4/0_50a57_4adbd01c_XL.jpg</a:t>
            </a:r>
            <a:endParaRPr lang="ru-RU" sz="1100" dirty="0"/>
          </a:p>
        </p:txBody>
      </p:sp>
      <p:pic>
        <p:nvPicPr>
          <p:cNvPr id="39940" name="Picture 4" descr="http://www.ayzdorov.ru/images/Travi/zaraziha.JPG"/>
          <p:cNvPicPr>
            <a:picLocks noChangeAspect="1" noChangeArrowheads="1"/>
          </p:cNvPicPr>
          <p:nvPr/>
        </p:nvPicPr>
        <p:blipFill>
          <a:blip r:embed="rId3" cstate="print"/>
          <a:srcRect l="11812" r="14072"/>
          <a:stretch>
            <a:fillRect/>
          </a:stretch>
        </p:blipFill>
        <p:spPr bwMode="auto">
          <a:xfrm>
            <a:off x="5044064" y="2420888"/>
            <a:ext cx="3776408" cy="38164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88024" y="63813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http://www.ayzdorov.ru/images/Travi/zaraziha.JPG</a:t>
            </a:r>
            <a:endParaRPr lang="ru-RU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Растения полупаразиты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Они всасывают воду с растворенными в ней веществами из корня растения-хозяина при помощи особых корневых присосок, но пользуются при этом и собственными корнями. У полупаразитов зеленые листья.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Растения полупаразиты </a:t>
            </a:r>
            <a:endParaRPr lang="ru-RU" dirty="0"/>
          </a:p>
        </p:txBody>
      </p:sp>
      <p:pic>
        <p:nvPicPr>
          <p:cNvPr id="40962" name="Picture 2" descr="http://gumenuk.fotoplenka.users.photofile.ru/photo/gumenuk.fotoplenka/140075554/xlarge/141022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4800533" cy="360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412776"/>
            <a:ext cx="3188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иван-да-марья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93467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http://gumenuk.fotoplenka.users.photofile.ru/photo/gumenuk.fotoplenka/140075554/xlarge/141022256.jpg</a:t>
            </a:r>
            <a:endParaRPr lang="ru-RU" sz="1000" dirty="0"/>
          </a:p>
        </p:txBody>
      </p:sp>
      <p:pic>
        <p:nvPicPr>
          <p:cNvPr id="40964" name="Picture 4" descr="http://gallery.new-ecopsychology.org/photo/plants/common_cow-wheat_(melampyrum_pratense)2.jpg"/>
          <p:cNvPicPr>
            <a:picLocks noChangeAspect="1" noChangeArrowheads="1"/>
          </p:cNvPicPr>
          <p:nvPr/>
        </p:nvPicPr>
        <p:blipFill>
          <a:blip r:embed="rId3" cstate="print"/>
          <a:srcRect l="30240" r="6446"/>
          <a:stretch>
            <a:fillRect/>
          </a:stretch>
        </p:blipFill>
        <p:spPr bwMode="auto">
          <a:xfrm>
            <a:off x="5292080" y="2060848"/>
            <a:ext cx="3547982" cy="42028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67389" y="1412776"/>
            <a:ext cx="3776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hlinkClick r:id="rId4"/>
              </a:rPr>
              <a:t>Марьянник луговой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623731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http://gallery.new-ecopsychology.org/photo/plants/common_cow-wheat_(melampyrum_pratense)2.jpg</a:t>
            </a:r>
            <a:endParaRPr lang="ru-RU" sz="105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Аменсализм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 smtClean="0"/>
              <a:t>тип межвидовых взаимоотношений, при котором один вид, именуемый </a:t>
            </a:r>
            <a:r>
              <a:rPr lang="ru-RU" dirty="0" err="1" smtClean="0"/>
              <a:t>аменсалом</a:t>
            </a:r>
            <a:r>
              <a:rPr lang="ru-RU" dirty="0" smtClean="0"/>
              <a:t>, претерпевает угнетение роста и развития, а второй, именуемый ингибитором, таким испытаниям не подвержен. </a:t>
            </a:r>
          </a:p>
          <a:p>
            <a:endParaRPr lang="ru-RU" dirty="0"/>
          </a:p>
        </p:txBody>
      </p:sp>
      <p:pic>
        <p:nvPicPr>
          <p:cNvPr id="41986" name="Picture 2" descr="https://encrypted-tbn3.gstatic.com/images?q=tbn:ANd9GcSuNRQMo6osMafisO4YONP_MPEKD63R6cqZ-JL5nlEmSfGEe5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645024"/>
            <a:ext cx="4248472" cy="3186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Конкуренция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096345"/>
          </a:xfrm>
        </p:spPr>
        <p:txBody>
          <a:bodyPr/>
          <a:lstStyle/>
          <a:p>
            <a:r>
              <a:rPr lang="ru-RU" dirty="0" smtClean="0"/>
              <a:t>форма антибиоза, при которой два вида организмов являются биологическими врагами по своей сути (как правило, из-за общей кормовой базы или ограниченных возможностей для размножения). </a:t>
            </a:r>
          </a:p>
          <a:p>
            <a:endParaRPr lang="ru-RU" dirty="0"/>
          </a:p>
        </p:txBody>
      </p:sp>
      <p:pic>
        <p:nvPicPr>
          <p:cNvPr id="43010" name="Picture 2" descr="http://biolicey2vrn.ru/9-klass/Evoluyciay/mezhvidov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3528392" cy="29040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http://biolicey2vrn.ru/9-klass/Evoluyciay/mezhvidovaya.jpg</a:t>
            </a:r>
            <a:endParaRPr lang="ru-RU" sz="1050" dirty="0"/>
          </a:p>
        </p:txBody>
      </p:sp>
      <p:pic>
        <p:nvPicPr>
          <p:cNvPr id="43014" name="Picture 6" descr="http://ekol-ush.narod.ru/pic/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645024"/>
            <a:ext cx="4644008" cy="30468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76056" y="6488668"/>
            <a:ext cx="2389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http://ekol-ush.narod.ru/pic/16.jpg</a:t>
            </a:r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Почему в лесу одновременно может существовать большое число видов растений и животных, грибов и бактерий?</a:t>
            </a:r>
            <a:endParaRPr lang="ru-RU" sz="40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36911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Почему в биогеоценозах сохраняются взаимовредные связи?</a:t>
            </a:r>
            <a:endParaRPr lang="ru-RU" sz="44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Антагонизм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Отношения, при которых присутствие одного вида исключает пребывание другого</a:t>
            </a:r>
          </a:p>
          <a:p>
            <a:r>
              <a:rPr lang="ru-RU" dirty="0" smtClean="0"/>
              <a:t>Синегнойная палочка активно подавляет чумную палочку; актиномицет, выделяющий </a:t>
            </a:r>
            <a:r>
              <a:rPr lang="ru-RU" dirty="0" err="1" smtClean="0"/>
              <a:t>нистатин</a:t>
            </a:r>
            <a:r>
              <a:rPr lang="ru-RU" dirty="0" smtClean="0"/>
              <a:t>, угнетает рост дрожжевых организмов.</a:t>
            </a:r>
          </a:p>
          <a:p>
            <a:r>
              <a:rPr lang="ru-RU" dirty="0" smtClean="0"/>
              <a:t>Антагонизм у микроорганизмов проявляется в выделении микроорганизмами в субстрат химических веществ, губительно действующих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Агрессия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ru-RU" dirty="0" smtClean="0"/>
              <a:t>Отношения активного вытеснения одного вида другими</a:t>
            </a:r>
            <a:endParaRPr lang="ru-RU" dirty="0"/>
          </a:p>
        </p:txBody>
      </p:sp>
      <p:pic>
        <p:nvPicPr>
          <p:cNvPr id="45058" name="Picture 2" descr="http://mtdata.ru/u28/photo40A7/20126408341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60960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43600" y="6273225"/>
            <a:ext cx="3600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Мангуст и кобра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http://mtdata.ru/u28/photo40A7/20126408341-0/original.jpg</a:t>
            </a:r>
            <a:endParaRPr lang="ru-RU" sz="105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Нейтрализм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Обе популяции не оказывают никакого влияния друг на друга</a:t>
            </a:r>
          </a:p>
          <a:p>
            <a:endParaRPr lang="ru-RU" dirty="0"/>
          </a:p>
        </p:txBody>
      </p:sp>
      <p:pic>
        <p:nvPicPr>
          <p:cNvPr id="44034" name="Picture 2" descr="http://2.bp.blogspot.com/-mVEXRmEbarY/U3HhCIGAFfI/AAAAAAAAENo/2u0xKNmAaYA/s1600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562475" cy="3648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09329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http://2.bp.blogspot.com/-mVEXRmEbarY/U3HhCIGAFfI/AAAAAAAAENo/2u0xKNmAaYA/s1600/11.jpg</a:t>
            </a:r>
            <a:endParaRPr lang="ru-RU" sz="1050" dirty="0"/>
          </a:p>
        </p:txBody>
      </p:sp>
      <p:pic>
        <p:nvPicPr>
          <p:cNvPr id="44036" name="Picture 4" descr="http://forestlife.ru/wp-content/uploads/2014/08/loss.jpg"/>
          <p:cNvPicPr>
            <a:picLocks noChangeAspect="1" noChangeArrowheads="1"/>
          </p:cNvPicPr>
          <p:nvPr/>
        </p:nvPicPr>
        <p:blipFill>
          <a:blip r:embed="rId3" cstate="print"/>
          <a:srcRect r="2432"/>
          <a:stretch>
            <a:fillRect/>
          </a:stretch>
        </p:blipFill>
        <p:spPr bwMode="auto">
          <a:xfrm>
            <a:off x="3635895" y="2492896"/>
            <a:ext cx="5508105" cy="35283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594928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http://forestlife.ru/wp-content/uploads/2014/08/loss.jpg</a:t>
            </a:r>
            <a:endParaRPr lang="ru-RU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kol-ush.narod.ru/pic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3682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Протокооперация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форма симбиоза, при которой совместное существование выгодно, но не обязательно для сожителей</a:t>
            </a:r>
            <a:endParaRPr lang="ru-RU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Протокооперация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4" name="Picture 2" descr="http://givotnie.com/wp-content/uploads/2011/08/aktiniya_3.jpg"/>
          <p:cNvPicPr>
            <a:picLocks noChangeAspect="1" noChangeArrowheads="1"/>
          </p:cNvPicPr>
          <p:nvPr/>
        </p:nvPicPr>
        <p:blipFill>
          <a:blip r:embed="rId2" cstate="print"/>
          <a:srcRect l="11324"/>
          <a:stretch>
            <a:fillRect/>
          </a:stretch>
        </p:blipFill>
        <p:spPr bwMode="auto">
          <a:xfrm>
            <a:off x="0" y="1484784"/>
            <a:ext cx="4789115" cy="3581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085184"/>
            <a:ext cx="5436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http://givotnie.com/wp-content/uploads/2011/08/aktiniya_3.jpg</a:t>
            </a:r>
            <a:endParaRPr lang="ru-RU" sz="1400" dirty="0"/>
          </a:p>
        </p:txBody>
      </p:sp>
      <p:pic>
        <p:nvPicPr>
          <p:cNvPr id="18436" name="Picture 4" descr="http://zoomirr.ru/wp-content/uploads/2012/08/51673229_b89f0c6c1a.jpg1_-300x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9843" y="1484784"/>
            <a:ext cx="4725523" cy="35283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48064" y="4797152"/>
            <a:ext cx="39959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http://zoomirr.ru/wp-content/uploads/2012/08/51673229_b89f0c6c1a.jpg1_-300x224.jpg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445224"/>
            <a:ext cx="496855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Актиния и рак-отшельник 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1196752"/>
            <a:ext cx="44279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Актиния и рыба клоун</a:t>
            </a:r>
            <a:endParaRPr lang="ru-R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Протокооперация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458" name="Picture 2" descr="http://cat.convdocs.org/pars_docs/refs/190/189036/189036_html_6e221d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391025" cy="45815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8052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http://cat.convdocs.org/pars_docs/refs/190/189036/189036_html_6e221d84.jpg</a:t>
            </a:r>
            <a:endParaRPr lang="ru-RU" sz="1200" dirty="0"/>
          </a:p>
        </p:txBody>
      </p:sp>
      <p:pic>
        <p:nvPicPr>
          <p:cNvPr id="5" name="Picture 5" descr="Картинка 12 из 28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266" y="1556792"/>
            <a:ext cx="5040734" cy="3787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Мутуализм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dirty="0" smtClean="0"/>
              <a:t>Форма облигатного взаимовыгодного сожительства организмов двух и более видов </a:t>
            </a:r>
          </a:p>
          <a:p>
            <a:pPr>
              <a:lnSpc>
                <a:spcPct val="80000"/>
              </a:lnSpc>
            </a:pPr>
            <a:r>
              <a:rPr lang="ru-RU" sz="4000" dirty="0" smtClean="0"/>
              <a:t>Присутствие одного партнера становится обязательным условием существования каждого из них.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Мутуализм </a:t>
            </a:r>
            <a:endParaRPr lang="ru-RU" dirty="0"/>
          </a:p>
        </p:txBody>
      </p:sp>
      <p:pic>
        <p:nvPicPr>
          <p:cNvPr id="20482" name="Picture 2" descr="http://flagma.ua/klubenki-kornyah-soi-photo-o20100317-88566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048000" cy="3552825"/>
          </a:xfrm>
          <a:prstGeom prst="rect">
            <a:avLst/>
          </a:prstGeom>
          <a:noFill/>
        </p:spPr>
      </p:pic>
      <p:pic>
        <p:nvPicPr>
          <p:cNvPr id="20486" name="Picture 6" descr="http://bio-kl.ucoz.ru/hotkartoshka/6klass/bacterii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7" y="1484784"/>
            <a:ext cx="4963225" cy="33123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39952" y="479715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http://bio-kl.ucoz.ru/hotkartoshka/6klass/bacterii/2.jpg</a:t>
            </a:r>
            <a:endParaRPr lang="ru-RU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to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leto</Template>
  <TotalTime>10</TotalTime>
  <Words>560</Words>
  <Application>Microsoft Office PowerPoint</Application>
  <PresentationFormat>Экран (4:3)</PresentationFormat>
  <Paragraphs>104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leto</vt:lpstr>
      <vt:lpstr>Приспособления организмов к совместной жизни</vt:lpstr>
      <vt:lpstr>Задачи:</vt:lpstr>
      <vt:lpstr>проблема</vt:lpstr>
      <vt:lpstr>Слайд 4</vt:lpstr>
      <vt:lpstr>Протокооперация </vt:lpstr>
      <vt:lpstr>Протокооперация </vt:lpstr>
      <vt:lpstr>Протокооперация </vt:lpstr>
      <vt:lpstr>Мутуализм </vt:lpstr>
      <vt:lpstr>Мутуализм </vt:lpstr>
      <vt:lpstr>мутуализм</vt:lpstr>
      <vt:lpstr>Мутуализм </vt:lpstr>
      <vt:lpstr>Комменсализм </vt:lpstr>
      <vt:lpstr>Квартиранство </vt:lpstr>
      <vt:lpstr>Квартиранство </vt:lpstr>
      <vt:lpstr>Нахлебничество </vt:lpstr>
      <vt:lpstr>Нахлебничество </vt:lpstr>
      <vt:lpstr>Нахлебничество </vt:lpstr>
      <vt:lpstr>Сотрапезничество </vt:lpstr>
      <vt:lpstr>Негативные взаимоотношения –  антибиоз </vt:lpstr>
      <vt:lpstr>Хищничество </vt:lpstr>
      <vt:lpstr>Хищные растения </vt:lpstr>
      <vt:lpstr>паразитизм     </vt:lpstr>
      <vt:lpstr>Слайд 23</vt:lpstr>
      <vt:lpstr>Облигатные паразиты</vt:lpstr>
      <vt:lpstr>Растения паразиты </vt:lpstr>
      <vt:lpstr>Растения полупаразиты</vt:lpstr>
      <vt:lpstr>Растения полупаразиты </vt:lpstr>
      <vt:lpstr>Аменсализм </vt:lpstr>
      <vt:lpstr>Конкуренция </vt:lpstr>
      <vt:lpstr>Проблема </vt:lpstr>
      <vt:lpstr>Антагонизм </vt:lpstr>
      <vt:lpstr>Агрессия </vt:lpstr>
      <vt:lpstr>Нейтрализм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Приспособления организмов к совместной жизни</dc:title>
  <dc:creator>школа</dc:creator>
  <cp:lastModifiedBy>школа</cp:lastModifiedBy>
  <cp:revision>2</cp:revision>
  <dcterms:created xsi:type="dcterms:W3CDTF">2015-01-03T16:34:43Z</dcterms:created>
  <dcterms:modified xsi:type="dcterms:W3CDTF">2015-01-03T16:45:16Z</dcterms:modified>
</cp:coreProperties>
</file>