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257" r:id="rId3"/>
    <p:sldId id="259" r:id="rId4"/>
    <p:sldId id="260" r:id="rId5"/>
    <p:sldId id="266" r:id="rId6"/>
    <p:sldId id="267" r:id="rId7"/>
    <p:sldId id="268" r:id="rId8"/>
    <p:sldId id="270" r:id="rId9"/>
    <p:sldId id="272" r:id="rId10"/>
    <p:sldId id="262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0026B32-8AAE-4080-9456-F84B6023440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801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0E67D36-330A-4C5C-BF70-076F3D4F27DD}" type="datetimeFigureOut">
              <a:rPr lang="ru-RU" smtClean="0"/>
              <a:t>22.01.2013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DEC7E96-196C-462C-8009-C9CA3A5A6D1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school.ort.spb.ru/library/physics/7class/tema_3/lesson_8/fric_7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hyperlink" Target="http://school.ort.spb.ru/library/physics/7class/tema_3/lesson_8/fric_5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9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 урока:</a:t>
            </a:r>
            <a:br>
              <a:rPr lang="ru-RU" dirty="0" smtClean="0"/>
            </a:br>
            <a:r>
              <a:rPr lang="ru-RU" sz="6000" dirty="0" smtClean="0"/>
              <a:t>Сила трения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466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2362200"/>
            <a:ext cx="8229600" cy="4495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dirty="0" smtClean="0"/>
              <a:t>  Кошка </a:t>
            </a:r>
            <a:r>
              <a:rPr lang="ru-RU" dirty="0"/>
              <a:t>за Жучку</a:t>
            </a:r>
            <a:br>
              <a:rPr lang="ru-RU" dirty="0"/>
            </a:br>
            <a:r>
              <a:rPr lang="ru-RU" dirty="0"/>
              <a:t>Жучка за внучку</a:t>
            </a:r>
            <a:br>
              <a:rPr lang="ru-RU" dirty="0"/>
            </a:br>
            <a:r>
              <a:rPr lang="ru-RU" dirty="0"/>
              <a:t>Внучка за бабку</a:t>
            </a:r>
            <a:br>
              <a:rPr lang="ru-RU" dirty="0"/>
            </a:br>
            <a:r>
              <a:rPr lang="ru-RU" dirty="0"/>
              <a:t>Бабка за дедку</a:t>
            </a:r>
            <a:br>
              <a:rPr lang="ru-RU" dirty="0"/>
            </a:br>
            <a:r>
              <a:rPr lang="ru-RU" dirty="0"/>
              <a:t>Дедка за репку</a:t>
            </a:r>
            <a:endParaRPr lang="ru-RU" i="1" dirty="0"/>
          </a:p>
          <a:p>
            <a:pPr>
              <a:buFont typeface="Wingdings" pitchFamily="2" charset="2"/>
              <a:buNone/>
            </a:pPr>
            <a:r>
              <a:rPr lang="ru-RU" i="1" dirty="0"/>
              <a:t>  Тянут – потянут, вытянуть не могут. </a:t>
            </a:r>
          </a:p>
        </p:txBody>
      </p:sp>
      <p:pic>
        <p:nvPicPr>
          <p:cNvPr id="38916" name="Picture 4" descr="репка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685800"/>
            <a:ext cx="5181600" cy="363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8172400" y="6309320"/>
            <a:ext cx="432048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757531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475656" y="836711"/>
            <a:ext cx="6768752" cy="2363477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None/>
            </a:pPr>
            <a:r>
              <a:rPr lang="ru-RU" sz="2800" dirty="0"/>
              <a:t>   В зимние сумерки нянины сказки</a:t>
            </a:r>
            <a:br>
              <a:rPr lang="ru-RU" sz="2800" dirty="0"/>
            </a:br>
            <a:r>
              <a:rPr lang="ru-RU" sz="2800" dirty="0"/>
              <a:t>Саша любила. Поутру в салазки</a:t>
            </a:r>
            <a:br>
              <a:rPr lang="ru-RU" sz="2800" dirty="0"/>
            </a:br>
            <a:r>
              <a:rPr lang="ru-RU" sz="2800" dirty="0"/>
              <a:t>Саша садилась, летела стрелой, </a:t>
            </a:r>
            <a:br>
              <a:rPr lang="ru-RU" sz="2800" dirty="0"/>
            </a:br>
            <a:r>
              <a:rPr lang="ru-RU" sz="2800" dirty="0"/>
              <a:t>Полная счастья, с горы ледяной.</a:t>
            </a:r>
            <a:endParaRPr lang="ru-RU" sz="2800" i="1" dirty="0"/>
          </a:p>
          <a:p>
            <a:pPr>
              <a:buFont typeface="Wingdings" pitchFamily="2" charset="2"/>
              <a:buNone/>
            </a:pPr>
            <a:r>
              <a:rPr lang="ru-RU" sz="2800" i="1" dirty="0"/>
              <a:t>                             Н. А. Некрасов</a:t>
            </a:r>
          </a:p>
          <a:p>
            <a:pPr>
              <a:buFont typeface="Wingdings" pitchFamily="2" charset="2"/>
              <a:buNone/>
            </a:pPr>
            <a:r>
              <a:rPr lang="ru-RU" sz="2800" i="1" dirty="0"/>
              <a:t> </a:t>
            </a:r>
          </a:p>
        </p:txBody>
      </p:sp>
      <p:pic>
        <p:nvPicPr>
          <p:cNvPr id="36868" name="Picture 4" descr="sani5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52" y="3200189"/>
            <a:ext cx="43434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8244408" y="6381328"/>
            <a:ext cx="432048" cy="1528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862214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604" y="620688"/>
            <a:ext cx="6082564" cy="244827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dirty="0" smtClean="0"/>
              <a:t>  </a:t>
            </a:r>
            <a:r>
              <a:rPr lang="ru-RU" sz="2800" dirty="0" smtClean="0"/>
              <a:t>Хоть </a:t>
            </a:r>
            <a:r>
              <a:rPr lang="ru-RU" sz="2800" dirty="0"/>
              <a:t>тяжело подчас в ней бремя,</a:t>
            </a:r>
            <a:br>
              <a:rPr lang="ru-RU" sz="2800" dirty="0"/>
            </a:br>
            <a:r>
              <a:rPr lang="ru-RU" sz="2800" dirty="0"/>
              <a:t>Телега на ходу легка;</a:t>
            </a:r>
            <a:br>
              <a:rPr lang="ru-RU" sz="2800" dirty="0"/>
            </a:br>
            <a:r>
              <a:rPr lang="ru-RU" sz="2800" dirty="0"/>
              <a:t>Ямщик лихой, седое время,</a:t>
            </a:r>
            <a:br>
              <a:rPr lang="ru-RU" sz="2800" dirty="0"/>
            </a:br>
            <a:r>
              <a:rPr lang="ru-RU" sz="2800" dirty="0"/>
              <a:t>Везет не слезет с облучка.</a:t>
            </a:r>
            <a:endParaRPr lang="ru-RU" sz="2800" i="1" dirty="0"/>
          </a:p>
          <a:p>
            <a:pPr>
              <a:buFont typeface="Wingdings" pitchFamily="2" charset="2"/>
              <a:buNone/>
            </a:pPr>
            <a:r>
              <a:rPr lang="ru-RU" sz="2800" i="1" dirty="0"/>
              <a:t>                                  А. С. Пушкин </a:t>
            </a:r>
          </a:p>
          <a:p>
            <a:pPr>
              <a:buFont typeface="Wingdings" pitchFamily="2" charset="2"/>
              <a:buNone/>
            </a:pPr>
            <a:endParaRPr lang="ru-RU" i="1" dirty="0"/>
          </a:p>
        </p:txBody>
      </p:sp>
      <p:pic>
        <p:nvPicPr>
          <p:cNvPr id="37892" name="Picture 4" descr="gl_0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354970"/>
            <a:ext cx="4953000" cy="310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3" action="ppaction://hlinksldjump"/>
          </p:cNvPr>
          <p:cNvSpPr/>
          <p:nvPr/>
        </p:nvSpPr>
        <p:spPr>
          <a:xfrm>
            <a:off x="8100392" y="6381328"/>
            <a:ext cx="576064" cy="1480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176639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980728"/>
            <a:ext cx="62646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Сила трения (</a:t>
            </a:r>
            <a:r>
              <a:rPr 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</a:t>
            </a:r>
            <a:r>
              <a:rPr lang="ru-RU" sz="2400" baseline="-25000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</a:t>
            </a:r>
            <a:r>
              <a:rPr lang="ru-RU" sz="2400" dirty="0" smtClean="0"/>
              <a:t>) - это сила, возникающая при движении одного тела по поверхности другого и препятствующая их относительному движению.</a:t>
            </a:r>
            <a:endParaRPr lang="ru-RU" sz="2400" dirty="0"/>
          </a:p>
        </p:txBody>
      </p:sp>
      <p:pic>
        <p:nvPicPr>
          <p:cNvPr id="3" name="Picture 4" descr="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284984"/>
            <a:ext cx="6248400" cy="26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99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625475" y="548680"/>
            <a:ext cx="7756525" cy="1054100"/>
          </a:xfrm>
        </p:spPr>
        <p:txBody>
          <a:bodyPr/>
          <a:lstStyle/>
          <a:p>
            <a:r>
              <a:rPr lang="ru-RU" sz="3200" dirty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ПРИЧИНЫ ТРЕНИЯ: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395536" y="2334027"/>
            <a:ext cx="3886200" cy="3142848"/>
            <a:chOff x="395536" y="2334027"/>
            <a:chExt cx="3886200" cy="3142848"/>
          </a:xfrm>
        </p:grpSpPr>
        <p:pic>
          <p:nvPicPr>
            <p:cNvPr id="12295" name="Picture 7" descr="fric_7s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536" y="3533775"/>
              <a:ext cx="3886200" cy="1943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18456" y="2334027"/>
              <a:ext cx="32403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ru-RU" sz="2400" b="1" dirty="0" smtClean="0"/>
                <a:t>Шероховатость</a:t>
              </a:r>
              <a:r>
                <a:rPr lang="ru-RU" sz="2400" b="1" dirty="0"/>
                <a:t> </a:t>
              </a:r>
              <a:r>
                <a:rPr lang="ru-RU" sz="2400" b="1" dirty="0" smtClean="0"/>
                <a:t> </a:t>
              </a:r>
            </a:p>
            <a:p>
              <a:pPr algn="ctr">
                <a:buFont typeface="Wingdings" pitchFamily="2" charset="2"/>
                <a:buNone/>
              </a:pPr>
              <a:r>
                <a:rPr lang="ru-RU" sz="2400" b="1" dirty="0"/>
                <a:t> </a:t>
              </a:r>
              <a:r>
                <a:rPr lang="ru-RU" sz="2400" b="1" dirty="0" smtClean="0"/>
                <a:t>     поверхности</a:t>
              </a:r>
              <a:r>
                <a:rPr lang="ru-RU" b="1" dirty="0" smtClean="0"/>
                <a:t>	</a:t>
              </a:r>
              <a:endParaRPr lang="ru-RU" b="1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860032" y="2204864"/>
            <a:ext cx="3668007" cy="3272011"/>
            <a:chOff x="4860032" y="2204864"/>
            <a:chExt cx="3668007" cy="3272011"/>
          </a:xfrm>
        </p:grpSpPr>
        <p:pic>
          <p:nvPicPr>
            <p:cNvPr id="12293" name="Picture 5" descr="fric_5s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3429000"/>
              <a:ext cx="3657600" cy="2047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194029" y="2204864"/>
              <a:ext cx="333401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Font typeface="Wingdings" pitchFamily="2" charset="2"/>
                <a:buNone/>
              </a:pPr>
              <a:r>
                <a:rPr lang="ru-RU" sz="2400" b="1" dirty="0" smtClean="0"/>
                <a:t>Взаимное</a:t>
              </a:r>
            </a:p>
            <a:p>
              <a:pPr algn="ctr">
                <a:buFont typeface="Wingdings" pitchFamily="2" charset="2"/>
                <a:buNone/>
              </a:pPr>
              <a:r>
                <a:rPr lang="ru-RU" sz="2400" b="1" dirty="0" smtClean="0"/>
                <a:t>притяжение  молекул</a:t>
              </a:r>
              <a:endParaRPr lang="ru-RU" sz="2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6796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79175" y="476672"/>
            <a:ext cx="28761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Виды трения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 стрелкой 5">
            <a:hlinkClick r:id="rId2" action="ppaction://hlinksldjump"/>
          </p:cNvPr>
          <p:cNvCxnSpPr/>
          <p:nvPr/>
        </p:nvCxnSpPr>
        <p:spPr>
          <a:xfrm flipH="1">
            <a:off x="1979712" y="1099322"/>
            <a:ext cx="1656000" cy="864096"/>
          </a:xfrm>
          <a:prstGeom prst="straightConnector1">
            <a:avLst/>
          </a:prstGeom>
          <a:ln w="38100">
            <a:tailEnd type="arrow"/>
          </a:ln>
          <a:scene3d>
            <a:camera prst="orthographicFront">
              <a:rot lat="21594000" lon="3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hlinkClick r:id="rId3" action="ppaction://hlinksldjump"/>
          </p:cNvPr>
          <p:cNvCxnSpPr/>
          <p:nvPr/>
        </p:nvCxnSpPr>
        <p:spPr>
          <a:xfrm>
            <a:off x="4817228" y="1196752"/>
            <a:ext cx="1" cy="864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hlinkClick r:id="rId4" action="ppaction://hlinksldjump"/>
          </p:cNvPr>
          <p:cNvCxnSpPr/>
          <p:nvPr/>
        </p:nvCxnSpPr>
        <p:spPr>
          <a:xfrm>
            <a:off x="6279009" y="1030437"/>
            <a:ext cx="981014" cy="8553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248241" y="2060848"/>
            <a:ext cx="2749135" cy="2108557"/>
            <a:chOff x="248241" y="2060848"/>
            <a:chExt cx="2749135" cy="210855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41" y="2636910"/>
              <a:ext cx="2749135" cy="14401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48241" y="2060848"/>
              <a:ext cx="27491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         </a:t>
              </a:r>
              <a:r>
                <a:rPr lang="ru-RU" sz="2400" dirty="0" smtClean="0"/>
                <a:t>Трение покоя</a:t>
              </a:r>
              <a:endParaRPr lang="ru-RU" sz="2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154756" y="3707740"/>
              <a:ext cx="10409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ru-RU" dirty="0" err="1" smtClean="0"/>
                <a:t>тр.пок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3275856" y="2060848"/>
            <a:ext cx="3003153" cy="2161783"/>
            <a:chOff x="3275856" y="2060848"/>
            <a:chExt cx="3003153" cy="2161783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5542" y="2636912"/>
              <a:ext cx="2763375" cy="1440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3275856" y="2060848"/>
              <a:ext cx="30031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     </a:t>
              </a:r>
              <a:r>
                <a:rPr lang="ru-RU" sz="2400" dirty="0" smtClean="0"/>
                <a:t>Трение скольжения</a:t>
              </a:r>
              <a:endParaRPr lang="ru-RU" sz="2400" dirty="0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20969" y="3760966"/>
              <a:ext cx="85792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ru-RU" dirty="0" err="1" smtClean="0"/>
                <a:t>тр.ск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516216" y="2060848"/>
            <a:ext cx="2376264" cy="2161783"/>
            <a:chOff x="6516216" y="2060848"/>
            <a:chExt cx="2376264" cy="2161783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6216" y="2636911"/>
              <a:ext cx="2376264" cy="1440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516216" y="2060848"/>
              <a:ext cx="22322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Трение качения</a:t>
              </a:r>
              <a:endParaRPr lang="ru-RU" sz="2400" dirty="0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210671" y="3760966"/>
              <a:ext cx="9763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F</a:t>
              </a:r>
              <a:r>
                <a:rPr lang="ru-RU" dirty="0" err="1" smtClean="0"/>
                <a:t>тр.кач</a:t>
              </a:r>
              <a:r>
                <a:rPr lang="ru-RU" dirty="0" smtClean="0"/>
                <a:t>.</a:t>
              </a:r>
              <a:endParaRPr lang="ru-RU" dirty="0"/>
            </a:p>
          </p:txBody>
        </p:sp>
      </p:grpSp>
      <p:cxnSp>
        <p:nvCxnSpPr>
          <p:cNvPr id="21" name="Прямая со стрелкой 20"/>
          <p:cNvCxnSpPr/>
          <p:nvPr/>
        </p:nvCxnSpPr>
        <p:spPr>
          <a:xfrm flipH="1">
            <a:off x="3779912" y="4293096"/>
            <a:ext cx="541057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076056" y="4299311"/>
            <a:ext cx="576064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379175" y="4903084"/>
            <a:ext cx="9417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сухое</a:t>
            </a:r>
            <a:endParaRPr lang="ru-RU" sz="2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5183011" y="4875375"/>
            <a:ext cx="1072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жидкое</a:t>
            </a:r>
            <a:endParaRPr lang="ru-RU" sz="2000" b="1" dirty="0"/>
          </a:p>
        </p:txBody>
      </p:sp>
      <p:sp>
        <p:nvSpPr>
          <p:cNvPr id="26" name="Нашивка 25"/>
          <p:cNvSpPr/>
          <p:nvPr/>
        </p:nvSpPr>
        <p:spPr>
          <a:xfrm>
            <a:off x="4571999" y="4903084"/>
            <a:ext cx="251031" cy="37240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Нашивка 32"/>
          <p:cNvSpPr/>
          <p:nvPr/>
        </p:nvSpPr>
        <p:spPr>
          <a:xfrm>
            <a:off x="6255282" y="3170791"/>
            <a:ext cx="251031" cy="372401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67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4" grpId="0"/>
      <p:bldP spid="25" grpId="0"/>
      <p:bldP spid="26" grpId="0" animBg="1"/>
      <p:bldP spid="3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8411" y="476672"/>
            <a:ext cx="35100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Сила трения </a:t>
            </a:r>
            <a:r>
              <a:rPr lang="ru-RU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зависит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</a:rPr>
              <a:t>: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991039"/>
            <a:ext cx="51755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latin typeface="Times New Roman" pitchFamily="18" charset="0"/>
              </a:rPr>
              <a:t>1</a:t>
            </a:r>
            <a:r>
              <a:rPr lang="ru-RU" sz="2000" b="1" i="1" dirty="0" smtClean="0">
                <a:latin typeface="Times New Roman" pitchFamily="18" charset="0"/>
              </a:rPr>
              <a:t>. От веса тела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85456" y="256490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Сила трения не </a:t>
            </a:r>
            <a:r>
              <a:rPr lang="ru-RU" sz="2400" b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зависит:</a:t>
            </a:r>
          </a:p>
        </p:txBody>
      </p:sp>
      <p:pic>
        <p:nvPicPr>
          <p:cNvPr id="5" name="Picture 5" descr="k_077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095" y="133908"/>
            <a:ext cx="2587625" cy="2879725"/>
          </a:xfrm>
          <a:prstGeom prst="rect">
            <a:avLst/>
          </a:prstGeom>
          <a:noFill/>
          <a:ln w="57150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a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547513">
            <a:off x="5135575" y="2971243"/>
            <a:ext cx="4998666" cy="332930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9" descr="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6661">
            <a:off x="2933701" y="3965869"/>
            <a:ext cx="3276600" cy="249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treni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097" y="4149080"/>
            <a:ext cx="3144416" cy="235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41144" y="1389104"/>
            <a:ext cx="5045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</a:rPr>
              <a:t>2.От рода материала поверхностей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41144" y="1745481"/>
            <a:ext cx="491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</a:rPr>
              <a:t>3. От качества шлифовки поверхностей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67442" y="3036410"/>
            <a:ext cx="457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b="1" i="1" dirty="0" smtClean="0">
                <a:latin typeface="Times New Roman" pitchFamily="18" charset="0"/>
              </a:rPr>
              <a:t>1. От площади соприкасающихся поверхностей</a:t>
            </a:r>
            <a:endParaRPr lang="ru-RU" b="1" i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77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136904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ru-RU" sz="3200" dirty="0" smtClean="0"/>
              <a:t>Трение может быть </a:t>
            </a:r>
          </a:p>
          <a:p>
            <a:pPr algn="ctr">
              <a:lnSpc>
                <a:spcPct val="130000"/>
              </a:lnSpc>
            </a:pPr>
            <a:r>
              <a:rPr lang="ru-RU" sz="3200" dirty="0" smtClean="0"/>
              <a:t>как полезным, так и вредным.</a:t>
            </a:r>
          </a:p>
          <a:p>
            <a:pPr algn="ctr">
              <a:lnSpc>
                <a:spcPct val="130000"/>
              </a:lnSpc>
            </a:pPr>
            <a:r>
              <a:rPr lang="ru-RU" sz="3200" dirty="0" smtClean="0"/>
              <a:t>В первом случае его стараются усилить, </a:t>
            </a:r>
          </a:p>
          <a:p>
            <a:pPr algn="ctr">
              <a:lnSpc>
                <a:spcPct val="130000"/>
              </a:lnSpc>
            </a:pPr>
            <a:r>
              <a:rPr lang="ru-RU" sz="3200" dirty="0" smtClean="0"/>
              <a:t>во втором - ослабить.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29349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Автомобили  могут двинуться с места и остановиться, однако в результате действия силы трения быстро изнашиваются шины.</a:t>
            </a:r>
          </a:p>
          <a:p>
            <a:endParaRPr lang="ru-RU" dirty="0"/>
          </a:p>
        </p:txBody>
      </p:sp>
      <p:pic>
        <p:nvPicPr>
          <p:cNvPr id="4" name="Picture 4" descr="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922681"/>
            <a:ext cx="4103687" cy="2236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826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54868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Способы изменения силы трения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1835696" y="1301552"/>
            <a:ext cx="864096" cy="864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724128" y="1268760"/>
            <a:ext cx="576064" cy="8640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7544" y="242088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Уменьшение трения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242088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Увеличение трения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69776" y="3146710"/>
            <a:ext cx="3995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Обработка трущихся поверхностей до гладкого состояния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Замена трения скольжения трением качения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Использование смазки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59959" y="3100543"/>
            <a:ext cx="4176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Увеличить нагрузку (вес)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Увеличить шероховатости поверхностей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Применение различных материалов трущихся поверхностей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7" descr="j0234683"/>
          <p:cNvPicPr>
            <a:picLocks noGrp="1"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583" y="3968203"/>
            <a:ext cx="2282825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19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4032249" y="2852738"/>
            <a:ext cx="1368425" cy="1223962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000000"/>
              </a:solidFill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2555875" y="4581525"/>
            <a:ext cx="3168650" cy="1728788"/>
          </a:xfrm>
          <a:prstGeom prst="cloudCallout">
            <a:avLst>
              <a:gd name="adj1" fmla="val -12523"/>
              <a:gd name="adj2" fmla="val 6579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Я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</a:rPr>
              <a:t>применяю</a:t>
            </a: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6156325" y="2708275"/>
            <a:ext cx="2736850" cy="18002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Я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</a:rPr>
              <a:t>умею</a:t>
            </a: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4572000" y="2133600"/>
            <a:ext cx="288925" cy="647700"/>
          </a:xfrm>
          <a:prstGeom prst="upArrow">
            <a:avLst>
              <a:gd name="adj1" fmla="val 50000"/>
              <a:gd name="adj2" fmla="val 560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5508625" y="3573462"/>
            <a:ext cx="647700" cy="287585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3131840" y="3068638"/>
            <a:ext cx="792163" cy="323056"/>
          </a:xfrm>
          <a:prstGeom prst="leftArrow">
            <a:avLst>
              <a:gd name="adj1" fmla="val 50000"/>
              <a:gd name="adj2" fmla="val 54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4571999" y="4076700"/>
            <a:ext cx="288925" cy="576263"/>
          </a:xfrm>
          <a:prstGeom prst="downArrow">
            <a:avLst>
              <a:gd name="adj1" fmla="val 50000"/>
              <a:gd name="adj2" fmla="val 6672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403225" y="2644775"/>
            <a:ext cx="2736850" cy="1798638"/>
          </a:xfrm>
          <a:prstGeom prst="cloudCallout">
            <a:avLst>
              <a:gd name="adj1" fmla="val -26449"/>
              <a:gd name="adj2" fmla="val 6597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Я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знаю</a:t>
            </a: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3140075" y="476672"/>
            <a:ext cx="3743325" cy="1512888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dirty="0">
                <a:solidFill>
                  <a:srgbClr val="000000"/>
                </a:solidFill>
              </a:rPr>
              <a:t>Мне </a:t>
            </a:r>
          </a:p>
          <a:p>
            <a:pPr algn="ctr"/>
            <a:r>
              <a:rPr lang="ru-RU" sz="2400" dirty="0">
                <a:solidFill>
                  <a:srgbClr val="000000"/>
                </a:solidFill>
              </a:rPr>
              <a:t>это необходимо</a:t>
            </a:r>
          </a:p>
        </p:txBody>
      </p:sp>
    </p:spTree>
    <p:extLst>
      <p:ext uri="{BB962C8B-B14F-4D97-AF65-F5344CB8AC3E}">
        <p14:creationId xmlns:p14="http://schemas.microsoft.com/office/powerpoint/2010/main" val="203931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Заполните </a:t>
            </a:r>
            <a:r>
              <a:rPr lang="ru-RU" sz="4000" b="1" dirty="0"/>
              <a:t>таблицу:</a:t>
            </a:r>
            <a:br>
              <a:rPr lang="ru-RU" sz="4000" b="1" dirty="0"/>
            </a:br>
            <a:endParaRPr lang="ru-RU" sz="4000" b="1" dirty="0"/>
          </a:p>
        </p:txBody>
      </p:sp>
      <p:graphicFrame>
        <p:nvGraphicFramePr>
          <p:cNvPr id="6164" name="Group 2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13211173"/>
              </p:ext>
            </p:extLst>
          </p:nvPr>
        </p:nvGraphicFramePr>
        <p:xfrm>
          <a:off x="755576" y="2348880"/>
          <a:ext cx="7772400" cy="3819144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“Злые” дела силы трения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“Добрые” дела силы трения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2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99592" y="26064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Домашнее задание:  п. </a:t>
            </a:r>
            <a:r>
              <a:rPr lang="ru-RU" sz="3600" b="1" smtClean="0"/>
              <a:t>30, </a:t>
            </a:r>
            <a:r>
              <a:rPr lang="ru-RU" sz="3600" b="1" dirty="0" smtClean="0"/>
              <a:t>таблица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01741112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304</TotalTime>
  <Words>208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Твердый переплет</vt:lpstr>
      <vt:lpstr>Тема урока: Сила трения</vt:lpstr>
      <vt:lpstr>Презентация PowerPoint</vt:lpstr>
      <vt:lpstr>ПРИЧИНЫ ТРЕНИЯ: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Заполните таблицу: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Сила трения</dc:title>
  <dc:creator>Учитель</dc:creator>
  <cp:lastModifiedBy>Учитель</cp:lastModifiedBy>
  <cp:revision>21</cp:revision>
  <dcterms:created xsi:type="dcterms:W3CDTF">2013-01-15T17:00:48Z</dcterms:created>
  <dcterms:modified xsi:type="dcterms:W3CDTF">2013-01-22T16:26:45Z</dcterms:modified>
</cp:coreProperties>
</file>