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58" r:id="rId3"/>
    <p:sldId id="265" r:id="rId4"/>
    <p:sldId id="261" r:id="rId5"/>
    <p:sldId id="259" r:id="rId6"/>
    <p:sldId id="260" r:id="rId7"/>
    <p:sldId id="263" r:id="rId8"/>
    <p:sldId id="264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60"/>
  </p:normalViewPr>
  <p:slideViewPr>
    <p:cSldViewPr>
      <p:cViewPr varScale="1">
        <p:scale>
          <a:sx n="54" d="100"/>
          <a:sy n="54" d="100"/>
        </p:scale>
        <p:origin x="-96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04BE2-51A9-45F2-B563-72A4E28DC450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D83B7-208C-4FF1-A20B-54DBF8BCF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61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D2B8F1-9614-4FF5-A41E-348AD6AF1123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32CB4-A001-4D0D-917E-53D48FFEA5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5FB852-3A50-43FA-95EF-821CB88074B8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3C755-0743-4C94-B3B8-AADAC88600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26A7F5-EDF1-4F48-BA69-AD9C70E93D2C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60006-8181-47E7-A08F-9553EE14CE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4AF6B-83FB-4039-92DD-460F5ECD8FA7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9B23A5-5B51-49E7-9224-450916682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51AAF1-7BC1-49D5-BA08-4E0FDD092B64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4E3568D9-7172-4224-AA52-47E48F0036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F6AC05-59BB-4627-BF46-4F4E58A94241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82AB1-8A13-468A-8D3C-DB027BE085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C892C5-51D8-4CE2-BFCB-3BDC3C5B9C86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8888B-2FD2-46AB-8F03-8CBC609A7C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3222AE-06BB-47E5-B79A-243B131EA830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1E6C7-C74C-433E-B823-F7B2F4A3A1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98BA8F-BBCD-4E2B-804F-B8207DF0D24F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770D1-6B7D-4C9C-913F-40647E48F8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0B3976-4C7D-40D2-B173-D8DBDD84ECBE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10A1E-F1C5-4812-82EB-7303D64990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2C6E2-CF1C-4F36-8889-1B03C471B92D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56C81-3625-4009-8D3E-1403B69011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BAA91F0-F905-4BF7-B2E7-1E6AA312DD95}" type="datetimeFigureOut">
              <a:rPr lang="ru-RU" smtClean="0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47E33E2-A1A4-4581-9919-BCF574F39C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2"/>
          <p:cNvSpPr txBox="1">
            <a:spLocks noChangeArrowheads="1"/>
          </p:cNvSpPr>
          <p:nvPr/>
        </p:nvSpPr>
        <p:spPr bwMode="auto">
          <a:xfrm>
            <a:off x="395288" y="836613"/>
            <a:ext cx="835342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Comic Sans MS" pitchFamily="66" charset="0"/>
              </a:rPr>
              <a:t>Оказание первой помощи при ушибах, </a:t>
            </a:r>
          </a:p>
          <a:p>
            <a:pPr algn="ctr"/>
            <a:r>
              <a:rPr lang="ru-RU" sz="4400" b="1" dirty="0">
                <a:solidFill>
                  <a:srgbClr val="C00000"/>
                </a:solidFill>
                <a:latin typeface="Comic Sans MS" pitchFamily="66" charset="0"/>
              </a:rPr>
              <a:t>вывихах суставов и переломах </a:t>
            </a:r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костей</a:t>
            </a:r>
          </a:p>
          <a:p>
            <a:pPr algn="ctr"/>
            <a:endParaRPr lang="ru-RU" sz="44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4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44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600" b="1" smtClean="0">
                <a:solidFill>
                  <a:srgbClr val="FF0000"/>
                </a:solidFill>
                <a:latin typeface="Comic Sans MS" pitchFamily="66" charset="0"/>
              </a:rPr>
              <a:t>Обязанность оказывающего первую помощь.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7323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140000"/>
              </a:lnSpc>
              <a:buFont typeface="Arial" charset="0"/>
              <a:buAutoNum type="arabicPeriod"/>
            </a:pPr>
            <a:r>
              <a:rPr lang="ru-RU" sz="3000" b="1" smtClean="0">
                <a:latin typeface="Comic Sans MS" pitchFamily="66" charset="0"/>
              </a:rPr>
              <a:t>Быстро оценить ситуацию</a:t>
            </a:r>
          </a:p>
          <a:p>
            <a:pPr marL="609600" indent="-609600">
              <a:lnSpc>
                <a:spcPct val="140000"/>
              </a:lnSpc>
              <a:buFont typeface="Arial" charset="0"/>
              <a:buAutoNum type="arabicPeriod" startAt="2"/>
            </a:pPr>
            <a:r>
              <a:rPr lang="ru-RU" sz="3000" b="1" smtClean="0">
                <a:latin typeface="Comic Sans MS" pitchFamily="66" charset="0"/>
              </a:rPr>
              <a:t>Определить причину травмы</a:t>
            </a:r>
          </a:p>
          <a:p>
            <a:pPr marL="609600" indent="-609600">
              <a:lnSpc>
                <a:spcPct val="140000"/>
              </a:lnSpc>
              <a:buFont typeface="Arial" charset="0"/>
              <a:buAutoNum type="arabicPeriod" startAt="3"/>
            </a:pPr>
            <a:r>
              <a:rPr lang="ru-RU" sz="3000" b="1" smtClean="0">
                <a:latin typeface="Comic Sans MS" pitchFamily="66" charset="0"/>
              </a:rPr>
              <a:t>Создать покой</a:t>
            </a:r>
          </a:p>
          <a:p>
            <a:pPr marL="609600" indent="-609600">
              <a:lnSpc>
                <a:spcPct val="140000"/>
              </a:lnSpc>
              <a:buFont typeface="Arial" charset="0"/>
              <a:buAutoNum type="arabicPeriod" startAt="3"/>
            </a:pPr>
            <a:r>
              <a:rPr lang="ru-RU" sz="3000" b="1" smtClean="0">
                <a:latin typeface="Comic Sans MS" pitchFamily="66" charset="0"/>
              </a:rPr>
              <a:t>Холод</a:t>
            </a:r>
          </a:p>
          <a:p>
            <a:pPr marL="609600" indent="-609600">
              <a:lnSpc>
                <a:spcPct val="140000"/>
              </a:lnSpc>
              <a:buFont typeface="Arial" charset="0"/>
              <a:buAutoNum type="arabicPeriod" startAt="5"/>
            </a:pPr>
            <a:r>
              <a:rPr lang="ru-RU" sz="3000" b="1" smtClean="0">
                <a:latin typeface="Comic Sans MS" pitchFamily="66" charset="0"/>
              </a:rPr>
              <a:t>Наложить шину, повязку</a:t>
            </a:r>
          </a:p>
          <a:p>
            <a:pPr marL="609600" indent="-609600">
              <a:lnSpc>
                <a:spcPct val="140000"/>
              </a:lnSpc>
              <a:buFont typeface="Arial" charset="0"/>
              <a:buAutoNum type="arabicPeriod" startAt="6"/>
            </a:pPr>
            <a:r>
              <a:rPr lang="ru-RU" sz="3000" b="1" smtClean="0">
                <a:latin typeface="Comic Sans MS" pitchFamily="66" charset="0"/>
              </a:rPr>
              <a:t>Сообщить учителю, родителю,</a:t>
            </a:r>
            <a:r>
              <a:rPr lang="ru-RU" sz="3000" b="1" smtClean="0">
                <a:latin typeface="Arial" charset="0"/>
              </a:rPr>
              <a:t> вызвать помощь</a:t>
            </a:r>
            <a:r>
              <a:rPr lang="ru-RU" sz="3000" b="1" smtClean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4"/>
          <p:cNvSpPr txBox="1">
            <a:spLocks noChangeArrowheads="1"/>
          </p:cNvSpPr>
          <p:nvPr/>
        </p:nvSpPr>
        <p:spPr bwMode="auto">
          <a:xfrm>
            <a:off x="250825" y="549275"/>
            <a:ext cx="8569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Comic Sans MS" pitchFamily="66" charset="0"/>
              </a:rPr>
              <a:t>Каждый человек обязан уметь оказать пострадавшему доврачебную помощь:</a:t>
            </a:r>
            <a:endParaRPr lang="ru-RU" sz="32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468313" y="2395538"/>
            <a:ext cx="8351837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200000"/>
              </a:lnSpc>
            </a:pPr>
            <a:r>
              <a:rPr lang="ru-RU" sz="3200" b="1">
                <a:latin typeface="Comic Sans MS" pitchFamily="66" charset="0"/>
              </a:rPr>
              <a:t>1. Сохранить жизнь</a:t>
            </a:r>
          </a:p>
          <a:p>
            <a:pPr marL="609600" indent="-609600"/>
            <a:r>
              <a:rPr lang="ru-RU" sz="3200" b="1">
                <a:latin typeface="Comic Sans MS" pitchFamily="66" charset="0"/>
              </a:rPr>
              <a:t>2. Свести к минимуму возможные последствия происшествия</a:t>
            </a:r>
          </a:p>
          <a:p>
            <a:pPr marL="609600" indent="-609600">
              <a:lnSpc>
                <a:spcPct val="150000"/>
              </a:lnSpc>
            </a:pPr>
            <a:r>
              <a:rPr lang="ru-RU" sz="3200" b="1">
                <a:latin typeface="Comic Sans MS" pitchFamily="66" charset="0"/>
              </a:rPr>
              <a:t>3. Способствовать выздоровлению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7" descr="normal_9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151188"/>
            <a:ext cx="47879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50825" y="44450"/>
            <a:ext cx="83534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Ушибы – </a:t>
            </a:r>
            <a:r>
              <a:rPr lang="ru-RU" sz="3200" b="1">
                <a:latin typeface="Comic Sans MS" pitchFamily="66" charset="0"/>
              </a:rPr>
              <a:t>закрытое повреждение тканей и органов от удара тупым предметом</a:t>
            </a:r>
            <a:endParaRPr lang="ru-RU" sz="3200" b="1">
              <a:latin typeface="Calibri" pitchFamily="34" charset="0"/>
            </a:endParaRPr>
          </a:p>
        </p:txBody>
      </p:sp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250825" y="1630363"/>
            <a:ext cx="37766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 typeface="Arial" charset="0"/>
              <a:buAutoNum type="arabicPeriod"/>
            </a:pPr>
            <a:r>
              <a:rPr lang="ru-RU" sz="2800" b="1">
                <a:latin typeface="Comic Sans MS" pitchFamily="66" charset="0"/>
              </a:rPr>
              <a:t>Боль</a:t>
            </a:r>
          </a:p>
          <a:p>
            <a:pPr marL="533400" indent="-533400">
              <a:spcBef>
                <a:spcPct val="20000"/>
              </a:spcBef>
              <a:buFont typeface="Arial" charset="0"/>
              <a:buAutoNum type="arabicPeriod" startAt="2"/>
            </a:pPr>
            <a:r>
              <a:rPr lang="ru-RU" sz="2800" b="1">
                <a:latin typeface="Comic Sans MS" pitchFamily="66" charset="0"/>
              </a:rPr>
              <a:t>Отек</a:t>
            </a:r>
          </a:p>
          <a:p>
            <a:pPr marL="533400" indent="-533400">
              <a:spcBef>
                <a:spcPct val="20000"/>
              </a:spcBef>
              <a:buFont typeface="Arial" charset="0"/>
              <a:buAutoNum type="arabicPeriod" startAt="3"/>
            </a:pPr>
            <a:r>
              <a:rPr lang="ru-RU" sz="2800" b="1">
                <a:latin typeface="Comic Sans MS" pitchFamily="66" charset="0"/>
              </a:rPr>
              <a:t>Гематома  </a:t>
            </a: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292725" y="4221163"/>
            <a:ext cx="36353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Оказание ПП:</a:t>
            </a:r>
          </a:p>
          <a:p>
            <a:pPr marL="342900" indent="-342900"/>
            <a:r>
              <a:rPr lang="ru-RU" sz="3200" b="1">
                <a:latin typeface="Comic Sans MS" pitchFamily="66" charset="0"/>
              </a:rPr>
              <a:t>1.Холод</a:t>
            </a:r>
          </a:p>
          <a:p>
            <a:pPr marL="342900" indent="-342900"/>
            <a:r>
              <a:rPr lang="ru-RU" sz="3200" b="1">
                <a:latin typeface="Comic Sans MS" pitchFamily="66" charset="0"/>
              </a:rPr>
              <a:t>2.Холодная вода</a:t>
            </a:r>
          </a:p>
          <a:p>
            <a:pPr marL="342900" indent="-342900"/>
            <a:r>
              <a:rPr lang="ru-RU" sz="3200" b="1">
                <a:latin typeface="Comic Sans MS" pitchFamily="66" charset="0"/>
              </a:rPr>
              <a:t>3.Ложка </a:t>
            </a:r>
          </a:p>
          <a:p>
            <a:pPr marL="342900" indent="-342900"/>
            <a:r>
              <a:rPr lang="ru-RU" sz="3200" b="1">
                <a:latin typeface="Comic Sans MS" pitchFamily="66" charset="0"/>
              </a:rPr>
              <a:t>4.Мазь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/>
          <a:srcRect t="7903" b="5756"/>
          <a:stretch>
            <a:fillRect/>
          </a:stretch>
        </p:blipFill>
        <p:spPr bwMode="auto">
          <a:xfrm>
            <a:off x="6011863" y="1052513"/>
            <a:ext cx="28082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611188" y="1125538"/>
            <a:ext cx="3024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omic Sans MS" pitchFamily="66" charset="0"/>
              </a:rPr>
              <a:t>Симптомы: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144463" y="142875"/>
            <a:ext cx="8891587" cy="909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Перелом </a:t>
            </a:r>
            <a:r>
              <a:rPr lang="ru-RU" sz="3200" dirty="0" smtClean="0">
                <a:latin typeface="Comic Sans MS" pitchFamily="66" charset="0"/>
              </a:rPr>
              <a:t>- это нарушение целостности  костей. </a:t>
            </a:r>
          </a:p>
        </p:txBody>
      </p:sp>
      <p:pic>
        <p:nvPicPr>
          <p:cNvPr id="16385" name="Picture 20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9989" y="2880042"/>
            <a:ext cx="3084022" cy="2148840"/>
          </a:xfrm>
        </p:spPr>
      </p:pic>
      <p:pic>
        <p:nvPicPr>
          <p:cNvPr id="16386" name="Picture 21" descr="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 l="27917"/>
          <a:stretch>
            <a:fillRect/>
          </a:stretch>
        </p:blipFill>
        <p:spPr>
          <a:xfrm>
            <a:off x="6119813" y="2543175"/>
            <a:ext cx="3024187" cy="2541588"/>
          </a:xfrm>
        </p:spPr>
      </p:pic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1438"/>
            <a:ext cx="9572625" cy="115093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/>
              <a:t>	</a:t>
            </a:r>
            <a:r>
              <a:rPr lang="ru-RU" sz="2800" b="1" smtClean="0">
                <a:latin typeface="Comic Sans MS" pitchFamily="66" charset="0"/>
              </a:rPr>
              <a:t>Перелом может быть в виде трещины или полного перелома костей. </a:t>
            </a:r>
          </a:p>
        </p:txBody>
      </p:sp>
      <p:pic>
        <p:nvPicPr>
          <p:cNvPr id="16389" name="Picture 23" descr="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 l="4082" t="6265" r="13824"/>
          <a:stretch>
            <a:fillRect/>
          </a:stretch>
        </p:blipFill>
        <p:spPr>
          <a:xfrm>
            <a:off x="0" y="2565400"/>
            <a:ext cx="3132138" cy="2490788"/>
          </a:xfrm>
        </p:spPr>
      </p:pic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558800" y="4438650"/>
            <a:ext cx="2500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Простой - трещина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6084888" y="4438650"/>
            <a:ext cx="2786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Тип «зеленой веточки», у детей</a:t>
            </a:r>
          </a:p>
        </p:txBody>
      </p:sp>
      <p:sp>
        <p:nvSpPr>
          <p:cNvPr id="16392" name="TextBox 11"/>
          <p:cNvSpPr txBox="1">
            <a:spLocks noChangeArrowheads="1"/>
          </p:cNvSpPr>
          <p:nvPr/>
        </p:nvSpPr>
        <p:spPr bwMode="auto">
          <a:xfrm>
            <a:off x="3995738" y="6443663"/>
            <a:ext cx="244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Осколочный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rot="10800000" flipV="1">
            <a:off x="2627313" y="908050"/>
            <a:ext cx="936625" cy="6492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148263" y="908050"/>
            <a:ext cx="936625" cy="6492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1" name="TextBox 7"/>
          <p:cNvSpPr txBox="1">
            <a:spLocks noChangeArrowheads="1"/>
          </p:cNvSpPr>
          <p:nvPr/>
        </p:nvSpPr>
        <p:spPr bwMode="auto">
          <a:xfrm>
            <a:off x="-36513" y="1557338"/>
            <a:ext cx="48244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omic Sans MS" pitchFamily="66" charset="0"/>
              </a:rPr>
              <a:t>Открытые</a:t>
            </a:r>
            <a:r>
              <a:rPr lang="ru-RU" sz="2800" b="1">
                <a:latin typeface="Comic Sans MS" pitchFamily="66" charset="0"/>
              </a:rPr>
              <a:t> </a:t>
            </a:r>
          </a:p>
          <a:p>
            <a:pPr algn="ctr"/>
            <a:r>
              <a:rPr lang="ru-RU" sz="2400" b="1">
                <a:latin typeface="Comic Sans MS" pitchFamily="66" charset="0"/>
              </a:rPr>
              <a:t>Рана вызвана травмирующим фактором или костным обломком, сопровождается кровотечением</a:t>
            </a:r>
          </a:p>
        </p:txBody>
      </p:sp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4716463" y="1557338"/>
            <a:ext cx="44640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400" b="1">
                <a:latin typeface="Comic Sans MS" pitchFamily="66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Comic Sans MS" pitchFamily="66" charset="0"/>
              </a:rPr>
              <a:t>Закрытые</a:t>
            </a:r>
          </a:p>
          <a:p>
            <a:pPr algn="ctr">
              <a:buFont typeface="Arial" charset="0"/>
              <a:buNone/>
            </a:pPr>
            <a:r>
              <a:rPr lang="ru-RU" sz="2400" b="1">
                <a:latin typeface="Comic Sans MS" pitchFamily="66" charset="0"/>
              </a:rPr>
              <a:t> Кожа в зоне перелома не повреждена; припухлость в близлежащих тканях имеет местный характер</a:t>
            </a:r>
          </a:p>
        </p:txBody>
      </p:sp>
      <p:pic>
        <p:nvPicPr>
          <p:cNvPr id="17413" name="Picture 7" descr="002-d0bfd0bed181d0bbd0b5-d0bed0bfd0b5d180d0b0d186d0b8d0b8-218"/>
          <p:cNvPicPr>
            <a:picLocks noChangeAspect="1" noChangeArrowheads="1"/>
          </p:cNvPicPr>
          <p:nvPr/>
        </p:nvPicPr>
        <p:blipFill>
          <a:blip r:embed="rId2"/>
          <a:srcRect l="1587" r="15883" b="6352"/>
          <a:stretch>
            <a:fillRect/>
          </a:stretch>
        </p:blipFill>
        <p:spPr bwMode="auto">
          <a:xfrm>
            <a:off x="323850" y="3789363"/>
            <a:ext cx="37433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losed-fracture"/>
          <p:cNvPicPr>
            <a:picLocks noChangeAspect="1" noChangeArrowheads="1"/>
          </p:cNvPicPr>
          <p:nvPr/>
        </p:nvPicPr>
        <p:blipFill>
          <a:blip r:embed="rId3"/>
          <a:srcRect l="7460" r="4314" b="8360"/>
          <a:stretch>
            <a:fillRect/>
          </a:stretch>
        </p:blipFill>
        <p:spPr bwMode="auto">
          <a:xfrm>
            <a:off x="5003800" y="3740150"/>
            <a:ext cx="36718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14"/>
          <p:cNvSpPr txBox="1">
            <a:spLocks noChangeArrowheads="1"/>
          </p:cNvSpPr>
          <p:nvPr/>
        </p:nvSpPr>
        <p:spPr bwMode="auto">
          <a:xfrm>
            <a:off x="2987675" y="188913"/>
            <a:ext cx="3168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omic Sans MS" pitchFamily="66" charset="0"/>
              </a:rPr>
              <a:t>Переломы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0" descr="perelom (3)"/>
          <p:cNvPicPr>
            <a:picLocks noChangeAspect="1" noChangeArrowheads="1"/>
          </p:cNvPicPr>
          <p:nvPr/>
        </p:nvPicPr>
        <p:blipFill>
          <a:blip r:embed="rId2"/>
          <a:srcRect t="17174" b="20847"/>
          <a:stretch>
            <a:fillRect/>
          </a:stretch>
        </p:blipFill>
        <p:spPr bwMode="auto">
          <a:xfrm>
            <a:off x="6156325" y="4149725"/>
            <a:ext cx="29210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12" descr="perelom (3)"/>
          <p:cNvPicPr>
            <a:picLocks noChangeAspect="1" noChangeArrowheads="1"/>
          </p:cNvPicPr>
          <p:nvPr/>
        </p:nvPicPr>
        <p:blipFill>
          <a:blip r:embed="rId2"/>
          <a:srcRect t="21318" b="20631"/>
          <a:stretch>
            <a:fillRect/>
          </a:stretch>
        </p:blipFill>
        <p:spPr bwMode="auto">
          <a:xfrm>
            <a:off x="3135313" y="3500438"/>
            <a:ext cx="33813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1" descr="perelom (4)"/>
          <p:cNvPicPr>
            <a:picLocks noChangeAspect="1" noChangeArrowheads="1"/>
          </p:cNvPicPr>
          <p:nvPr/>
        </p:nvPicPr>
        <p:blipFill>
          <a:blip r:embed="rId3"/>
          <a:srcRect l="7564" t="34033" r="6020" b="24921"/>
          <a:stretch>
            <a:fillRect/>
          </a:stretch>
        </p:blipFill>
        <p:spPr bwMode="auto">
          <a:xfrm>
            <a:off x="0" y="4005263"/>
            <a:ext cx="36020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9" descr="perelom (1)"/>
          <p:cNvPicPr>
            <a:picLocks noChangeAspect="1" noChangeArrowheads="1"/>
          </p:cNvPicPr>
          <p:nvPr/>
        </p:nvPicPr>
        <p:blipFill>
          <a:blip r:embed="rId4"/>
          <a:srcRect t="9946" r="5338" b="12482"/>
          <a:stretch>
            <a:fillRect/>
          </a:stretch>
        </p:blipFill>
        <p:spPr bwMode="auto">
          <a:xfrm>
            <a:off x="4664075" y="476250"/>
            <a:ext cx="44799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perelom (5)"/>
          <p:cNvPicPr>
            <a:picLocks noChangeAspect="1" noChangeArrowheads="1"/>
          </p:cNvPicPr>
          <p:nvPr/>
        </p:nvPicPr>
        <p:blipFill>
          <a:blip r:embed="rId5"/>
          <a:srcRect t="7503" r="13602" b="27486"/>
          <a:stretch>
            <a:fillRect/>
          </a:stretch>
        </p:blipFill>
        <p:spPr bwMode="auto">
          <a:xfrm>
            <a:off x="2411413" y="836613"/>
            <a:ext cx="24479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perelom (2)"/>
          <p:cNvPicPr>
            <a:picLocks noChangeAspect="1" noChangeArrowheads="1"/>
          </p:cNvPicPr>
          <p:nvPr/>
        </p:nvPicPr>
        <p:blipFill>
          <a:blip r:embed="rId6"/>
          <a:srcRect t="27898" b="14197"/>
          <a:stretch>
            <a:fillRect/>
          </a:stretch>
        </p:blipFill>
        <p:spPr bwMode="auto">
          <a:xfrm>
            <a:off x="354013" y="2276475"/>
            <a:ext cx="23463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"/>
          <p:cNvSpPr txBox="1">
            <a:spLocks noChangeArrowheads="1"/>
          </p:cNvSpPr>
          <p:nvPr/>
        </p:nvSpPr>
        <p:spPr>
          <a:xfrm>
            <a:off x="679450" y="71438"/>
            <a:ext cx="7924800" cy="5492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Оказание первой помощи</a:t>
            </a:r>
          </a:p>
        </p:txBody>
      </p:sp>
      <p:sp>
        <p:nvSpPr>
          <p:cNvPr id="19464" name="Rectangle 4"/>
          <p:cNvSpPr txBox="1">
            <a:spLocks noChangeArrowheads="1"/>
          </p:cNvSpPr>
          <p:nvPr/>
        </p:nvSpPr>
        <p:spPr bwMode="auto">
          <a:xfrm>
            <a:off x="252413" y="620713"/>
            <a:ext cx="20161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 typeface="Arial" charset="0"/>
              <a:buAutoNum type="arabicPeriod"/>
            </a:pP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Шина</a:t>
            </a:r>
          </a:p>
          <a:p>
            <a:pPr marL="533400" indent="-533400">
              <a:spcBef>
                <a:spcPct val="20000"/>
              </a:spcBef>
              <a:buFont typeface="Arial" charset="0"/>
              <a:buAutoNum type="arabicPeriod" startAt="2"/>
            </a:pP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Холод</a:t>
            </a:r>
          </a:p>
          <a:p>
            <a:pPr marL="533400" indent="-533400">
              <a:spcBef>
                <a:spcPct val="20000"/>
              </a:spcBef>
              <a:buFont typeface="Arial" charset="0"/>
              <a:buAutoNum type="arabicPeriod" startAt="3"/>
            </a:pP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Покой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115888"/>
            <a:ext cx="8496300" cy="9540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Вывих</a:t>
            </a:r>
            <a:r>
              <a:rPr lang="ru-RU" sz="2800" b="1" dirty="0">
                <a:latin typeface="Comic Sans MS" pitchFamily="66" charset="0"/>
              </a:rPr>
              <a:t> - головка одной кости может частично или полностью выйти из сустава.</a:t>
            </a:r>
            <a:endParaRPr lang="ru-RU" sz="2800" b="1" dirty="0"/>
          </a:p>
        </p:txBody>
      </p:sp>
      <p:pic>
        <p:nvPicPr>
          <p:cNvPr id="20482" name="Picture 6" descr="21755"/>
          <p:cNvPicPr>
            <a:picLocks noChangeAspect="1" noChangeArrowheads="1"/>
          </p:cNvPicPr>
          <p:nvPr/>
        </p:nvPicPr>
        <p:blipFill>
          <a:blip r:embed="rId2"/>
          <a:srcRect r="8525" b="11037"/>
          <a:stretch>
            <a:fillRect/>
          </a:stretch>
        </p:blipFill>
        <p:spPr bwMode="auto">
          <a:xfrm>
            <a:off x="395288" y="1141413"/>
            <a:ext cx="3960812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581525"/>
            <a:ext cx="3878262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1268413"/>
            <a:ext cx="27114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4076700"/>
            <a:ext cx="2663825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16"/>
          <p:cNvSpPr txBox="1">
            <a:spLocks noChangeArrowheads="1"/>
          </p:cNvSpPr>
          <p:nvPr/>
        </p:nvSpPr>
        <p:spPr bwMode="auto">
          <a:xfrm>
            <a:off x="468313" y="4508500"/>
            <a:ext cx="3527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Вывих локтевого сустава</a:t>
            </a:r>
          </a:p>
        </p:txBody>
      </p:sp>
      <p:sp>
        <p:nvSpPr>
          <p:cNvPr id="20487" name="TextBox 17"/>
          <p:cNvSpPr txBox="1">
            <a:spLocks noChangeArrowheads="1"/>
          </p:cNvSpPr>
          <p:nvPr/>
        </p:nvSpPr>
        <p:spPr bwMode="auto">
          <a:xfrm>
            <a:off x="5867400" y="1268413"/>
            <a:ext cx="2881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Вывих фаланги пальца</a:t>
            </a:r>
          </a:p>
        </p:txBody>
      </p:sp>
      <p:sp>
        <p:nvSpPr>
          <p:cNvPr id="20488" name="TextBox 18"/>
          <p:cNvSpPr txBox="1">
            <a:spLocks noChangeArrowheads="1"/>
          </p:cNvSpPr>
          <p:nvPr/>
        </p:nvSpPr>
        <p:spPr bwMode="auto">
          <a:xfrm>
            <a:off x="5795963" y="6453188"/>
            <a:ext cx="2952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Вывих коленного сустава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0" descr="610"/>
          <p:cNvPicPr>
            <a:picLocks noChangeAspect="1" noChangeArrowheads="1"/>
          </p:cNvPicPr>
          <p:nvPr/>
        </p:nvPicPr>
        <p:blipFill>
          <a:blip r:embed="rId2"/>
          <a:srcRect l="4878" r="7317"/>
          <a:stretch>
            <a:fillRect/>
          </a:stretch>
        </p:blipFill>
        <p:spPr bwMode="auto">
          <a:xfrm>
            <a:off x="3348038" y="3716338"/>
            <a:ext cx="25923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836613"/>
            <a:ext cx="5724525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Comic Sans MS" pitchFamily="66" charset="0"/>
                <a:cs typeface="+mn-cs"/>
              </a:rPr>
              <a:t>   Обеспечьте поврежденной части покой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Comic Sans MS" pitchFamily="66" charset="0"/>
                <a:cs typeface="+mn-cs"/>
              </a:rPr>
              <a:t>   Наложите лед или холодный компресс</a:t>
            </a: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Comic Sans MS" pitchFamily="66" charset="0"/>
                <a:cs typeface="+mn-cs"/>
              </a:rPr>
              <a:t>Мягкая давящая повязка</a:t>
            </a: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Comic Sans MS" pitchFamily="66" charset="0"/>
                <a:cs typeface="+mn-cs"/>
              </a:rPr>
              <a:t>Косыночная повязка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21507" name="Picture 18" descr="02718146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908050"/>
            <a:ext cx="2592387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9" descr="DVD033_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538538"/>
            <a:ext cx="2881313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827088" y="115888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omic Sans MS" pitchFamily="66" charset="0"/>
              </a:rPr>
              <a:t>Как оказать первую помощь при вывихе?</a:t>
            </a: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8875" y="3609975"/>
            <a:ext cx="258127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350"/>
            <a:ext cx="9144000" cy="954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Растяжение связок </a:t>
            </a:r>
            <a:r>
              <a:rPr lang="ru-RU" sz="2800" b="1" dirty="0">
                <a:latin typeface="Comic Sans MS" pitchFamily="66" charset="0"/>
              </a:rPr>
              <a:t>- это повреждение сухожилий области сустава, что приводит к разрыву мышц.</a:t>
            </a:r>
          </a:p>
        </p:txBody>
      </p:sp>
      <p:pic>
        <p:nvPicPr>
          <p:cNvPr id="22530" name="Picture 6" descr="sprained_ank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84313"/>
            <a:ext cx="4932362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580063" y="1916113"/>
            <a:ext cx="3419475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Как оказать помощь: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latin typeface="Comic Sans MS" pitchFamily="66" charset="0"/>
                <a:cs typeface="+mn-cs"/>
              </a:rPr>
              <a:t>Наложение Тугой повязки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latin typeface="Comic Sans MS" pitchFamily="66" charset="0"/>
                <a:cs typeface="+mn-cs"/>
              </a:rPr>
              <a:t>Приложить холод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latin typeface="Comic Sans MS" pitchFamily="66" charset="0"/>
                <a:cs typeface="+mn-cs"/>
              </a:rPr>
              <a:t>Обеспечить покой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160</TotalTime>
  <Words>211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Презентация PowerPoint</vt:lpstr>
      <vt:lpstr>Презентация PowerPoint</vt:lpstr>
      <vt:lpstr>Презентация PowerPoint</vt:lpstr>
      <vt:lpstr>Перелом - это нарушение целостности  костей.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Обязанность оказывающего первую помощь.</vt:lpstr>
    </vt:vector>
  </TitlesOfParts>
  <Company>Гимназия №5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teacher</cp:lastModifiedBy>
  <cp:revision>25</cp:revision>
  <dcterms:created xsi:type="dcterms:W3CDTF">2010-11-23T06:41:25Z</dcterms:created>
  <dcterms:modified xsi:type="dcterms:W3CDTF">2014-12-23T13:53:51Z</dcterms:modified>
</cp:coreProperties>
</file>