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__Admin__" initials="_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E9B71-6895-4420-9FD4-D12DDFE4FE1C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6F6BE-B82E-45A6-BE7B-6EE32EFAAE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0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4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7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79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32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41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9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0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143A-6B6A-4A65-9FF9-C1585D87BACB}" type="datetimeFigureOut">
              <a:rPr lang="ru-RU" smtClean="0"/>
              <a:pPr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4BFC7-6011-4619-9D12-267ED44AE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2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Примерная   программа  элективного  курса</a:t>
            </a:r>
            <a:br>
              <a:rPr lang="ru-RU" sz="2000" dirty="0" smtClean="0"/>
            </a:br>
            <a:r>
              <a:rPr lang="ru-RU" sz="2000" b="1" i="1" dirty="0" smtClean="0"/>
              <a:t>«</a:t>
            </a:r>
            <a:r>
              <a:rPr lang="ru-RU" sz="2000" b="1" i="1" dirty="0" err="1" smtClean="0"/>
              <a:t>Топливно</a:t>
            </a:r>
            <a:r>
              <a:rPr lang="ru-RU" sz="2000" b="1" i="1" dirty="0" smtClean="0"/>
              <a:t> – энергетический  комплекс  Республики  Тыва</a:t>
            </a:r>
            <a:r>
              <a:rPr lang="ru-RU" sz="1400" b="1" i="1" dirty="0" smtClean="0"/>
              <a:t>» </a:t>
            </a:r>
            <a:endParaRPr lang="ru-RU" sz="1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13862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Пояснительная  записка</a:t>
            </a:r>
          </a:p>
          <a:p>
            <a:r>
              <a:rPr lang="ru-RU" sz="1600" dirty="0" smtClean="0"/>
              <a:t>Значение курса физики в школьном образовании определяется ролью физической науки в жизни современного общества, её влиянием на темы развития научно-технического прогресса.</a:t>
            </a:r>
          </a:p>
          <a:p>
            <a:r>
              <a:rPr lang="ru-RU" sz="1600" dirty="0" smtClean="0"/>
              <a:t>Особое место при изучении курса занимает:</a:t>
            </a:r>
          </a:p>
          <a:p>
            <a:r>
              <a:rPr lang="ru-RU" sz="1600" dirty="0" smtClean="0"/>
              <a:t>«</a:t>
            </a:r>
            <a:r>
              <a:rPr lang="ru-RU" sz="1800" i="1" dirty="0" smtClean="0"/>
              <a:t>Овладение школьными знаниями об  экспериментальных  фактах, понятиях, законах, теориях, методах  физической науки;  о  современной научной картине мира;  о широких возможностях применения физических законов в технике и технологии».</a:t>
            </a:r>
          </a:p>
          <a:p>
            <a:endParaRPr lang="ru-RU" sz="1600" dirty="0"/>
          </a:p>
          <a:p>
            <a:r>
              <a:rPr lang="ru-RU" sz="1800" i="1" dirty="0" smtClean="0"/>
              <a:t>«Формирование познавательного  интереса  к  физике и технике, развитие творческих способностей, осознанных мотивов учения;  подготовка к  продолжению образования и сознательному выбору   профессии».</a:t>
            </a:r>
            <a:endParaRPr lang="ru-RU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Трансформатор.   Передача  электроэнергии.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 algn="ctr">
              <a:buNone/>
            </a:pPr>
            <a:r>
              <a:rPr lang="ru-RU" sz="1800" dirty="0" smtClean="0"/>
              <a:t>Потребители  электроэнергии  имеются  повсюду.</a:t>
            </a:r>
          </a:p>
          <a:p>
            <a:pPr algn="ctr">
              <a:buNone/>
            </a:pPr>
            <a:r>
              <a:rPr lang="ru-RU" sz="1800" dirty="0" smtClean="0"/>
              <a:t>Производится  она  в  сравнительно  немногих  местах,  близких  к  источникам  топливо-  и  гидроресурсов.</a:t>
            </a:r>
          </a:p>
          <a:p>
            <a:pPr algn="ctr">
              <a:buNone/>
            </a:pPr>
            <a:r>
              <a:rPr lang="ru-RU" sz="1800" dirty="0" smtClean="0"/>
              <a:t>Электроэнергию  не  удается  консервировать  в  больших  масштабах.</a:t>
            </a:r>
          </a:p>
          <a:p>
            <a:pPr algn="ctr">
              <a:buNone/>
            </a:pPr>
            <a:r>
              <a:rPr lang="ru-RU" sz="1800" dirty="0" smtClean="0"/>
              <a:t>Она  должна  быть  потреблена  сразу  же  после  получения.</a:t>
            </a:r>
          </a:p>
          <a:p>
            <a:pPr algn="ctr">
              <a:buNone/>
            </a:pPr>
            <a:r>
              <a:rPr lang="ru-RU" sz="1800" dirty="0" smtClean="0"/>
              <a:t>Поэтому  возникает  вопрос  о  необходимости  в  передаче  электроэнергии  на  большие  расстояния</a:t>
            </a:r>
          </a:p>
          <a:p>
            <a:pPr algn="ctr">
              <a:buNone/>
            </a:pPr>
            <a:endParaRPr lang="ru-RU" sz="1800" dirty="0"/>
          </a:p>
          <a:p>
            <a:pPr algn="ctr">
              <a:buNone/>
            </a:pPr>
            <a:r>
              <a:rPr lang="ru-RU" sz="1800" dirty="0" smtClean="0"/>
              <a:t>Физический  смысл закона   Джоуля – Ленца.</a:t>
            </a:r>
            <a:endParaRPr lang="en-US" sz="1800" dirty="0" smtClean="0"/>
          </a:p>
          <a:p>
            <a:pPr algn="ctr">
              <a:buNone/>
            </a:pPr>
            <a:endParaRPr lang="ru-RU" sz="1100" dirty="0"/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Q=</a:t>
            </a:r>
            <a:r>
              <a:rPr lang="en-US" sz="4000" dirty="0" err="1" smtClean="0"/>
              <a:t>IIRt</a:t>
            </a:r>
            <a:r>
              <a:rPr lang="ru-RU" sz="4000" dirty="0" smtClean="0"/>
              <a:t>                   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Тема   7.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</a:t>
            </a:r>
          </a:p>
          <a:p>
            <a:pPr>
              <a:buNone/>
            </a:pPr>
            <a:endParaRPr lang="ru-RU" sz="1600" dirty="0"/>
          </a:p>
          <a:p>
            <a:pPr algn="ctr">
              <a:buNone/>
            </a:pPr>
            <a:r>
              <a:rPr lang="ru-RU" sz="2000" dirty="0" smtClean="0"/>
              <a:t>                  Семинар  на  тему  «Производство  и  передача  электроэнергии».</a:t>
            </a:r>
            <a:endParaRPr lang="ru-RU" sz="2000" dirty="0"/>
          </a:p>
          <a:p>
            <a:pPr algn="ctr">
              <a:buNone/>
            </a:pPr>
            <a:r>
              <a:rPr lang="ru-RU" sz="2000" dirty="0" smtClean="0"/>
              <a:t>Задачи  семинара: </a:t>
            </a:r>
          </a:p>
          <a:p>
            <a:pPr marL="457200" indent="-457200" algn="ctr">
              <a:buAutoNum type="arabicPeriod"/>
            </a:pPr>
            <a:r>
              <a:rPr lang="ru-RU" sz="2000" dirty="0" smtClean="0"/>
              <a:t>Расширить  знания  учащихся  о  способах  передачи  электрической  энергии  на  расстояния,  ознакомить  с  их  достоинствами  и  недостатками.</a:t>
            </a:r>
          </a:p>
          <a:p>
            <a:pPr marL="457200" indent="-457200" algn="ctr">
              <a:buAutoNum type="arabicPeriod"/>
            </a:pPr>
            <a:r>
              <a:rPr lang="ru-RU" sz="2000" dirty="0" smtClean="0"/>
              <a:t>Ознакомить  учащихся   с  перспективами  в  области  электрификации  России.</a:t>
            </a:r>
          </a:p>
          <a:p>
            <a:pPr marL="457200" indent="-457200" algn="ctr">
              <a:buNone/>
            </a:pPr>
            <a:r>
              <a:rPr lang="ru-RU" sz="2000" dirty="0" smtClean="0"/>
              <a:t>(защита  докладов  и  рефератов)</a:t>
            </a:r>
          </a:p>
          <a:p>
            <a:pPr marL="457200" indent="-457200" algn="ctr">
              <a:buNone/>
            </a:pPr>
            <a:endParaRPr lang="ru-RU" sz="2000" dirty="0" smtClean="0"/>
          </a:p>
          <a:p>
            <a:pPr marL="457200" indent="-457200" algn="ctr">
              <a:buNone/>
            </a:pPr>
            <a:endParaRPr lang="ru-RU" sz="2000" dirty="0"/>
          </a:p>
        </p:txBody>
      </p:sp>
      <p:pic>
        <p:nvPicPr>
          <p:cNvPr id="5122" name="Picture 2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4572008"/>
            <a:ext cx="2071701" cy="1643074"/>
          </a:xfrm>
          <a:prstGeom prst="rect">
            <a:avLst/>
          </a:prstGeom>
          <a:noFill/>
        </p:spPr>
      </p:pic>
      <p:pic>
        <p:nvPicPr>
          <p:cNvPr id="5123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7" y="4572008"/>
            <a:ext cx="2143139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Темы  8, 9.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 algn="ctr">
              <a:buNone/>
            </a:pPr>
            <a:r>
              <a:rPr lang="ru-RU" sz="2000" dirty="0" smtClean="0"/>
              <a:t>Энергетика  республики  Тыва  и  экологические  проблемы, возникшие  в  результате  добычи  топлива.</a:t>
            </a:r>
          </a:p>
          <a:p>
            <a:pPr algn="ctr">
              <a:buNone/>
            </a:pPr>
            <a:r>
              <a:rPr lang="ru-RU" sz="2000" dirty="0" smtClean="0"/>
              <a:t>Строительство  тепловых  электростанций  и  их  применения  для  производства  электроэнергии.</a:t>
            </a:r>
          </a:p>
          <a:p>
            <a:pPr algn="ctr">
              <a:buNone/>
            </a:pPr>
            <a:r>
              <a:rPr lang="ru-RU" sz="2000" dirty="0" smtClean="0"/>
              <a:t>Оценка  рентабельности  с  точки  зрения  </a:t>
            </a:r>
            <a:r>
              <a:rPr lang="ru-RU" sz="2000" dirty="0"/>
              <a:t>з</a:t>
            </a:r>
            <a:r>
              <a:rPr lang="ru-RU" sz="2000" dirty="0" smtClean="0"/>
              <a:t>атрат  топлива,  КПД  мощности,  экологическая  чистота  окружающей  среды,  вклад  в  развитие  экономики  республики  и. т. п.</a:t>
            </a:r>
          </a:p>
          <a:p>
            <a:pPr algn="ctr">
              <a:buNone/>
            </a:pPr>
            <a:r>
              <a:rPr lang="ru-RU" sz="2000" dirty="0" smtClean="0"/>
              <a:t>Альтернативные  источники  энергии.  Возможности  создания  дополнительных  источников  электроэнергии.</a:t>
            </a:r>
          </a:p>
          <a:p>
            <a:pPr algn="ctr">
              <a:buNone/>
            </a:pPr>
            <a:r>
              <a:rPr lang="ru-RU" sz="2000" dirty="0" smtClean="0"/>
              <a:t>Сооружения  малых  ГЭС  в  отдаленных  </a:t>
            </a:r>
            <a:r>
              <a:rPr lang="ru-RU" sz="2000" dirty="0" err="1" smtClean="0"/>
              <a:t>кожуунах</a:t>
            </a:r>
            <a:r>
              <a:rPr lang="ru-RU" sz="2000" dirty="0" smtClean="0"/>
              <a:t>,  на  примере  </a:t>
            </a:r>
            <a:r>
              <a:rPr lang="ru-RU" sz="2000" dirty="0" err="1" smtClean="0"/>
              <a:t>Монгун</a:t>
            </a:r>
            <a:r>
              <a:rPr lang="ru-RU" sz="2000" dirty="0" smtClean="0"/>
              <a:t> –</a:t>
            </a:r>
            <a:r>
              <a:rPr lang="ru-RU" sz="2000" dirty="0" err="1" smtClean="0"/>
              <a:t>Тайгинского</a:t>
            </a:r>
            <a:r>
              <a:rPr lang="ru-RU" sz="2000" dirty="0" smtClean="0"/>
              <a:t>  </a:t>
            </a:r>
            <a:r>
              <a:rPr lang="ru-RU" sz="2000" dirty="0" err="1" smtClean="0"/>
              <a:t>кожууна</a:t>
            </a:r>
            <a:r>
              <a:rPr lang="ru-RU" sz="2000" dirty="0" smtClean="0"/>
              <a:t>,  перспективы  и  проблемы  создания  ветряных  электростанций  в  горных  местностях.       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Тема  10   (итоговая)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Освоение  природных  ресурсов,  переработка  местного  сырья  и  строительство  новых  промышленных  предприятий. </a:t>
            </a:r>
          </a:p>
          <a:p>
            <a:pPr algn="ctr">
              <a:buNone/>
            </a:pPr>
            <a:r>
              <a:rPr lang="ru-RU" sz="1800" dirty="0" smtClean="0"/>
              <a:t>Внедрение  новой  техники  и  технологии  для  развития  малого  бизнеса  в  условиях  перехода  к  рыночной  экономике.</a:t>
            </a:r>
          </a:p>
          <a:p>
            <a:pPr algn="ctr">
              <a:buNone/>
            </a:pPr>
            <a:endParaRPr lang="ru-RU" sz="1800" dirty="0"/>
          </a:p>
          <a:p>
            <a:pPr algn="ctr">
              <a:buNone/>
            </a:pPr>
            <a:r>
              <a:rPr lang="ru-RU" sz="1800" dirty="0" smtClean="0"/>
              <a:t>Примерные  темы  докладов  и  рефератов  для  собеседования:</a:t>
            </a:r>
          </a:p>
          <a:p>
            <a:pPr algn="ctr">
              <a:buAutoNum type="arabicPeriod"/>
            </a:pPr>
            <a:r>
              <a:rPr lang="ru-RU" sz="1800" dirty="0" smtClean="0"/>
              <a:t>Современные  способы  получения   электрической  энергии.</a:t>
            </a:r>
          </a:p>
          <a:p>
            <a:pPr algn="ctr">
              <a:buAutoNum type="arabicPeriod"/>
            </a:pPr>
            <a:r>
              <a:rPr lang="ru-RU" sz="1800" dirty="0" smtClean="0"/>
              <a:t>Виды  современных  электростанций.</a:t>
            </a:r>
          </a:p>
          <a:p>
            <a:pPr algn="ctr">
              <a:buAutoNum type="arabicPeriod"/>
            </a:pPr>
            <a:r>
              <a:rPr lang="ru-RU" sz="1800" dirty="0" smtClean="0"/>
              <a:t>Способы  передачи  и  распределения  электроэнергии.</a:t>
            </a:r>
          </a:p>
          <a:p>
            <a:pPr algn="ctr">
              <a:buAutoNum type="arabicPeriod"/>
            </a:pPr>
            <a:r>
              <a:rPr lang="ru-RU" sz="1800" dirty="0" smtClean="0"/>
              <a:t>Способы  использования  электроэнергии.</a:t>
            </a:r>
          </a:p>
          <a:p>
            <a:pPr algn="ctr">
              <a:buAutoNum type="arabicPeriod"/>
            </a:pPr>
            <a:r>
              <a:rPr lang="ru-RU" sz="1800" dirty="0" smtClean="0"/>
              <a:t>Единая  энергетическая  система  (ЕЭС)  России.    </a:t>
            </a:r>
            <a:endParaRPr lang="ru-RU" sz="1800" dirty="0"/>
          </a:p>
          <a:p>
            <a:pPr algn="ctr">
              <a:buNone/>
            </a:pPr>
            <a:r>
              <a:rPr lang="ru-RU" sz="1800" dirty="0" smtClean="0"/>
              <a:t>               </a:t>
            </a: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Использованная  литература: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Энциклопедический  словарь  юного  физика.  Сост.  В. А. </a:t>
            </a:r>
            <a:r>
              <a:rPr lang="ru-RU" sz="1800" dirty="0" err="1" smtClean="0"/>
              <a:t>Чулнов</a:t>
            </a:r>
            <a:r>
              <a:rPr lang="ru-RU" sz="1800" dirty="0" smtClean="0"/>
              <a:t>.  Изд.  «Педагогика»  1974.</a:t>
            </a:r>
          </a:p>
          <a:p>
            <a:pPr algn="ctr"/>
            <a:r>
              <a:rPr lang="ru-RU" sz="1800" dirty="0" smtClean="0"/>
              <a:t>Энциклопедический  словарь  юного  техника.  Сост.  Б. А. Зубков,  С. В. Чумаков.  Изд.  «Педагогика»  1980.</a:t>
            </a:r>
          </a:p>
          <a:p>
            <a:pPr algn="ctr"/>
            <a:r>
              <a:rPr lang="ru-RU" sz="1800" dirty="0" smtClean="0"/>
              <a:t>В. П. Гаврилов  «Черное  золото  планеты»   Недра,  1987.</a:t>
            </a:r>
          </a:p>
          <a:p>
            <a:pPr algn="ctr"/>
            <a:r>
              <a:rPr lang="ru-RU" sz="1800" dirty="0" smtClean="0"/>
              <a:t>В. П. </a:t>
            </a:r>
            <a:r>
              <a:rPr lang="ru-RU" sz="1800" dirty="0"/>
              <a:t>Г</a:t>
            </a:r>
            <a:r>
              <a:rPr lang="ru-RU" sz="1800" dirty="0" smtClean="0"/>
              <a:t>аврилов   Кладовая  океана.  Наука,  1975.</a:t>
            </a:r>
          </a:p>
          <a:p>
            <a:pPr algn="ctr"/>
            <a:r>
              <a:rPr lang="ru-RU" sz="1800" dirty="0" smtClean="0"/>
              <a:t>А. С. </a:t>
            </a:r>
            <a:r>
              <a:rPr lang="ru-RU" sz="1800" dirty="0" err="1" smtClean="0"/>
              <a:t>Енохович</a:t>
            </a:r>
            <a:r>
              <a:rPr lang="ru-RU" sz="1800" dirty="0" smtClean="0"/>
              <a:t>  «Справочник  по  физике  и  технике».  Учебное  пособие </a:t>
            </a:r>
            <a:r>
              <a:rPr lang="ru-RU" sz="1800" dirty="0"/>
              <a:t> </a:t>
            </a:r>
            <a:r>
              <a:rPr lang="ru-RU" sz="1800" dirty="0" smtClean="0"/>
              <a:t> для  учащихся   М.  Просвещение,  1987.</a:t>
            </a:r>
          </a:p>
          <a:p>
            <a:pPr algn="ctr"/>
            <a:r>
              <a:rPr lang="ru-RU" sz="1800" dirty="0" smtClean="0"/>
              <a:t>А. П. Проценко  «Энергетика   сегодня  и  завтра»  М. Молодая  гвардия,  1987.</a:t>
            </a:r>
          </a:p>
          <a:p>
            <a:pPr algn="ctr"/>
            <a:r>
              <a:rPr lang="ru-RU" sz="1800" dirty="0" smtClean="0"/>
              <a:t>К. О. </a:t>
            </a:r>
            <a:r>
              <a:rPr lang="ru-RU" sz="1800" dirty="0" err="1" smtClean="0"/>
              <a:t>Шактаржик</a:t>
            </a:r>
            <a:r>
              <a:rPr lang="ru-RU" sz="1800" dirty="0" smtClean="0"/>
              <a:t>  «География  республики  Тыва»  г. Кызыл  1995.</a:t>
            </a:r>
          </a:p>
          <a:p>
            <a:pPr algn="ctr"/>
            <a:r>
              <a:rPr lang="ru-RU" sz="1800" dirty="0" smtClean="0"/>
              <a:t>Учебники  физики   9, 10, 11  </a:t>
            </a:r>
            <a:r>
              <a:rPr lang="ru-RU" sz="1800" dirty="0" err="1" smtClean="0"/>
              <a:t>кл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Данная примерная программа  по физике для учащихся основной </a:t>
            </a:r>
            <a:r>
              <a:rPr lang="ru-RU" sz="1600" dirty="0"/>
              <a:t> </a:t>
            </a:r>
            <a:r>
              <a:rPr lang="ru-RU" sz="1600" dirty="0" smtClean="0"/>
              <a:t>общеобразовательной школы.  Составлена  на основе  обязательного минимума содержания  физического образования  для  основной   </a:t>
            </a:r>
            <a:r>
              <a:rPr lang="ru-RU" sz="1400" dirty="0" smtClean="0"/>
              <a:t>И  СРЕДНЕЙ  ШКОЛЫ </a:t>
            </a:r>
            <a:r>
              <a:rPr lang="ru-RU" sz="1600" dirty="0" smtClean="0"/>
              <a:t>в  соответствии  с  Базисным  учебным  планом,  </a:t>
            </a:r>
            <a:r>
              <a:rPr lang="ru-RU" sz="1200" dirty="0" smtClean="0"/>
              <a:t>ра</a:t>
            </a:r>
            <a:r>
              <a:rPr lang="ru-RU" sz="1600" dirty="0" smtClean="0"/>
              <a:t>ссчитан на 10 уроков.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 При проектировании содержания программы  элективного курса  в  качестве  определяющего фактора  учтены:</a:t>
            </a:r>
          </a:p>
          <a:p>
            <a:pPr algn="ctr"/>
            <a:r>
              <a:rPr lang="ru-RU" sz="1600" dirty="0" smtClean="0"/>
              <a:t>Необходимость  по  подготовке  кадрового потенциала  для  республики  и  </a:t>
            </a:r>
            <a:r>
              <a:rPr lang="ru-RU" sz="1600" dirty="0" err="1" smtClean="0"/>
              <a:t>кожууна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 smtClean="0"/>
              <a:t>Учтены  традиции  образовательного  учреждения  и   его  материально-технической  базы;</a:t>
            </a:r>
          </a:p>
          <a:p>
            <a:pPr algn="ctr"/>
            <a:r>
              <a:rPr lang="ru-RU" sz="1200" dirty="0" smtClean="0"/>
              <a:t>НЕОБХОДИМОСТЬ  ЗНАНИЙ  СТРУКТУРЫ  РЕГИОНАЛЬНОЙ  СРЕДЫ И  ПОТЕБНОСТЕЙ  РЫНКА  ТРУДА;</a:t>
            </a:r>
          </a:p>
          <a:p>
            <a:pPr algn="ctr"/>
            <a:r>
              <a:rPr lang="ru-RU" sz="1200" dirty="0" smtClean="0"/>
              <a:t>ГЕОГРАФИЧЕСКИЕ  ОСОБЕННОСТИ  РЕСПУБЛИКИ  И  НАПРАВЛЕНИЯ  СОЦИАЛЬНО-ЭКОНОМИЧЕСКОГО РАЗВИТИЯ;</a:t>
            </a:r>
          </a:p>
          <a:p>
            <a:pPr algn="ctr"/>
            <a:r>
              <a:rPr lang="ru-RU" sz="1200" dirty="0" smtClean="0"/>
              <a:t>ПРБЛЕМА ДЕФИЦИТА  ТОПЛИВНО-ЭНЕРГЕТИЧЕСКИХ РЕСУРСОВ В РЕСПУБЛИКЕ;</a:t>
            </a:r>
          </a:p>
          <a:p>
            <a:pPr algn="ctr"/>
            <a:r>
              <a:rPr lang="ru-RU" sz="1200" dirty="0" smtClean="0"/>
              <a:t>НЕОБХОДИМОСТЬ  ВВЕДЕНИЯ  ПРОФИЛЬНОГО  ОБУЧЕНИЯ В  ОБЩЕОБРАЗОВАТЕЛЬНОЙ ШКОЛЕ;</a:t>
            </a:r>
          </a:p>
          <a:p>
            <a:pPr algn="ctr"/>
            <a:endParaRPr lang="ru-RU" sz="1200" dirty="0"/>
          </a:p>
          <a:p>
            <a:pPr algn="ctr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</a:t>
            </a:r>
          </a:p>
          <a:p>
            <a:pPr algn="ctr"/>
            <a:r>
              <a:rPr lang="ru-RU" sz="1600" dirty="0" smtClean="0"/>
              <a:t>                                                  </a:t>
            </a:r>
            <a:endParaRPr lang="ru-RU" sz="1600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4286256"/>
            <a:ext cx="2000263" cy="1714512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4069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143381"/>
            <a:ext cx="2000264" cy="1785950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1564" y="4071942"/>
            <a:ext cx="2134882" cy="20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Актуальность  курса определяется </a:t>
            </a:r>
            <a:br>
              <a:rPr lang="ru-RU" sz="1800" dirty="0" smtClean="0"/>
            </a:br>
            <a:r>
              <a:rPr lang="ru-RU" sz="2400" i="1" dirty="0" smtClean="0"/>
              <a:t>социально – экономическими  перспективами  Республики.</a:t>
            </a:r>
            <a:br>
              <a:rPr lang="ru-RU" sz="2400" i="1" dirty="0" smtClean="0"/>
            </a:br>
            <a:r>
              <a:rPr lang="ru-RU" sz="1800" dirty="0" smtClean="0"/>
              <a:t>Направленность  курса </a:t>
            </a:r>
            <a:r>
              <a:rPr lang="ru-RU" sz="2400" i="1" dirty="0" smtClean="0"/>
              <a:t>- развивающая  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b="1" i="1" u="sng" dirty="0" smtClean="0"/>
              <a:t>Основные  задачи  курса:</a:t>
            </a:r>
          </a:p>
          <a:p>
            <a:pPr algn="ctr"/>
            <a:r>
              <a:rPr lang="ru-RU" sz="1800" dirty="0" smtClean="0"/>
              <a:t>Углубление  знаний  в  области  практического  использования  природных  ресурсов  республики.</a:t>
            </a:r>
          </a:p>
          <a:p>
            <a:pPr algn="ctr"/>
            <a:r>
              <a:rPr lang="ru-RU" sz="1800" dirty="0" smtClean="0"/>
              <a:t>Развитие  культуры  исследовательской  деятельности.</a:t>
            </a:r>
          </a:p>
          <a:p>
            <a:pPr algn="ctr"/>
            <a:r>
              <a:rPr lang="ru-RU" sz="1800" dirty="0" smtClean="0"/>
              <a:t>Формирование навыков  разработки  и  презентации  проектов.</a:t>
            </a:r>
          </a:p>
          <a:p>
            <a:pPr algn="ctr"/>
            <a:r>
              <a:rPr lang="ru-RU" sz="1800" dirty="0" smtClean="0"/>
              <a:t>Ориентация  на  выбор  дальнейшего  профиля  обучения. </a:t>
            </a:r>
            <a:endParaRPr lang="ru-RU" sz="1800" dirty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b="1" i="1" u="sng" dirty="0" smtClean="0"/>
              <a:t>Ожидаемые  результаты  курса:</a:t>
            </a:r>
          </a:p>
          <a:p>
            <a:pPr algn="ctr">
              <a:buNone/>
            </a:pPr>
            <a:r>
              <a:rPr lang="ru-RU" sz="1800" dirty="0" smtClean="0"/>
              <a:t>Умение  решать исследовательские  задачи,  представлять  полученные  результаты.</a:t>
            </a:r>
          </a:p>
          <a:p>
            <a:pPr algn="ctr">
              <a:buNone/>
            </a:pPr>
            <a:r>
              <a:rPr lang="ru-RU" sz="1800" dirty="0" smtClean="0"/>
              <a:t>Умение  искать,  отбирать  и  оценивать  информацию,  систематизировать  знания.</a:t>
            </a:r>
          </a:p>
          <a:p>
            <a:pPr algn="ctr">
              <a:buNone/>
            </a:pPr>
            <a:r>
              <a:rPr lang="ru-RU" sz="1800" dirty="0" smtClean="0"/>
              <a:t>Влияние  обоснованного  выбора  профессиональной  ориентации.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Тема 1: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   Введение.  Основные  вопросы,  изучаемые  в  рамках  курса, и  предполагаемые  виды  деятельности.  Актуализация  знаний. Расчет  стоимости  киловатта  энергии.  Входной  тест  на  выявление  исходного  уровня  подготовки  к  освоению  данного  курса.</a:t>
            </a:r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sz="1600" dirty="0" smtClean="0"/>
              <a:t>               Примерные  вопросы  и  задания:</a:t>
            </a:r>
          </a:p>
          <a:p>
            <a:pPr algn="ctr">
              <a:buNone/>
            </a:pPr>
            <a:r>
              <a:rPr lang="ru-RU" sz="1600" dirty="0" smtClean="0"/>
              <a:t>Как использовались природные  ресурсы  Тувы  в  прошлом  и  теперь?</a:t>
            </a:r>
          </a:p>
          <a:p>
            <a:pPr algn="ctr">
              <a:buNone/>
            </a:pPr>
            <a:r>
              <a:rPr lang="ru-RU" sz="1600" dirty="0" smtClean="0"/>
              <a:t>Приведите  примеры  правильного  и  неправильного  отношения  к  природе  в  </a:t>
            </a:r>
            <a:r>
              <a:rPr lang="ru-RU" sz="1600" dirty="0"/>
              <a:t>В</a:t>
            </a:r>
            <a:r>
              <a:rPr lang="ru-RU" sz="1600" dirty="0" smtClean="0"/>
              <a:t>ашей  местности.</a:t>
            </a:r>
          </a:p>
          <a:p>
            <a:pPr algn="ctr">
              <a:buNone/>
            </a:pPr>
            <a:r>
              <a:rPr lang="ru-RU" sz="1600" dirty="0" smtClean="0"/>
              <a:t>Нанесите  на  контурную  карту  республики  охраняемые  территории и  объекты.</a:t>
            </a:r>
          </a:p>
          <a:p>
            <a:pPr algn="ctr">
              <a:buNone/>
            </a:pPr>
            <a:r>
              <a:rPr lang="ru-RU" sz="1600" dirty="0" smtClean="0"/>
              <a:t>Составьте  список  полезных  ископаемых  республики.</a:t>
            </a:r>
          </a:p>
          <a:p>
            <a:pPr algn="ctr">
              <a:buNone/>
            </a:pPr>
            <a:r>
              <a:rPr lang="ru-RU" sz="1600" dirty="0" smtClean="0"/>
              <a:t>Какие  виды  топлива  используют  населения  республики  в  прошлом  и  теперь?</a:t>
            </a:r>
          </a:p>
          <a:p>
            <a:pPr algn="ctr">
              <a:buNone/>
            </a:pPr>
            <a:r>
              <a:rPr lang="ru-RU" sz="1600" dirty="0" smtClean="0"/>
              <a:t>Назовите  основные места  залежки  каменного  угля.</a:t>
            </a:r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sz="1600" dirty="0" smtClean="0"/>
              <a:t>Решение задач  на  расчет  стоимости электроэнергии  данного  объекта,  потребляемой за  данное  время.  (Закон  Джоуля-Ленца). Работа  и  мощность  электрического  тока.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                                 </a:t>
            </a:r>
            <a:endParaRPr lang="ru-RU" sz="1600" dirty="0"/>
          </a:p>
        </p:txBody>
      </p:sp>
      <p:pic>
        <p:nvPicPr>
          <p:cNvPr id="2050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214950"/>
            <a:ext cx="1785950" cy="1285884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3" y="5214950"/>
            <a:ext cx="1500198" cy="1143007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5" y="5286388"/>
            <a:ext cx="214314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Тема 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Проба  профиля. Учащимся предлагается  пять  творческих  заданий, направленных на выявление  интересов  и  склонностей  учащихся  с  целью  выбора  профиля  дальнейшего  обучения  в  вузе  или  в  старшей  школе.</a:t>
            </a:r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sz="1600" dirty="0" smtClean="0"/>
              <a:t>Решение задач  на  расчет  количества  теплоты,  выделяемой  при  полном  сгорании  определенного  количества  топлива.</a:t>
            </a:r>
          </a:p>
          <a:p>
            <a:pPr algn="ctr">
              <a:buNone/>
            </a:pPr>
            <a:r>
              <a:rPr lang="en-US" sz="2400" dirty="0" smtClean="0"/>
              <a:t>Q=</a:t>
            </a:r>
            <a:r>
              <a:rPr lang="en-US" sz="2400" dirty="0" err="1" smtClean="0"/>
              <a:t>qm</a:t>
            </a:r>
            <a:endParaRPr lang="en-US" sz="2400" dirty="0"/>
          </a:p>
          <a:p>
            <a:pPr algn="ctr">
              <a:buNone/>
            </a:pPr>
            <a:r>
              <a:rPr lang="ru-RU" sz="1600" dirty="0"/>
              <a:t> </a:t>
            </a:r>
            <a:r>
              <a:rPr lang="ru-RU" sz="1600" dirty="0" smtClean="0"/>
              <a:t>Закон  сохранения  и  превращения  энергии  в  механических  и  тепловых  процессах.</a:t>
            </a:r>
          </a:p>
          <a:p>
            <a:pPr algn="ctr">
              <a:buNone/>
            </a:pPr>
            <a:r>
              <a:rPr lang="ru-RU" sz="2400" dirty="0" err="1" smtClean="0"/>
              <a:t>Е=Е</a:t>
            </a:r>
            <a:r>
              <a:rPr lang="ru-RU" sz="1100" dirty="0" err="1"/>
              <a:t>к</a:t>
            </a:r>
            <a:r>
              <a:rPr lang="ru-RU" sz="2400" dirty="0" smtClean="0"/>
              <a:t> + </a:t>
            </a:r>
            <a:r>
              <a:rPr lang="ru-RU" sz="2400" dirty="0" err="1" smtClean="0"/>
              <a:t>Е</a:t>
            </a:r>
            <a:r>
              <a:rPr lang="ru-RU" sz="1100" dirty="0" err="1" smtClean="0"/>
              <a:t>п</a:t>
            </a:r>
            <a:r>
              <a:rPr lang="ru-RU" sz="1100" dirty="0" smtClean="0"/>
              <a:t>   </a:t>
            </a:r>
          </a:p>
          <a:p>
            <a:pPr algn="ctr">
              <a:buNone/>
            </a:pPr>
            <a:r>
              <a:rPr lang="ru-RU" sz="1600" dirty="0" smtClean="0"/>
              <a:t>Работа  газа  и  пара  при  расширении.  Тепловые  двигатели.</a:t>
            </a:r>
          </a:p>
          <a:p>
            <a:pPr algn="ctr">
              <a:buNone/>
            </a:pPr>
            <a:r>
              <a:rPr lang="ru-RU" sz="1600" dirty="0" smtClean="0"/>
              <a:t>Двигатель  внутреннего  сгорания.</a:t>
            </a:r>
          </a:p>
          <a:p>
            <a:pPr algn="ctr">
              <a:buNone/>
            </a:pPr>
            <a:r>
              <a:rPr lang="ru-RU" sz="1600" dirty="0" smtClean="0"/>
              <a:t>    </a:t>
            </a:r>
            <a:endParaRPr lang="ru-RU" sz="1600" dirty="0"/>
          </a:p>
          <a:p>
            <a:pPr algn="ctr">
              <a:buNone/>
            </a:pPr>
            <a:r>
              <a:rPr lang="ru-RU" sz="1600" dirty="0" smtClean="0"/>
              <a:t>                                                 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  </a:t>
            </a:r>
            <a:endParaRPr lang="ru-RU" sz="1600" dirty="0"/>
          </a:p>
        </p:txBody>
      </p:sp>
      <p:pic>
        <p:nvPicPr>
          <p:cNvPr id="3074" name="Picture 2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714884"/>
            <a:ext cx="2214578" cy="1500197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5187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643446"/>
            <a:ext cx="2428892" cy="1428759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572008"/>
            <a:ext cx="2428892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Тема  3.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Какими  природными  и  энергетическими  ресурсами  располагает   республика  Тыва?</a:t>
            </a:r>
          </a:p>
          <a:p>
            <a:pPr algn="ctr">
              <a:buNone/>
            </a:pPr>
            <a:r>
              <a:rPr lang="ru-RU" sz="1600" dirty="0" smtClean="0"/>
              <a:t>Кадровое  обеспечение  и  состояние  топливно-энергетического  комплекса.</a:t>
            </a:r>
          </a:p>
          <a:p>
            <a:pPr algn="ctr">
              <a:buNone/>
            </a:pPr>
            <a:r>
              <a:rPr lang="ru-RU" sz="1600" dirty="0" smtClean="0"/>
              <a:t>Обеспеченность  населения  республики  электроэнергией.</a:t>
            </a:r>
          </a:p>
          <a:p>
            <a:pPr algn="ctr">
              <a:buNone/>
            </a:pPr>
            <a:endParaRPr lang="ru-RU" sz="1600" dirty="0"/>
          </a:p>
          <a:p>
            <a:pPr algn="ctr">
              <a:buNone/>
            </a:pPr>
            <a:r>
              <a:rPr lang="ru-RU" sz="1600" dirty="0" smtClean="0"/>
              <a:t>Топливно-энергетическая  промышленность  республики  Тыва  представлена  добычей  каменного  угля,  производством  электрической  и тепловой  энергии  и  они  вместе  составляют  энергетическую  базу  республики.</a:t>
            </a:r>
          </a:p>
          <a:p>
            <a:pPr algn="ctr">
              <a:buNone/>
            </a:pPr>
            <a:r>
              <a:rPr lang="ru-RU" sz="1600" dirty="0" smtClean="0"/>
              <a:t>Каменный  уголь  добывают  на  угольных  разрезах  «</a:t>
            </a:r>
            <a:r>
              <a:rPr lang="ru-RU" sz="1600" dirty="0" err="1" smtClean="0"/>
              <a:t>Каа-Хемский</a:t>
            </a:r>
            <a:r>
              <a:rPr lang="ru-RU" sz="1600" dirty="0" smtClean="0"/>
              <a:t>»  и  «</a:t>
            </a:r>
            <a:r>
              <a:rPr lang="ru-RU" sz="1600" dirty="0" err="1" smtClean="0"/>
              <a:t>Чаданский</a:t>
            </a:r>
            <a:r>
              <a:rPr lang="ru-RU" sz="1600" dirty="0" smtClean="0"/>
              <a:t>».  Ежегодный  объем  добыча  угля  составляет  несколько  млн. т.  Добытый  уголь  используется  как  энергетическое  топливо  в  тепловых  электростанциях,  котельных  и  населением. Уголь  также  вывозится  в  южные  районы  Красноярского  края,  и  частично  в  зарубежные  страны.</a:t>
            </a:r>
          </a:p>
          <a:p>
            <a:pPr algn="ctr">
              <a:buNone/>
            </a:pPr>
            <a:r>
              <a:rPr lang="ru-RU" sz="1600" dirty="0" smtClean="0"/>
              <a:t>До  70-х  годов  сельские  поселки,  промышленные  и  сельскохозяйственные  предприятия  не  были  электрифицированы.  Позже  реконструированы  мелкие   электростанции и  построены  мощные   высоковольтные линии  ЛЭП.  ЛЭП  Абаза – Ак-Довурак  сдано  в эксплуатации  в  1970 г.,  а  ЛЭП  Шушенское – Кызыл   в  1986 г.  Общая  протяженность  ЛЭП  по  республике  около  10 тыс. км.  Более  80%  потребляемой  в  республике  электроэнергии  передается  из  Красноярской  энергосистемы.</a:t>
            </a:r>
          </a:p>
          <a:p>
            <a:pPr algn="ctr">
              <a:buNone/>
            </a:pPr>
            <a:r>
              <a:rPr lang="ru-RU" sz="1600" dirty="0" smtClean="0"/>
              <a:t>  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Тема  4.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Решение  задач  на  расчет  коэффициента  полезного  действия   (К.П.Д.) тепловых  электростанций  и  определение их  мощности.</a:t>
            </a:r>
          </a:p>
          <a:p>
            <a:pPr algn="ctr">
              <a:buNone/>
            </a:pPr>
            <a:r>
              <a:rPr lang="ru-RU" sz="1800" dirty="0" smtClean="0"/>
              <a:t>Кратковременная  контрольная  работа  по  решению  качественных  и  расчетных  задач.</a:t>
            </a:r>
          </a:p>
          <a:p>
            <a:pPr algn="ctr">
              <a:buNone/>
            </a:pPr>
            <a:r>
              <a:rPr lang="ru-RU" sz="1800" dirty="0" smtClean="0"/>
              <a:t>  </a:t>
            </a:r>
          </a:p>
          <a:p>
            <a:pPr algn="ctr">
              <a:buNone/>
            </a:pPr>
            <a:endParaRPr lang="ru-RU" sz="1800" dirty="0"/>
          </a:p>
          <a:p>
            <a:pPr algn="ctr">
              <a:buNone/>
            </a:pPr>
            <a:r>
              <a:rPr lang="ru-RU" sz="1800" dirty="0" smtClean="0"/>
              <a:t>                    </a:t>
            </a:r>
          </a:p>
          <a:p>
            <a:pPr algn="ctr">
              <a:buNone/>
            </a:pPr>
            <a:endParaRPr lang="ru-RU" sz="1800" dirty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/>
          </a:p>
          <a:p>
            <a:pPr algn="ctr">
              <a:buNone/>
            </a:pPr>
            <a:r>
              <a:rPr lang="ru-RU" sz="1800" dirty="0" smtClean="0"/>
              <a:t>Состояние  обеспечением  тепловой  энергией  населения  республики.</a:t>
            </a:r>
          </a:p>
          <a:p>
            <a:pPr algn="ctr">
              <a:buNone/>
            </a:pPr>
            <a:r>
              <a:rPr lang="ru-RU" sz="1800" dirty="0" smtClean="0"/>
              <a:t>ТЭЦ  г. Кызыла,  ТЭЦ  комбинатов «</a:t>
            </a:r>
            <a:r>
              <a:rPr lang="ru-RU" sz="1800" dirty="0" err="1" smtClean="0"/>
              <a:t>Туваасбест</a:t>
            </a:r>
            <a:r>
              <a:rPr lang="ru-RU" sz="1800" dirty="0" smtClean="0"/>
              <a:t>»  и  «</a:t>
            </a:r>
            <a:r>
              <a:rPr lang="ru-RU" sz="1800" dirty="0" err="1" smtClean="0"/>
              <a:t>Тувакобальт</a:t>
            </a:r>
            <a:r>
              <a:rPr lang="ru-RU" sz="1800" dirty="0" smtClean="0"/>
              <a:t>».             </a:t>
            </a:r>
            <a:endParaRPr lang="ru-RU" sz="1800" dirty="0"/>
          </a:p>
        </p:txBody>
      </p:sp>
      <p:pic>
        <p:nvPicPr>
          <p:cNvPr id="4098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2571744"/>
            <a:ext cx="4000527" cy="2428892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928934"/>
            <a:ext cx="3357585" cy="2000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Темы  5, 6.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2400" i="1" dirty="0" smtClean="0"/>
              <a:t>Производство  электроэнергии</a:t>
            </a:r>
            <a:endParaRPr lang="ru-RU" sz="2400" i="1" dirty="0"/>
          </a:p>
          <a:p>
            <a:pPr algn="ctr">
              <a:buNone/>
            </a:pPr>
            <a:r>
              <a:rPr lang="ru-RU" sz="1800" i="1" u="sng" dirty="0" smtClean="0"/>
              <a:t>Тепловые  электростанции  (ТЭС),  </a:t>
            </a:r>
            <a:r>
              <a:rPr lang="ru-RU" sz="1800" dirty="0" smtClean="0"/>
              <a:t>принцип  работы  и  их  техническое  состояние.</a:t>
            </a:r>
          </a:p>
          <a:p>
            <a:pPr algn="ctr">
              <a:buNone/>
            </a:pPr>
            <a:r>
              <a:rPr lang="ru-RU" sz="1800" dirty="0" smtClean="0"/>
              <a:t>Изучение  основных  элементов  станции  и  её  продуктивности,  экологической  чистоты  и  перспективы  развития.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топливо(</a:t>
            </a:r>
            <a:r>
              <a:rPr lang="ru-RU" sz="1400" dirty="0" smtClean="0"/>
              <a:t>УГОЛЬ</a:t>
            </a:r>
            <a:r>
              <a:rPr lang="ru-RU" sz="1700" dirty="0" smtClean="0"/>
              <a:t>)                                                                                Механическая энергия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                                                                     двигателя</a:t>
            </a:r>
            <a:endParaRPr lang="ru-RU" sz="1400" dirty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  <a:p>
            <a:pPr>
              <a:buNone/>
            </a:pPr>
            <a:r>
              <a:rPr lang="ru-RU" sz="1400" dirty="0" smtClean="0"/>
              <a:t>          </a:t>
            </a:r>
            <a:r>
              <a:rPr lang="ru-RU" sz="1600" dirty="0" smtClean="0"/>
              <a:t>Внутренняя  энергия                                                                                       Внутренняя  энергия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(Энергия пара)                                                                                               (нагревательные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линия  передачи                                     приборы)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 Механическая  энергия                                  Нагрев                                     Внутренняя  энергия                                                                                       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(Энергия турбины)                                       проводов                                     аккумулятора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                 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Электрическая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энергия</a:t>
            </a: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По возможности  можно  организовать  экскурсию   на  ТЭС</a:t>
            </a:r>
            <a:endParaRPr lang="ru-RU" sz="18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714480" y="2357430"/>
            <a:ext cx="714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785918" y="3429000"/>
            <a:ext cx="45719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785918" y="4572008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-1178759" y="3821909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910" y="2071678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214414" y="3857628"/>
            <a:ext cx="357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42910" y="5643578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500562" y="3571876"/>
            <a:ext cx="307183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00760" y="2071678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822297" y="3607595"/>
            <a:ext cx="3071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72198" y="5143512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трелка вправо 26"/>
          <p:cNvSpPr/>
          <p:nvPr/>
        </p:nvSpPr>
        <p:spPr>
          <a:xfrm>
            <a:off x="3214678" y="3643314"/>
            <a:ext cx="27146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500562" y="3643314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Гидроэлектростанции  (ГЭС),  принципы  работы  и  их  техническое  состояние,  изучение  основных  элементов  станции  и  её  продуктивности,  экологической  чистоты  и  перспективы  их  развития.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Механическая                                                                                      Механическая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(потенциальная)                                                                                           энергия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энергия  воды                                                                                           двигателя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Механическая                   Линия  передачи                                        Внутренняя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(кинетическая)                                                                                           энергия нагрева-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энергия воды                                                                                          тельных  приборов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   Механическая                                                                                             Внутренняя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(кинетическая)                      Внутренняя  энергия</a:t>
            </a:r>
          </a:p>
          <a:p>
            <a:pPr>
              <a:buNone/>
            </a:pPr>
            <a:r>
              <a:rPr lang="ru-RU" sz="1600" dirty="0" smtClean="0"/>
              <a:t>                  энергия                            (нагрев  проводов)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энергия воды                                                                                             аккумулятора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 smtClean="0"/>
              <a:t>       Электрическая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энергия</a:t>
            </a:r>
            <a:endParaRPr lang="ru-RU" sz="1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571604" y="2500306"/>
            <a:ext cx="45719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571604" y="3857628"/>
            <a:ext cx="45719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571604" y="4929198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1393073" y="3750471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4348" y="1643050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00034" y="3714752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14348" y="5857892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107653" y="3393281"/>
            <a:ext cx="400052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3" idx="0"/>
          </p:cNvCxnSpPr>
          <p:nvPr/>
        </p:nvCxnSpPr>
        <p:spPr>
          <a:xfrm rot="5400000" flipH="1" flipV="1">
            <a:off x="4537075" y="1464455"/>
            <a:ext cx="7064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72198" y="142873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393669" y="3393281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143636" y="5429264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трелка вправо 26"/>
          <p:cNvSpPr/>
          <p:nvPr/>
        </p:nvSpPr>
        <p:spPr>
          <a:xfrm>
            <a:off x="2643174" y="3500438"/>
            <a:ext cx="335758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214810" y="3571876"/>
            <a:ext cx="45719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1265</Words>
  <Application>Microsoft Office PowerPoint</Application>
  <PresentationFormat>Экран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Примерная   программа  элективного  курса «Топливно – энергетический  комплекс  Республики  Тыва» </vt:lpstr>
      <vt:lpstr>Данная примерная программа  по физике для учащихся основной  общеобразовательной школы.  Составлена  на основе  обязательного минимума содержания  физического образования  для  основной   И  СРЕДНЕЙ  ШКОЛЫ в  соответствии  с  Базисным  учебным  планом,  рассчитан на 10 уроков.</vt:lpstr>
      <vt:lpstr>Актуальность  курса определяется  социально – экономическими  перспективами  Республики. Направленность  курса - развивающая  </vt:lpstr>
      <vt:lpstr>Тема 1:</vt:lpstr>
      <vt:lpstr>Тема 2.</vt:lpstr>
      <vt:lpstr>Тема  3.</vt:lpstr>
      <vt:lpstr>Тема  4.</vt:lpstr>
      <vt:lpstr>Темы  5, 6.</vt:lpstr>
      <vt:lpstr>Гидроэлектростанции  (ГЭС),  принципы  работы  и  их  техническое  состояние,  изучение  основных  элементов  станции  и  её  продуктивности,  экологической  чистоты  и  перспективы  их  развития. </vt:lpstr>
      <vt:lpstr>Трансформатор.   Передача  электроэнергии.</vt:lpstr>
      <vt:lpstr>Тема   7.</vt:lpstr>
      <vt:lpstr>Темы  8, 9.</vt:lpstr>
      <vt:lpstr>Тема  10   (итоговая)</vt:lpstr>
      <vt:lpstr>Использованная  литература: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  программа  элективного  курса «Топливно – энергетический  комплекс  Республики  Тыва» </dc:title>
  <dc:creator>__Admin__</dc:creator>
  <cp:lastModifiedBy>123</cp:lastModifiedBy>
  <cp:revision>54</cp:revision>
  <dcterms:created xsi:type="dcterms:W3CDTF">2011-01-17T11:12:28Z</dcterms:created>
  <dcterms:modified xsi:type="dcterms:W3CDTF">2012-11-10T19:00:05Z</dcterms:modified>
</cp:coreProperties>
</file>