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70" r:id="rId13"/>
    <p:sldId id="273" r:id="rId14"/>
    <p:sldId id="269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05C"/>
    <a:srgbClr val="FCFEFE"/>
    <a:srgbClr val="D2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2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8%D0%BA,_%D0%A4%D1%80%D1%8D%D0%BD%D1%81%D0%B8%D1%81" TargetMode="External"/><Relationship Id="rId3" Type="http://schemas.openxmlformats.org/officeDocument/2006/relationships/hyperlink" Target="http://ru.wikipedia.org/wiki/%D0%9F%D1%83%D1%80%D0%B8%D0%BD" TargetMode="External"/><Relationship Id="rId7" Type="http://schemas.openxmlformats.org/officeDocument/2006/relationships/hyperlink" Target="http://ru.wikipedia.org/wiki/%D0%A3%D0%BE%D1%82%D1%81%D0%BE%D0%BD,_%D0%94%D0%B6%D0%B5%D0%B9%D0%BC%D1%8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A%D0%B5%D1%82%D0%BE%D0%B3%D1%80%D1%83%D0%BF%D0%BF%D0%B0&amp;action=edit&amp;redlink=1" TargetMode="External"/><Relationship Id="rId5" Type="http://schemas.openxmlformats.org/officeDocument/2006/relationships/hyperlink" Target="http://ru.wikipedia.org/wiki/%D0%90%D0%BC%D0%B8%D0%BD%D0%BE%D0%B3%D1%80%D1%83%D0%BF%D0%BF%D0%B0" TargetMode="External"/><Relationship Id="rId4" Type="http://schemas.openxmlformats.org/officeDocument/2006/relationships/hyperlink" Target="http://ru.wikipedia.org/wiki/%D0%9F%D0%B8%D1%80%D0%B8%D0%BC%D0%B8%D0%B4%D0%B8%D0%B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%D1%80%D0%B8%D0%BC%D0%B8%D0%B4%D0%B8%D0%BD" TargetMode="External"/><Relationship Id="rId2" Type="http://schemas.openxmlformats.org/officeDocument/2006/relationships/hyperlink" Target="http://ru.wikipedia.org/wiki/%D0%9F%D1%83%D1%80%D0%B8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/index.php?title=%D0%9A%D0%B5%D1%82%D0%BE%D0%B3%D1%80%D1%83%D0%BF%D0%BF%D0%B0&amp;action=edit&amp;redlink=1" TargetMode="External"/><Relationship Id="rId4" Type="http://schemas.openxmlformats.org/officeDocument/2006/relationships/hyperlink" Target="http://ru.wikipedia.org/wiki/%D0%90%D0%BC%D0%B8%D0%BD%D0%BE%D0%B3%D1%80%D1%83%D0%BF%D0%BF%D0%B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D2F8FA"/>
                </a:solidFill>
              </a:rPr>
              <a:t>Органические вещества клетки – нуклеиновые  кислоты ДНК и РНК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Образование</a:t>
            </a:r>
            <a:br>
              <a:rPr lang="ru-RU" b="1" u="sng" dirty="0" smtClean="0"/>
            </a:br>
            <a:r>
              <a:rPr lang="ru-RU" b="1" u="sng" dirty="0" smtClean="0"/>
              <a:t> двойной </a:t>
            </a:r>
            <a:br>
              <a:rPr lang="ru-RU" b="1" u="sng" dirty="0" smtClean="0"/>
            </a:br>
            <a:r>
              <a:rPr lang="ru-RU" b="1" u="sng" dirty="0" smtClean="0"/>
              <a:t>спирали ДНК</a:t>
            </a:r>
            <a:endParaRPr lang="ru-RU" b="1" u="sng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8"/>
          <a:stretch/>
        </p:blipFill>
        <p:spPr bwMode="auto">
          <a:xfrm>
            <a:off x="5004048" y="185450"/>
            <a:ext cx="3854896" cy="667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636912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Нуклеотиды двух цепочек ДНК соединены водородными связями.</a:t>
            </a:r>
          </a:p>
          <a:p>
            <a:r>
              <a:rPr lang="ru-RU" sz="6000" dirty="0"/>
              <a:t> </a:t>
            </a:r>
            <a:r>
              <a:rPr lang="ru-RU" sz="6000" dirty="0" smtClean="0"/>
              <a:t>     Г </a:t>
            </a:r>
            <a:r>
              <a:rPr lang="ru-RU" sz="6000" dirty="0" smtClean="0">
                <a:latin typeface="Arial"/>
                <a:cs typeface="Arial"/>
              </a:rPr>
              <a:t>≡ Ц</a:t>
            </a:r>
          </a:p>
          <a:p>
            <a:r>
              <a:rPr lang="ru-RU" sz="6000" dirty="0">
                <a:latin typeface="Arial"/>
                <a:cs typeface="Arial"/>
              </a:rPr>
              <a:t> </a:t>
            </a:r>
            <a:r>
              <a:rPr lang="ru-RU" sz="6000" dirty="0" smtClean="0">
                <a:latin typeface="Arial"/>
                <a:cs typeface="Arial"/>
              </a:rPr>
              <a:t>    Т = 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/>
                <a:cs typeface="Arial"/>
              </a:rPr>
              <a:t>Принцип </a:t>
            </a:r>
            <a:r>
              <a:rPr lang="ru-RU" sz="3200" b="1" dirty="0" err="1" smtClean="0">
                <a:solidFill>
                  <a:srgbClr val="FF0000"/>
                </a:solidFill>
                <a:latin typeface="Arial"/>
                <a:cs typeface="Arial"/>
              </a:rPr>
              <a:t>комплементарности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Дан фрагмент цепочки ДНК: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 smtClean="0"/>
              <a:t>…</a:t>
            </a:r>
            <a:r>
              <a:rPr lang="ru-RU" sz="3600" dirty="0" smtClean="0"/>
              <a:t>А – Г – Ц – Т – Т – Ц -  Г – Г – А – Т…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Дострой вторую цепь.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933056"/>
            <a:ext cx="784887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39330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.. Т – Ц – Г – А – А – Г – Ц – Ц – Т – А …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6313" y="356372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     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el-GR" sz="2000" dirty="0" smtClean="0">
                <a:latin typeface="Arial"/>
                <a:cs typeface="Arial"/>
              </a:rPr>
              <a:t>ΙΙΙ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    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el-GR" sz="2000" dirty="0" smtClean="0">
                <a:latin typeface="Arial"/>
                <a:cs typeface="Arial"/>
              </a:rPr>
              <a:t>ΙΙ</a:t>
            </a:r>
            <a:r>
              <a:rPr lang="en-US" sz="2000" dirty="0" smtClean="0">
                <a:latin typeface="Arial"/>
                <a:cs typeface="Arial"/>
              </a:rPr>
              <a:t>         </a:t>
            </a:r>
            <a:r>
              <a:rPr lang="el-GR" sz="2000" dirty="0" smtClean="0">
                <a:latin typeface="Arial"/>
                <a:cs typeface="Arial"/>
              </a:rPr>
              <a:t>ΙΙ</a:t>
            </a:r>
            <a:r>
              <a:rPr lang="en-US" sz="2000" dirty="0" smtClean="0">
                <a:latin typeface="Arial"/>
                <a:cs typeface="Arial"/>
              </a:rPr>
              <a:t>        </a:t>
            </a:r>
            <a:r>
              <a:rPr lang="el-GR" sz="2000" dirty="0" smtClean="0">
                <a:latin typeface="Arial"/>
                <a:cs typeface="Arial"/>
              </a:rPr>
              <a:t>ΙΙΙ</a:t>
            </a:r>
            <a:r>
              <a:rPr lang="en-US" sz="2000" dirty="0" smtClean="0">
                <a:latin typeface="Arial"/>
                <a:cs typeface="Arial"/>
              </a:rPr>
              <a:t>        </a:t>
            </a:r>
            <a:r>
              <a:rPr lang="el-GR" sz="2000" dirty="0" smtClean="0">
                <a:latin typeface="Arial"/>
                <a:cs typeface="Arial"/>
              </a:rPr>
              <a:t>ΙΙΙ</a:t>
            </a:r>
            <a:r>
              <a:rPr lang="en-US" sz="2000" dirty="0" smtClean="0">
                <a:latin typeface="Arial"/>
                <a:cs typeface="Arial"/>
              </a:rPr>
              <a:t>       </a:t>
            </a:r>
            <a:r>
              <a:rPr lang="el-GR" sz="2000" dirty="0" smtClean="0">
                <a:latin typeface="Arial"/>
                <a:cs typeface="Arial"/>
              </a:rPr>
              <a:t>ΙΙ</a:t>
            </a:r>
            <a:r>
              <a:rPr lang="en-US" sz="2000" dirty="0" smtClean="0">
                <a:latin typeface="Arial"/>
                <a:cs typeface="Arial"/>
              </a:rPr>
              <a:t>         </a:t>
            </a:r>
            <a:r>
              <a:rPr lang="el-GR" sz="2000" dirty="0" smtClean="0">
                <a:latin typeface="Arial"/>
                <a:cs typeface="Arial"/>
              </a:rPr>
              <a:t>ΙΙ</a:t>
            </a:r>
            <a:r>
              <a:rPr lang="en-US" sz="2000" dirty="0" smtClean="0">
                <a:latin typeface="Arial"/>
                <a:cs typeface="Arial"/>
              </a:rPr>
              <a:t>         </a:t>
            </a:r>
            <a:r>
              <a:rPr lang="el-GR" sz="2000" dirty="0" smtClean="0">
                <a:latin typeface="Arial"/>
                <a:cs typeface="Arial"/>
              </a:rPr>
              <a:t>ΙΙ</a:t>
            </a:r>
            <a:r>
              <a:rPr lang="en-US" sz="2000" dirty="0" smtClean="0">
                <a:latin typeface="Arial"/>
                <a:cs typeface="Arial"/>
              </a:rPr>
              <a:t>        </a:t>
            </a:r>
            <a:r>
              <a:rPr lang="el-GR" sz="2000" dirty="0" smtClean="0">
                <a:latin typeface="Arial"/>
                <a:cs typeface="Arial"/>
              </a:rPr>
              <a:t>ΙΙΙ</a:t>
            </a:r>
            <a:r>
              <a:rPr lang="en-US" sz="2000" dirty="0" smtClean="0">
                <a:latin typeface="Arial"/>
                <a:cs typeface="Arial"/>
              </a:rPr>
              <a:t>         </a:t>
            </a:r>
            <a:r>
              <a:rPr lang="el-GR" sz="2000" dirty="0" smtClean="0">
                <a:latin typeface="Arial"/>
                <a:cs typeface="Arial"/>
              </a:rPr>
              <a:t>ΙΙΙ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62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Нуклеотидный состав ДНК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1905 г.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американкий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биохимик Эдвин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Чаргафф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впервые количественно проанализировал  количественный состав нуклеотидов ДНК.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Чаргаффа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Число пуриновых оснований равно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числу пиримидиновых оснований.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645024"/>
            <a:ext cx="518457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088232" cy="313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509120"/>
            <a:ext cx="5616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Соотношения, выявленные </a:t>
            </a:r>
            <a:r>
              <a:rPr lang="ru-RU" sz="1100" dirty="0" err="1"/>
              <a:t>Чаргаффом</a:t>
            </a:r>
            <a:r>
              <a:rPr lang="ru-RU" sz="1100" dirty="0"/>
              <a:t> для </a:t>
            </a:r>
            <a:r>
              <a:rPr lang="ru-RU" sz="1100" dirty="0" err="1"/>
              <a:t>аденина</a:t>
            </a:r>
            <a:r>
              <a:rPr lang="ru-RU" sz="1100" dirty="0"/>
              <a:t> (А), </a:t>
            </a:r>
            <a:r>
              <a:rPr lang="ru-RU" sz="1100" dirty="0" err="1"/>
              <a:t>тимина</a:t>
            </a:r>
            <a:r>
              <a:rPr lang="ru-RU" sz="1100" dirty="0"/>
              <a:t> (Т), гуанина (Г) и </a:t>
            </a:r>
            <a:r>
              <a:rPr lang="ru-RU" sz="1100" dirty="0" err="1"/>
              <a:t>цитозина</a:t>
            </a:r>
            <a:r>
              <a:rPr lang="ru-RU" sz="1100" dirty="0"/>
              <a:t> (Ц), оказались следующими:</a:t>
            </a:r>
          </a:p>
          <a:p>
            <a:r>
              <a:rPr lang="ru-RU" sz="1100" dirty="0"/>
              <a:t>Количество </a:t>
            </a:r>
            <a:r>
              <a:rPr lang="ru-RU" sz="1100" dirty="0" err="1"/>
              <a:t>аденина</a:t>
            </a:r>
            <a:r>
              <a:rPr lang="ru-RU" sz="1100" dirty="0"/>
              <a:t> равно количеству </a:t>
            </a:r>
            <a:r>
              <a:rPr lang="ru-RU" sz="1100" dirty="0" err="1"/>
              <a:t>тимина</a:t>
            </a:r>
            <a:r>
              <a:rPr lang="ru-RU" sz="1100" dirty="0"/>
              <a:t>, а гуанина — </a:t>
            </a:r>
            <a:r>
              <a:rPr lang="ru-RU" sz="1100" dirty="0" err="1"/>
              <a:t>цитозину</a:t>
            </a:r>
            <a:r>
              <a:rPr lang="ru-RU" sz="1100" dirty="0"/>
              <a:t>: А=Т, Г=Ц.</a:t>
            </a:r>
          </a:p>
          <a:p>
            <a:r>
              <a:rPr lang="ru-RU" sz="1100" dirty="0"/>
              <a:t>Количество </a:t>
            </a:r>
            <a:r>
              <a:rPr lang="ru-RU" sz="1100" dirty="0">
                <a:hlinkClick r:id="rId3" tooltip="Пурин"/>
              </a:rPr>
              <a:t>пуринов</a:t>
            </a:r>
            <a:r>
              <a:rPr lang="ru-RU" sz="1100" dirty="0"/>
              <a:t> равно количеству </a:t>
            </a:r>
            <a:r>
              <a:rPr lang="ru-RU" sz="1100" dirty="0">
                <a:hlinkClick r:id="rId4" tooltip="Пиримидин"/>
              </a:rPr>
              <a:t>пиримидинов</a:t>
            </a:r>
            <a:r>
              <a:rPr lang="ru-RU" sz="1100" dirty="0"/>
              <a:t>: А+Г=Т+Ц.</a:t>
            </a:r>
          </a:p>
          <a:p>
            <a:r>
              <a:rPr lang="ru-RU" sz="1100" dirty="0"/>
              <a:t>Количество оснований с </a:t>
            </a:r>
            <a:r>
              <a:rPr lang="ru-RU" sz="1100" dirty="0">
                <a:hlinkClick r:id="rId5" tooltip="Аминогруппа"/>
              </a:rPr>
              <a:t>аминогруппами</a:t>
            </a:r>
            <a:r>
              <a:rPr lang="ru-RU" sz="1100" dirty="0"/>
              <a:t> в положении 6 равно количеству оснований с </a:t>
            </a:r>
            <a:r>
              <a:rPr lang="ru-RU" sz="1100" dirty="0" err="1">
                <a:hlinkClick r:id="rId6" tooltip="Кетогруппа (страница отсутствует)"/>
              </a:rPr>
              <a:t>кетогруппами</a:t>
            </a:r>
            <a:r>
              <a:rPr lang="ru-RU" sz="1100" dirty="0"/>
              <a:t> в положении 6: А+Ц=Г+Т.</a:t>
            </a:r>
          </a:p>
          <a:p>
            <a:r>
              <a:rPr lang="ru-RU" sz="1100" dirty="0"/>
              <a:t>Вместе с тем, соотношение (A+Т):(Г+Ц) может быть различным у ДНК разных видов. У одних преобладают пары АТ, в других — ГЦ.</a:t>
            </a:r>
          </a:p>
          <a:p>
            <a:r>
              <a:rPr lang="ru-RU" sz="1100" dirty="0"/>
              <a:t>Правила </a:t>
            </a:r>
            <a:r>
              <a:rPr lang="ru-RU" sz="1100" dirty="0" err="1"/>
              <a:t>Чаргаффа</a:t>
            </a:r>
            <a:r>
              <a:rPr lang="ru-RU" sz="1100" dirty="0"/>
              <a:t>, наряду с данными рентгеноструктурного анализа, сыграли решающую роль в расшифровке структуры ДНК </a:t>
            </a:r>
            <a:r>
              <a:rPr lang="ru-RU" sz="1100" dirty="0">
                <a:hlinkClick r:id="rId7" tooltip="Уотсон, Джеймс"/>
              </a:rPr>
              <a:t>Дж. Уотсоном</a:t>
            </a:r>
            <a:r>
              <a:rPr lang="ru-RU" sz="1100" dirty="0"/>
              <a:t> и </a:t>
            </a:r>
            <a:r>
              <a:rPr lang="ru-RU" sz="1100" dirty="0" err="1">
                <a:hlinkClick r:id="rId8" tooltip="Крик, Фрэнсис"/>
              </a:rPr>
              <a:t>Фрэнсисом</a:t>
            </a:r>
            <a:r>
              <a:rPr lang="ru-RU" sz="1100" dirty="0">
                <a:hlinkClick r:id="rId8" tooltip="Крик, Фрэнсис"/>
              </a:rPr>
              <a:t> Криком</a:t>
            </a:r>
            <a:r>
              <a:rPr lang="ru-RU" sz="1100" dirty="0"/>
              <a:t>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958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Правило Э. </a:t>
            </a:r>
            <a:r>
              <a:rPr lang="ru-RU" dirty="0" err="1" smtClean="0"/>
              <a:t>Чаргаффа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31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100" dirty="0"/>
              <a:t>Соотношения, выявленные </a:t>
            </a:r>
            <a:r>
              <a:rPr lang="ru-RU" sz="3100" dirty="0" err="1"/>
              <a:t>Чаргаффом</a:t>
            </a:r>
            <a:r>
              <a:rPr lang="ru-RU" sz="3100" dirty="0"/>
              <a:t> для </a:t>
            </a:r>
            <a:r>
              <a:rPr lang="ru-RU" sz="3100" dirty="0" err="1"/>
              <a:t>аденина</a:t>
            </a:r>
            <a:r>
              <a:rPr lang="ru-RU" sz="3100" dirty="0"/>
              <a:t> (А), </a:t>
            </a:r>
            <a:r>
              <a:rPr lang="ru-RU" sz="3100" dirty="0" err="1"/>
              <a:t>тимина</a:t>
            </a:r>
            <a:r>
              <a:rPr lang="ru-RU" sz="3100" dirty="0"/>
              <a:t> (Т), гуанина (Г) и </a:t>
            </a:r>
            <a:r>
              <a:rPr lang="ru-RU" sz="3100" dirty="0" err="1"/>
              <a:t>цитозина</a:t>
            </a:r>
            <a:r>
              <a:rPr lang="ru-RU" sz="3100" dirty="0"/>
              <a:t> (Ц), оказались следующими:</a:t>
            </a:r>
          </a:p>
          <a:p>
            <a:r>
              <a:rPr lang="ru-RU" sz="3200" dirty="0"/>
              <a:t>Количество </a:t>
            </a:r>
            <a:r>
              <a:rPr lang="ru-RU" sz="3200" dirty="0" err="1"/>
              <a:t>аденина</a:t>
            </a:r>
            <a:r>
              <a:rPr lang="ru-RU" sz="3200" dirty="0"/>
              <a:t> </a:t>
            </a:r>
            <a:r>
              <a:rPr lang="ru-RU" sz="3200" dirty="0" smtClean="0"/>
              <a:t> равно </a:t>
            </a:r>
            <a:r>
              <a:rPr lang="ru-RU" sz="3200" dirty="0"/>
              <a:t>количеству </a:t>
            </a:r>
            <a:r>
              <a:rPr lang="ru-RU" sz="3200" dirty="0" err="1"/>
              <a:t>тимина</a:t>
            </a:r>
            <a:r>
              <a:rPr lang="ru-RU" sz="3200" dirty="0"/>
              <a:t>, а гуанина — </a:t>
            </a:r>
            <a:r>
              <a:rPr lang="ru-RU" sz="3200" dirty="0" err="1"/>
              <a:t>цитозину</a:t>
            </a:r>
            <a:r>
              <a:rPr lang="ru-RU" sz="3200" dirty="0"/>
              <a:t>: </a:t>
            </a:r>
            <a:r>
              <a:rPr lang="ru-RU" sz="3200" dirty="0" smtClean="0"/>
              <a:t>                 </a:t>
            </a: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100" dirty="0" smtClean="0">
                <a:solidFill>
                  <a:srgbClr val="FF0000"/>
                </a:solidFill>
              </a:rPr>
              <a:t>                                               А=Т</a:t>
            </a:r>
            <a:r>
              <a:rPr lang="ru-RU" sz="3100" dirty="0">
                <a:solidFill>
                  <a:srgbClr val="FF0000"/>
                </a:solidFill>
              </a:rPr>
              <a:t>, Г=Ц</a:t>
            </a:r>
            <a:r>
              <a:rPr lang="ru-RU" sz="31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sz="3100" dirty="0">
              <a:solidFill>
                <a:srgbClr val="FF0000"/>
              </a:solidFill>
            </a:endParaRPr>
          </a:p>
          <a:p>
            <a:r>
              <a:rPr lang="ru-RU" sz="3200" dirty="0"/>
              <a:t>Количество </a:t>
            </a:r>
            <a:r>
              <a:rPr lang="ru-RU" sz="3200" dirty="0">
                <a:hlinkClick r:id="rId2" tooltip="Пурин"/>
              </a:rPr>
              <a:t>пуринов</a:t>
            </a:r>
            <a:r>
              <a:rPr lang="ru-RU" sz="3200" dirty="0"/>
              <a:t> равно количеству </a:t>
            </a:r>
            <a:r>
              <a:rPr lang="ru-RU" sz="3200" dirty="0">
                <a:hlinkClick r:id="rId3" tooltip="Пиримидин"/>
              </a:rPr>
              <a:t>пиримидинов</a:t>
            </a:r>
            <a:r>
              <a:rPr lang="ru-RU" sz="3200" dirty="0"/>
              <a:t>: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</a:t>
            </a:r>
          </a:p>
          <a:p>
            <a:pPr marL="0" indent="0">
              <a:buNone/>
            </a:pP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        А+Г=Т+Ц.</a:t>
            </a:r>
          </a:p>
          <a:p>
            <a:pPr marL="0" indent="0">
              <a:buNone/>
            </a:pPr>
            <a:endParaRPr lang="ru-RU" sz="3100" b="1" dirty="0">
              <a:solidFill>
                <a:srgbClr val="FF0000"/>
              </a:solidFill>
            </a:endParaRPr>
          </a:p>
          <a:p>
            <a:r>
              <a:rPr lang="ru-RU" sz="3300" dirty="0"/>
              <a:t>Количество оснований с </a:t>
            </a:r>
            <a:r>
              <a:rPr lang="ru-RU" sz="3300" dirty="0">
                <a:hlinkClick r:id="rId4" tooltip="Аминогруппа"/>
              </a:rPr>
              <a:t>аминогруппами</a:t>
            </a:r>
            <a:r>
              <a:rPr lang="ru-RU" sz="3300" dirty="0"/>
              <a:t> в положении 6 равно количеству оснований с </a:t>
            </a:r>
            <a:r>
              <a:rPr lang="ru-RU" sz="3300" dirty="0" err="1">
                <a:hlinkClick r:id="rId5" tooltip="Кетогруппа (страница отсутствует)"/>
              </a:rPr>
              <a:t>кетогруппами</a:t>
            </a:r>
            <a:r>
              <a:rPr lang="ru-RU" sz="3300" dirty="0"/>
              <a:t> в положении 6: </a:t>
            </a:r>
            <a:endParaRPr lang="ru-RU" sz="3300" dirty="0" smtClean="0"/>
          </a:p>
          <a:p>
            <a:endParaRPr lang="ru-RU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           А+Ц=Г+Т.                                     </a:t>
            </a:r>
          </a:p>
          <a:p>
            <a:pPr marL="0" indent="0">
              <a:buNone/>
            </a:pPr>
            <a:endParaRPr lang="ru-RU" sz="3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300" dirty="0" smtClean="0"/>
              <a:t> Вместе </a:t>
            </a:r>
            <a:r>
              <a:rPr lang="ru-RU" sz="3300" dirty="0"/>
              <a:t>с тем, соотношение (A+Т):(Г+Ц) может быть различным у ДНК разных видов. У одних преобладают пары АТ, в других — ГЦ</a:t>
            </a:r>
            <a:r>
              <a:rPr lang="ru-RU" sz="3300" dirty="0" smtClean="0"/>
              <a:t>.</a:t>
            </a:r>
            <a:endParaRPr lang="ru-RU" sz="3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2975" y="2287262"/>
            <a:ext cx="208823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37001" y="3284984"/>
            <a:ext cx="162018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37001" y="4653136"/>
            <a:ext cx="18002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Количество пиримидиновых оснований Тимина в молекуле   ДНК составляет 20%. Найдите процентное содержание в молекуле ДНК  азотистых оснований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Аденина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Цитозина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Удвоение ДНК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935480"/>
            <a:ext cx="4690864" cy="4389120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Репликация</a:t>
            </a:r>
            <a:r>
              <a:rPr lang="ru-RU" dirty="0" smtClean="0"/>
              <a:t>  - это процесс самоудвоения  молекулы ДНК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28612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6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 3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964488" cy="4389120"/>
          </a:xfrm>
        </p:spPr>
        <p:txBody>
          <a:bodyPr/>
          <a:lstStyle/>
          <a:p>
            <a:r>
              <a:rPr lang="ru-RU" dirty="0" smtClean="0"/>
              <a:t>Фрагмент одной из цепочек молекулы ДНК имеет  такую последовательность нуклеотидов:</a:t>
            </a:r>
          </a:p>
          <a:p>
            <a:pPr marL="0" indent="0">
              <a:buNone/>
            </a:pPr>
            <a:r>
              <a:rPr lang="ru-RU" dirty="0" smtClean="0"/>
              <a:t>… А- Г – Т – А – Ц – Ц – Г – А – Т – А – Ц – Г – А – Т – Т -…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Какую последовательность нуклеотидов имеет вторая цепочка той же молекулы?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9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В молекуле ДНК </a:t>
            </a:r>
            <a:r>
              <a:rPr lang="ru-RU" dirty="0" err="1" smtClean="0"/>
              <a:t>адениновых</a:t>
            </a:r>
            <a:r>
              <a:rPr lang="ru-RU" dirty="0" smtClean="0"/>
              <a:t> нуклеотидов насчитывается 26% от общего числа нуклеотидов. Определите количество </a:t>
            </a:r>
            <a:r>
              <a:rPr lang="ru-RU" dirty="0" err="1" smtClean="0"/>
              <a:t>тиминовых</a:t>
            </a:r>
            <a:r>
              <a:rPr lang="ru-RU" dirty="0" smtClean="0"/>
              <a:t> и </a:t>
            </a:r>
            <a:r>
              <a:rPr lang="ru-RU" dirty="0" err="1" smtClean="0"/>
              <a:t>цитозиновых</a:t>
            </a:r>
            <a:r>
              <a:rPr lang="ru-RU" dirty="0" smtClean="0"/>
              <a:t> нуклеотидов.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Нуклеиновые кислоты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это природные высокомолекулярные органические соединения, обеспечивающие хранение и передачу наследственной информации в живых организмах.</a:t>
            </a:r>
          </a:p>
          <a:p>
            <a:endParaRPr lang="ru-RU" dirty="0"/>
          </a:p>
          <a:p>
            <a:r>
              <a:rPr lang="ru-RU" u="sng" dirty="0" smtClean="0"/>
              <a:t>Состав нуклеиновых кислот</a:t>
            </a:r>
            <a:r>
              <a:rPr lang="ru-RU" dirty="0" smtClean="0"/>
              <a:t>: углерод, водород, кислород, азот, фосфор.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6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Открытие нуклеиновых кислот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В 1869 г  швейцарский химик И. Ф.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Мишер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Открыл ДНК в ядрах лейкоцитов,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отсюда и название – нуклеиновая кислота.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 лат. «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nukleus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– ядро)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В 1944 г группа американских бактериологов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 главе с О.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Эвери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доказали, что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ДНК является  носителем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наследственной информации.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В 1953 г американец Джеймс Уотсон и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англичанин Френсис Крик расшифровали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структуру ДНК.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1797943" cy="24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04864"/>
            <a:ext cx="1791642" cy="25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766813" cy="200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ru-RU" b="1" u="sng" dirty="0" smtClean="0"/>
              <a:t>Виды нуклеиновых кислот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/>
          <a:lstStyle/>
          <a:p>
            <a:r>
              <a:rPr lang="ru-RU" dirty="0" smtClean="0"/>
              <a:t> ДНК – дезоксирибонуклеиновая кислота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 РНК – рибонуклеиновая кислота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291632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20437"/>
          <a:stretch/>
        </p:blipFill>
        <p:spPr bwMode="auto">
          <a:xfrm rot="5400000">
            <a:off x="3355744" y="3709152"/>
            <a:ext cx="1926769" cy="323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9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ДНК – </a:t>
            </a:r>
            <a:r>
              <a:rPr lang="ru-RU" dirty="0" err="1" smtClean="0"/>
              <a:t>полинуклеотид</a:t>
            </a:r>
            <a:r>
              <a:rPr lang="ru-RU" dirty="0" smtClean="0"/>
              <a:t>, мономером которого </a:t>
            </a:r>
            <a:r>
              <a:rPr lang="ru-RU" dirty="0" err="1" smtClean="0"/>
              <a:t>явля</a:t>
            </a:r>
            <a:r>
              <a:rPr lang="ru-RU" dirty="0" smtClean="0"/>
              <a:t> нуклеотид.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ДНК - </a:t>
            </a:r>
            <a:r>
              <a:rPr lang="ru-RU" dirty="0" err="1" smtClean="0"/>
              <a:t>двуцепочечная</a:t>
            </a:r>
            <a:r>
              <a:rPr lang="ru-RU" dirty="0" smtClean="0"/>
              <a:t> спиральная молекула, закрученная вокруг собственной оси.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4485878" cy="280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/>
              <a:t>Строение  нуклеотида  ДНК</a:t>
            </a:r>
            <a:endParaRPr lang="ru-RU" sz="4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389120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Нуклеотид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 это химическое соединение, состоящее из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остатков трех веществ: 1. азотистого основания,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2. пятиатомного сахара –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дезоксирибозы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3.  фосфорной кислоты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3" y="2996952"/>
            <a:ext cx="6686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771800" y="436510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131840" y="4365104"/>
            <a:ext cx="230425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9712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Ковалентная связь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2884" y="4412219"/>
            <a:ext cx="814705" cy="288032"/>
          </a:xfrm>
          <a:prstGeom prst="rect">
            <a:avLst/>
          </a:prstGeom>
          <a:solidFill>
            <a:srgbClr val="F6E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2165" y="415968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Дезокси</a:t>
            </a:r>
            <a:endParaRPr lang="ru-RU" b="1" dirty="0" smtClean="0"/>
          </a:p>
          <a:p>
            <a:r>
              <a:rPr lang="ru-RU" b="1" dirty="0" smtClean="0"/>
              <a:t>рибоза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6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Азотистые основания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u="sng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Пуриновые  </a:t>
            </a:r>
            <a:r>
              <a:rPr lang="ru-RU" b="1" u="sng" dirty="0" smtClean="0"/>
              <a:t> </a:t>
            </a:r>
            <a:r>
              <a:rPr lang="ru-RU" u="sng" dirty="0" smtClean="0"/>
              <a:t>                            </a:t>
            </a:r>
            <a:r>
              <a:rPr lang="ru-RU" b="1" u="sng" dirty="0" smtClean="0">
                <a:solidFill>
                  <a:srgbClr val="FF0000"/>
                </a:solidFill>
              </a:rPr>
              <a:t>Пиримидиновые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АДЕНИН (А)                                 1. ЦИТОЗИН (Ц)</a:t>
            </a:r>
          </a:p>
          <a:p>
            <a:pPr marL="514350" indent="-514350">
              <a:buAutoNum type="arabicPeriod"/>
            </a:pPr>
            <a:r>
              <a:rPr lang="ru-RU" b="1" dirty="0"/>
              <a:t> </a:t>
            </a:r>
            <a:r>
              <a:rPr lang="ru-RU" b="1" dirty="0" smtClean="0"/>
              <a:t>ГУАНИН (Г)                                  2. ТИМИН (Т)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63688" y="191683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12160" y="191683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9" t="50000"/>
          <a:stretch/>
        </p:blipFill>
        <p:spPr bwMode="auto">
          <a:xfrm>
            <a:off x="7020272" y="4581128"/>
            <a:ext cx="1014918" cy="10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5" t="50000" r="56578"/>
          <a:stretch/>
        </p:blipFill>
        <p:spPr bwMode="auto">
          <a:xfrm>
            <a:off x="5796136" y="4581128"/>
            <a:ext cx="89262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-50000" r="137" b="50000"/>
          <a:stretch/>
        </p:blipFill>
        <p:spPr bwMode="auto">
          <a:xfrm>
            <a:off x="683568" y="3189114"/>
            <a:ext cx="24938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Углевод</a:t>
            </a:r>
            <a:r>
              <a:rPr lang="ru-RU" dirty="0" smtClean="0"/>
              <a:t> -  </a:t>
            </a:r>
            <a:r>
              <a:rPr lang="ru-RU" dirty="0" err="1" smtClean="0"/>
              <a:t>дезоксирибоза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r="50000" b="30857"/>
          <a:stretch/>
        </p:blipFill>
        <p:spPr bwMode="auto">
          <a:xfrm>
            <a:off x="2051720" y="2343378"/>
            <a:ext cx="4248472" cy="278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083224"/>
            <a:ext cx="1584176" cy="432048"/>
          </a:xfrm>
          <a:prstGeom prst="rect">
            <a:avLst/>
          </a:prstGeom>
          <a:solidFill>
            <a:srgbClr val="FC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Соединение составных частей нуклеотида</a:t>
            </a:r>
            <a:endParaRPr lang="ru-RU" b="1" u="sng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83"/>
          <a:stretch/>
        </p:blipFill>
        <p:spPr bwMode="auto">
          <a:xfrm>
            <a:off x="467544" y="1916832"/>
            <a:ext cx="52565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2060848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Нуклеотиды расположены друг от друга на расстоянии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0,34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нм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 масса одного нуклеотид равна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345.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Эти величины постоянные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3">
      <a:dk1>
        <a:sysClr val="windowText" lastClr="000000"/>
      </a:dk1>
      <a:lt1>
        <a:srgbClr val="D2E8FB"/>
      </a:lt1>
      <a:dk2>
        <a:srgbClr val="0D5FAB"/>
      </a:dk2>
      <a:lt2>
        <a:srgbClr val="0B5394"/>
      </a:lt2>
      <a:accent1>
        <a:srgbClr val="061F23"/>
      </a:accent1>
      <a:accent2>
        <a:srgbClr val="B2E9F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</TotalTime>
  <Words>553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Органические вещества клетки – нуклеиновые  кислоты ДНК и РНК</vt:lpstr>
      <vt:lpstr>Нуклеиновые кислоты </vt:lpstr>
      <vt:lpstr>Открытие нуклеиновых кислот</vt:lpstr>
      <vt:lpstr>Виды нуклеиновых кислот</vt:lpstr>
      <vt:lpstr>ДНК</vt:lpstr>
      <vt:lpstr>Строение  нуклеотида  ДНК</vt:lpstr>
      <vt:lpstr>Азотистые основания </vt:lpstr>
      <vt:lpstr>Углевод -  дезоксирибоза</vt:lpstr>
      <vt:lpstr>Соединение составных частей нуклеотида</vt:lpstr>
      <vt:lpstr>Образование  двойной  спирали ДНК</vt:lpstr>
      <vt:lpstr>Задание №1</vt:lpstr>
      <vt:lpstr>Нуклеотидный состав ДНК</vt:lpstr>
      <vt:lpstr>Правило Э. Чаргаффа</vt:lpstr>
      <vt:lpstr>Задание №2</vt:lpstr>
      <vt:lpstr>Удвоение ДНК</vt:lpstr>
      <vt:lpstr>Задание № 3 </vt:lpstr>
      <vt:lpstr>Задание №4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Органические вещества клетки – нуклеиновые  кислоты ДНК и РНК</dc:title>
  <cp:lastModifiedBy>Ученик1</cp:lastModifiedBy>
  <cp:revision>36</cp:revision>
  <dcterms:modified xsi:type="dcterms:W3CDTF">2014-12-24T13:21:34Z</dcterms:modified>
</cp:coreProperties>
</file>