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8" r:id="rId3"/>
    <p:sldId id="359" r:id="rId4"/>
    <p:sldId id="360" r:id="rId5"/>
    <p:sldId id="283" r:id="rId6"/>
    <p:sldId id="320" r:id="rId7"/>
    <p:sldId id="321" r:id="rId8"/>
    <p:sldId id="322" r:id="rId9"/>
    <p:sldId id="324" r:id="rId10"/>
    <p:sldId id="327" r:id="rId11"/>
    <p:sldId id="350" r:id="rId12"/>
    <p:sldId id="352" r:id="rId13"/>
    <p:sldId id="353" r:id="rId14"/>
    <p:sldId id="361" r:id="rId15"/>
    <p:sldId id="354" r:id="rId16"/>
    <p:sldId id="355" r:id="rId17"/>
    <p:sldId id="362" r:id="rId18"/>
    <p:sldId id="351" r:id="rId19"/>
    <p:sldId id="35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2C06"/>
    <a:srgbClr val="FF7F00"/>
    <a:srgbClr val="6FB9D7"/>
    <a:srgbClr val="808080"/>
    <a:srgbClr val="969696"/>
    <a:srgbClr val="FFFF66"/>
    <a:srgbClr val="F4F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27" autoAdjust="0"/>
    <p:restoredTop sz="94660"/>
  </p:normalViewPr>
  <p:slideViewPr>
    <p:cSldViewPr>
      <p:cViewPr>
        <p:scale>
          <a:sx n="67" d="100"/>
          <a:sy n="67" d="100"/>
        </p:scale>
        <p:origin x="-8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D2CA05-EBD7-416F-A83E-D1AD6BD60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20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2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2367-99A8-4CE6-95A7-D23CCA848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1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926C-310F-441E-A25B-CD8F19C72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39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80B9-2ACE-4261-8884-B3F0AD688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75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3B5D-67CF-4143-B59A-E30C4C81F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44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C553-727A-40A6-876C-6CF63DC88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351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D057-7079-4D0C-AA00-FA17D0223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19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6874-E232-47D1-9055-9E3D69FEE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260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47A2-3729-4DB8-A63D-CDBC44C76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388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2D89-B8FF-4C4C-91C6-3FC3C9E2D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317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6799-D46B-4920-887E-7AFF3E55B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06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2A2E6-8025-481C-BD70-FC31D9B0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88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CD24-5798-428A-83D6-56DAA2680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56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2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Picture 1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BF7F87-67F2-4C7A-980B-BA96DB9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Gottfried_Wilhelm_von_Leibniz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vatcasino.com/istoria_igry_v_kosti.aspx" TargetMode="External"/><Relationship Id="rId2" Type="http://schemas.openxmlformats.org/officeDocument/2006/relationships/hyperlink" Target="http://server-life.ru/845-tf2-roll-the-dice-brosit-kosti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://photo.sibnet.ru/alb48804/ft1162009/" TargetMode="External"/><Relationship Id="rId4" Type="http://schemas.openxmlformats.org/officeDocument/2006/relationships/hyperlink" Target="http://only-most.ru/?p=209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8938" y="2357438"/>
            <a:ext cx="5700712" cy="885825"/>
          </a:xfrm>
        </p:spPr>
        <p:txBody>
          <a:bodyPr/>
          <a:lstStyle/>
          <a:p>
            <a:pPr eaLnBrk="1" hangingPunct="1"/>
            <a:r>
              <a:rPr lang="ru-RU" dirty="0" smtClean="0"/>
              <a:t>Комбинаторика</a:t>
            </a:r>
            <a:br>
              <a:rPr lang="ru-RU" dirty="0" smtClean="0"/>
            </a:br>
            <a:r>
              <a:rPr lang="ru-RU" dirty="0" smtClean="0"/>
              <a:t>Урок 1 </a:t>
            </a: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25" y="5214938"/>
            <a:ext cx="2643188" cy="8572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4724400"/>
            <a:ext cx="63357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Выполнила:</a:t>
            </a:r>
          </a:p>
          <a:p>
            <a:pPr eaLnBrk="1" hangingPunct="1"/>
            <a:r>
              <a:rPr lang="ru-RU" dirty="0"/>
              <a:t>учитель математики школы № 315</a:t>
            </a:r>
          </a:p>
          <a:p>
            <a:pPr eaLnBrk="1" hangingPunct="1"/>
            <a:r>
              <a:rPr lang="ru-RU" dirty="0"/>
              <a:t>г. Санкт-Петербург – Павловск</a:t>
            </a:r>
          </a:p>
          <a:p>
            <a:pPr eaLnBrk="1" hangingPunct="1"/>
            <a:r>
              <a:rPr lang="ru-RU" dirty="0"/>
              <a:t>Брусова Ирина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700" y="836613"/>
            <a:ext cx="5829300" cy="11430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663300"/>
                </a:solidFill>
                <a:latin typeface="Cambria" pitchFamily="18" charset="0"/>
              </a:rPr>
              <a:t>Готфрид</a:t>
            </a:r>
            <a:r>
              <a:rPr lang="ru-RU" sz="2800" smtClean="0">
                <a:latin typeface="Cambria" pitchFamily="18" charset="0"/>
              </a:rPr>
              <a:t> </a:t>
            </a:r>
            <a:r>
              <a:rPr lang="ru-RU" sz="2800" smtClean="0">
                <a:solidFill>
                  <a:srgbClr val="663300"/>
                </a:solidFill>
                <a:latin typeface="Cambria" pitchFamily="18" charset="0"/>
              </a:rPr>
              <a:t>Вильгельм Лейбниц</a:t>
            </a:r>
            <a:br>
              <a:rPr lang="ru-RU" sz="2800" smtClean="0">
                <a:solidFill>
                  <a:srgbClr val="663300"/>
                </a:solidFill>
                <a:latin typeface="Cambria" pitchFamily="18" charset="0"/>
              </a:rPr>
            </a:br>
            <a:r>
              <a:rPr lang="ru-RU" sz="2800" smtClean="0">
                <a:solidFill>
                  <a:srgbClr val="663300"/>
                </a:solidFill>
                <a:latin typeface="Cambria" pitchFamily="18" charset="0"/>
              </a:rPr>
              <a:t>(1.07.1646 - 14.11.1716)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838" y="2492375"/>
            <a:ext cx="5065712" cy="27860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  <a:t>Комбинаторику, как самостоятельный раздел математики первым стал рассматривать немецкий ученый Г. Лейбниц в своей работе «Об искусстве комбинаторики», опубликованной в 1666г. Он также впервые ввел термин «Комбинаторика».</a:t>
            </a:r>
            <a:endParaRPr lang="ru-RU" sz="2400" dirty="0">
              <a:solidFill>
                <a:schemeClr val="accent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3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97075"/>
            <a:ext cx="3179762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Cj044042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2689126" y="3831777"/>
            <a:ext cx="4051300" cy="914400"/>
            <a:chOff x="2736" y="1803"/>
            <a:chExt cx="2552" cy="576"/>
          </a:xfrm>
        </p:grpSpPr>
        <p:sp>
          <p:nvSpPr>
            <p:cNvPr id="108551" name="Rectangle 7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2" name="Rectangle 8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Rectangle 9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2676426" y="5182740"/>
            <a:ext cx="4051300" cy="914400"/>
            <a:chOff x="2728" y="2640"/>
            <a:chExt cx="2552" cy="576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8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3" name="Text Box 16"/>
          <p:cNvSpPr txBox="1">
            <a:spLocks noChangeArrowheads="1"/>
          </p:cNvSpPr>
          <p:nvPr/>
        </p:nvSpPr>
        <p:spPr bwMode="black">
          <a:xfrm>
            <a:off x="3533676" y="3825427"/>
            <a:ext cx="243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Дерево вариантов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black">
          <a:xfrm>
            <a:off x="3533676" y="5160515"/>
            <a:ext cx="243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Правило умножения</a:t>
            </a:r>
            <a:endParaRPr lang="en-US" sz="2200" b="1" dirty="0">
              <a:solidFill>
                <a:srgbClr val="FFFFFF"/>
              </a:solidFill>
            </a:endParaRPr>
          </a:p>
        </p:txBody>
      </p:sp>
      <p:grpSp>
        <p:nvGrpSpPr>
          <p:cNvPr id="7175" name="Group 26"/>
          <p:cNvGrpSpPr>
            <a:grpSpLocks/>
          </p:cNvGrpSpPr>
          <p:nvPr/>
        </p:nvGrpSpPr>
        <p:grpSpPr bwMode="auto">
          <a:xfrm>
            <a:off x="2714774" y="2485577"/>
            <a:ext cx="4051300" cy="914400"/>
            <a:chOff x="2728" y="983"/>
            <a:chExt cx="2552" cy="576"/>
          </a:xfrm>
        </p:grpSpPr>
        <p:sp>
          <p:nvSpPr>
            <p:cNvPr id="108571" name="Rectangle 27"/>
            <p:cNvSpPr>
              <a:spLocks noChangeArrowheads="1"/>
            </p:cNvSpPr>
            <p:nvPr/>
          </p:nvSpPr>
          <p:spPr bwMode="lt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Rectangle 28"/>
            <p:cNvSpPr>
              <a:spLocks noChangeArrowheads="1"/>
            </p:cNvSpPr>
            <p:nvPr/>
          </p:nvSpPr>
          <p:spPr bwMode="ltGray">
            <a:xfrm>
              <a:off x="2741" y="989"/>
              <a:ext cx="2530" cy="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73" name="Rectangle 29"/>
            <p:cNvSpPr>
              <a:spLocks noChangeArrowheads="1"/>
            </p:cNvSpPr>
            <p:nvPr/>
          </p:nvSpPr>
          <p:spPr bwMode="lt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6" name="Text Box 31"/>
          <p:cNvSpPr txBox="1">
            <a:spLocks noChangeArrowheads="1"/>
          </p:cNvSpPr>
          <p:nvPr/>
        </p:nvSpPr>
        <p:spPr bwMode="black">
          <a:xfrm>
            <a:off x="3533676" y="2458590"/>
            <a:ext cx="2432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Таблица вариантов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26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1223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1489869" y="1508076"/>
            <a:ext cx="6322491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Способы решения комбинаторных задач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7107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Группа 23"/>
          <p:cNvGrpSpPr>
            <a:grpSpLocks/>
          </p:cNvGrpSpPr>
          <p:nvPr/>
        </p:nvGrpSpPr>
        <p:grpSpPr bwMode="auto">
          <a:xfrm>
            <a:off x="395288" y="1341438"/>
            <a:ext cx="7993062" cy="5064125"/>
            <a:chOff x="367206" y="1142985"/>
            <a:chExt cx="7992625" cy="5064203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gray">
            <a:xfrm rot="5400000">
              <a:off x="2681244" y="528603"/>
              <a:ext cx="3821112" cy="753605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 rot="5400000">
              <a:off x="3898381" y="-2388190"/>
              <a:ext cx="930276" cy="79926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7420" name="Picture 16" descr="O_chevron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492" y="2075595"/>
              <a:ext cx="412750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 Box 12"/>
            <p:cNvSpPr txBox="1">
              <a:spLocks noChangeArrowheads="1"/>
            </p:cNvSpPr>
            <p:nvPr/>
          </p:nvSpPr>
          <p:spPr bwMode="auto">
            <a:xfrm>
              <a:off x="583223" y="1233943"/>
              <a:ext cx="7416578" cy="61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ru-RU" sz="2400" b="1" i="1">
                  <a:solidFill>
                    <a:srgbClr val="D13F11"/>
                  </a:solidFill>
                </a:rPr>
                <a:t>Комбинаторная задача </a:t>
              </a:r>
              <a:r>
                <a:rPr lang="ru-RU" sz="2400" b="1">
                  <a:solidFill>
                    <a:srgbClr val="D13F11"/>
                  </a:solidFill>
                </a:rPr>
                <a:t>– </a:t>
              </a:r>
              <a:r>
                <a:rPr lang="ru-RU" sz="2400">
                  <a:solidFill>
                    <a:srgbClr val="D13F11"/>
                  </a:solidFill>
                </a:rPr>
                <a:t>задача, в которой идет речь о тех или иных комбинациях предметов </a:t>
              </a:r>
              <a:endParaRPr lang="en-US" sz="2400">
                <a:solidFill>
                  <a:srgbClr val="D13F11"/>
                </a:solidFill>
              </a:endParaRPr>
            </a:p>
          </p:txBody>
        </p:sp>
      </p:grpSp>
      <p:sp>
        <p:nvSpPr>
          <p:cNvPr id="17412" name="TextBox 17"/>
          <p:cNvSpPr txBox="1">
            <a:spLocks noChangeArrowheads="1"/>
          </p:cNvSpPr>
          <p:nvPr/>
        </p:nvSpPr>
        <p:spPr bwMode="auto">
          <a:xfrm>
            <a:off x="1403350" y="350043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906713"/>
            <a:ext cx="554513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1223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17666"/>
              </p:ext>
            </p:extLst>
          </p:nvPr>
        </p:nvGraphicFramePr>
        <p:xfrm>
          <a:off x="1979613" y="2879725"/>
          <a:ext cx="5364162" cy="25653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82081"/>
                <a:gridCol w="2682081"/>
              </a:tblGrid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КБС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КСБ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БСК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БКС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СБК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СКБ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928813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1. Таблица вариантов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2996952"/>
            <a:ext cx="122413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966095"/>
            <a:ext cx="122413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861048"/>
            <a:ext cx="122413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3866182"/>
            <a:ext cx="122413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4725144"/>
            <a:ext cx="144016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4725144"/>
            <a:ext cx="122413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3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1223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41917"/>
              </p:ext>
            </p:extLst>
          </p:nvPr>
        </p:nvGraphicFramePr>
        <p:xfrm>
          <a:off x="1979613" y="2879725"/>
          <a:ext cx="5364162" cy="25653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82081"/>
                <a:gridCol w="2682081"/>
              </a:tblGrid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КБС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КСБ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БСК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БКС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СБК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СКБ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928813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1. Таблица вариантов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987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1223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928813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2. Дерево вариантов</a:t>
            </a:r>
            <a:r>
              <a:rPr lang="ru-RU" sz="2400" dirty="0"/>
              <a:t> </a:t>
            </a:r>
          </a:p>
        </p:txBody>
      </p:sp>
      <p:sp>
        <p:nvSpPr>
          <p:cNvPr id="2" name="7-конечная звезда 1"/>
          <p:cNvSpPr/>
          <p:nvPr/>
        </p:nvSpPr>
        <p:spPr>
          <a:xfrm>
            <a:off x="4383757" y="2204864"/>
            <a:ext cx="332259" cy="332259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71" name="Прямоугольник 71870"/>
          <p:cNvSpPr/>
          <p:nvPr/>
        </p:nvSpPr>
        <p:spPr>
          <a:xfrm>
            <a:off x="769119" y="3609281"/>
            <a:ext cx="1281931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38141" y="3587303"/>
            <a:ext cx="1281931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Белый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 flipH="1">
            <a:off x="1489869" y="2636838"/>
            <a:ext cx="2578075" cy="907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>
            <a:off x="4499992" y="2709716"/>
            <a:ext cx="0" cy="863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>
            <a:off x="4891236" y="2636838"/>
            <a:ext cx="2705100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Прямоугольник 241"/>
          <p:cNvSpPr/>
          <p:nvPr/>
        </p:nvSpPr>
        <p:spPr>
          <a:xfrm>
            <a:off x="6804248" y="3544441"/>
            <a:ext cx="1281931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Синий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 flipH="1">
            <a:off x="611560" y="4185345"/>
            <a:ext cx="878310" cy="32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Прямоугольник 260"/>
          <p:cNvSpPr/>
          <p:nvPr/>
        </p:nvSpPr>
        <p:spPr>
          <a:xfrm>
            <a:off x="287723" y="4509120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63" name="Прямая соединительная линия 262"/>
          <p:cNvCxnSpPr/>
          <p:nvPr/>
        </p:nvCxnSpPr>
        <p:spPr>
          <a:xfrm>
            <a:off x="1489870" y="4185345"/>
            <a:ext cx="777874" cy="32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Прямоугольник 266"/>
          <p:cNvSpPr/>
          <p:nvPr/>
        </p:nvSpPr>
        <p:spPr>
          <a:xfrm>
            <a:off x="1914810" y="4514824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68" name="Прямая соединительная линия 267"/>
          <p:cNvCxnSpPr/>
          <p:nvPr/>
        </p:nvCxnSpPr>
        <p:spPr>
          <a:xfrm flipH="1">
            <a:off x="3700798" y="4185345"/>
            <a:ext cx="878310" cy="32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Прямоугольник 268"/>
          <p:cNvSpPr/>
          <p:nvPr/>
        </p:nvSpPr>
        <p:spPr>
          <a:xfrm>
            <a:off x="3376961" y="4509120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70" name="Прямая соединительная линия 269"/>
          <p:cNvCxnSpPr/>
          <p:nvPr/>
        </p:nvCxnSpPr>
        <p:spPr>
          <a:xfrm>
            <a:off x="4579108" y="4185345"/>
            <a:ext cx="777874" cy="32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Прямоугольник 270"/>
          <p:cNvSpPr/>
          <p:nvPr/>
        </p:nvSpPr>
        <p:spPr>
          <a:xfrm>
            <a:off x="5004048" y="4514824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72" name="Прямая соединительная линия 271"/>
          <p:cNvCxnSpPr/>
          <p:nvPr/>
        </p:nvCxnSpPr>
        <p:spPr>
          <a:xfrm flipH="1">
            <a:off x="6660232" y="4149080"/>
            <a:ext cx="878310" cy="32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Прямоугольник 272"/>
          <p:cNvSpPr/>
          <p:nvPr/>
        </p:nvSpPr>
        <p:spPr>
          <a:xfrm>
            <a:off x="6336395" y="4472855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74" name="Прямая соединительная линия 273"/>
          <p:cNvCxnSpPr/>
          <p:nvPr/>
        </p:nvCxnSpPr>
        <p:spPr>
          <a:xfrm>
            <a:off x="7538542" y="4149080"/>
            <a:ext cx="777874" cy="32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Прямоугольник 274"/>
          <p:cNvSpPr/>
          <p:nvPr/>
        </p:nvSpPr>
        <p:spPr>
          <a:xfrm>
            <a:off x="7963482" y="4478559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76" name="Прямая соединительная линия 275"/>
          <p:cNvCxnSpPr/>
          <p:nvPr/>
        </p:nvCxnSpPr>
        <p:spPr>
          <a:xfrm>
            <a:off x="625277" y="5090888"/>
            <a:ext cx="0" cy="57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Прямоугольник 277"/>
          <p:cNvSpPr/>
          <p:nvPr/>
        </p:nvSpPr>
        <p:spPr>
          <a:xfrm>
            <a:off x="324235" y="5674369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79" name="Прямая соединительная линия 278"/>
          <p:cNvCxnSpPr/>
          <p:nvPr/>
        </p:nvCxnSpPr>
        <p:spPr>
          <a:xfrm>
            <a:off x="2229855" y="5090888"/>
            <a:ext cx="0" cy="57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Прямоугольник 279"/>
          <p:cNvSpPr/>
          <p:nvPr/>
        </p:nvSpPr>
        <p:spPr>
          <a:xfrm>
            <a:off x="1928813" y="5674369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1" name="Прямая соединительная линия 280"/>
          <p:cNvCxnSpPr/>
          <p:nvPr/>
        </p:nvCxnSpPr>
        <p:spPr>
          <a:xfrm>
            <a:off x="3732963" y="5077767"/>
            <a:ext cx="0" cy="57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Прямоугольник 281"/>
          <p:cNvSpPr/>
          <p:nvPr/>
        </p:nvSpPr>
        <p:spPr>
          <a:xfrm>
            <a:off x="3431921" y="5661248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3" name="Прямая соединительная линия 282"/>
          <p:cNvCxnSpPr/>
          <p:nvPr/>
        </p:nvCxnSpPr>
        <p:spPr>
          <a:xfrm>
            <a:off x="5337541" y="5077767"/>
            <a:ext cx="0" cy="57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Прямоугольник 283"/>
          <p:cNvSpPr/>
          <p:nvPr/>
        </p:nvSpPr>
        <p:spPr>
          <a:xfrm>
            <a:off x="5036499" y="5661248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5" name="Прямая соединительная линия 284"/>
          <p:cNvCxnSpPr/>
          <p:nvPr/>
        </p:nvCxnSpPr>
        <p:spPr>
          <a:xfrm>
            <a:off x="6692397" y="5064646"/>
            <a:ext cx="0" cy="57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Прямоугольник 285"/>
          <p:cNvSpPr/>
          <p:nvPr/>
        </p:nvSpPr>
        <p:spPr>
          <a:xfrm>
            <a:off x="6391355" y="5648127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7" name="Прямая соединительная линия 286"/>
          <p:cNvCxnSpPr/>
          <p:nvPr/>
        </p:nvCxnSpPr>
        <p:spPr>
          <a:xfrm>
            <a:off x="8296975" y="5064646"/>
            <a:ext cx="0" cy="570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Прямоугольник 287"/>
          <p:cNvSpPr/>
          <p:nvPr/>
        </p:nvSpPr>
        <p:spPr>
          <a:xfrm>
            <a:off x="7995933" y="5648127"/>
            <a:ext cx="640966" cy="5760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871" grpId="0" animBg="1"/>
      <p:bldP spid="224" grpId="0" animBg="1"/>
      <p:bldP spid="242" grpId="0" animBg="1"/>
      <p:bldP spid="261" grpId="0" animBg="1"/>
      <p:bldP spid="267" grpId="0" animBg="1"/>
      <p:bldP spid="269" grpId="0" animBg="1"/>
      <p:bldP spid="271" grpId="0" animBg="1"/>
      <p:bldP spid="273" grpId="0" animBg="1"/>
      <p:bldP spid="275" grpId="0" animBg="1"/>
      <p:bldP spid="278" grpId="0" animBg="1"/>
      <p:bldP spid="280" grpId="0" animBg="1"/>
      <p:bldP spid="282" grpId="0" animBg="1"/>
      <p:bldP spid="284" grpId="0" animBg="1"/>
      <p:bldP spid="286" grpId="0" animBg="1"/>
      <p:bldP spid="2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1223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92275" y="2636838"/>
            <a:ext cx="53276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/>
              <a:t>1 полоса - 3 способа</a:t>
            </a:r>
          </a:p>
          <a:p>
            <a:pPr algn="ctr" eaLnBrk="1" hangingPunct="1"/>
            <a:r>
              <a:rPr lang="ru-RU" sz="3600"/>
              <a:t>2 полоса - 2 способа</a:t>
            </a:r>
          </a:p>
          <a:p>
            <a:pPr algn="ctr" eaLnBrk="1" hangingPunct="1"/>
            <a:r>
              <a:rPr lang="ru-RU" sz="3600"/>
              <a:t>3 полоса - 1 способ</a:t>
            </a:r>
          </a:p>
          <a:p>
            <a:pPr algn="ctr" eaLnBrk="1" hangingPunct="1"/>
            <a:r>
              <a:rPr lang="ru-RU" sz="3600"/>
              <a:t>3 ∙ 2 ∙ 1 = 6</a:t>
            </a:r>
          </a:p>
          <a:p>
            <a:pPr algn="ctr" eaLnBrk="1" hangingPunct="1"/>
            <a:r>
              <a:rPr lang="ru-RU" sz="3600"/>
              <a:t>Ответ: 6 способов</a:t>
            </a:r>
          </a:p>
          <a:p>
            <a:pPr algn="ctr" eaLnBrk="1" hangingPunct="1"/>
            <a:endParaRPr lang="ru-RU" sz="36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000250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3. Правило умножения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128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89163"/>
            <a:ext cx="8229600" cy="4525962"/>
          </a:xfrm>
          <a:solidFill>
            <a:schemeClr val="accent1">
              <a:alpha val="18039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Проказница-Мартышка, 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Осел</a:t>
            </a:r>
            <a:r>
              <a:rPr lang="ru-RU" sz="1800" dirty="0"/>
              <a:t>,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Козел</a:t>
            </a:r>
            <a:r>
              <a:rPr lang="ru-RU" sz="1800" dirty="0"/>
              <a:t>,</a:t>
            </a:r>
          </a:p>
          <a:p>
            <a:pPr marL="0" indent="0" algn="ctr">
              <a:buNone/>
            </a:pPr>
            <a:r>
              <a:rPr lang="ru-RU" sz="1800" dirty="0"/>
              <a:t>       Да косолапый Мишка</a:t>
            </a:r>
          </a:p>
          <a:p>
            <a:pPr marL="0" indent="0" algn="ctr">
              <a:buNone/>
            </a:pPr>
            <a:r>
              <a:rPr lang="ru-RU" sz="1800" dirty="0"/>
              <a:t>       Затеяли сыграть Квартет.</a:t>
            </a:r>
          </a:p>
          <a:p>
            <a:pPr marL="0" indent="0" algn="ctr">
              <a:buNone/>
            </a:pPr>
            <a:r>
              <a:rPr lang="ru-RU" sz="1800" dirty="0"/>
              <a:t>Достали нот, баса, альта, две скрипки</a:t>
            </a:r>
          </a:p>
          <a:p>
            <a:pPr marL="0" indent="0" algn="ctr">
              <a:buNone/>
            </a:pPr>
            <a:r>
              <a:rPr lang="ru-RU" sz="1800" dirty="0"/>
              <a:t>   И сели на лужок под липки, -</a:t>
            </a:r>
          </a:p>
          <a:p>
            <a:pPr marL="0" indent="0" algn="ctr">
              <a:buNone/>
            </a:pPr>
            <a:r>
              <a:rPr lang="ru-RU" sz="1800" dirty="0"/>
              <a:t>   Пленять своим искусством свет.</a:t>
            </a:r>
          </a:p>
          <a:p>
            <a:pPr marL="0" indent="0" algn="ctr">
              <a:buNone/>
            </a:pPr>
            <a:r>
              <a:rPr lang="ru-RU" sz="1800" dirty="0"/>
              <a:t>Ударили в смычки, дерут, а толку нет.</a:t>
            </a:r>
          </a:p>
          <a:p>
            <a:pPr marL="0" indent="0" algn="ctr">
              <a:buNone/>
            </a:pPr>
            <a:r>
              <a:rPr lang="ru-RU" sz="1800" dirty="0"/>
              <a:t>"Стой, братцы, стой! — кричит Мартышка. -  Погодите!</a:t>
            </a:r>
          </a:p>
          <a:p>
            <a:pPr marL="0" indent="0" algn="ctr">
              <a:buNone/>
            </a:pPr>
            <a:r>
              <a:rPr lang="ru-RU" sz="1800" dirty="0"/>
              <a:t>Как музыке идти? Ведь вы не так </a:t>
            </a:r>
            <a:r>
              <a:rPr lang="ru-RU" sz="1800" dirty="0" smtClean="0"/>
              <a:t>сидите…</a:t>
            </a:r>
            <a:endParaRPr lang="ru-RU" sz="1800" dirty="0"/>
          </a:p>
          <a:p>
            <a:pPr lvl="0"/>
            <a:endParaRPr lang="ru-RU" sz="2400" b="1" i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1200" dirty="0" smtClean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gray">
          <a:xfrm>
            <a:off x="2000250" y="1357313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Задача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10652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basni.ru/img/kril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0" y="2276871"/>
            <a:ext cx="1335989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621" y="5733256"/>
            <a:ext cx="794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Сколькими </a:t>
            </a:r>
            <a:r>
              <a:rPr lang="ru-RU" sz="2400" b="1" i="1" dirty="0"/>
              <a:t>способами могли бы рассесться </a:t>
            </a:r>
            <a:r>
              <a:rPr lang="ru-RU" sz="2400" b="1" i="1" dirty="0" smtClean="0"/>
              <a:t>в ряд </a:t>
            </a:r>
            <a:r>
              <a:rPr lang="ru-RU" sz="2400" b="1" i="1" dirty="0"/>
              <a:t>герои басни Крылова "Квартет"? </a:t>
            </a:r>
          </a:p>
        </p:txBody>
      </p:sp>
      <p:pic>
        <p:nvPicPr>
          <p:cNvPr id="1026" name="Picture 2" descr="http://fb.ru/misc/i/gallery/13375/3371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20" y="2194891"/>
            <a:ext cx="52197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05738"/>
              </p:ext>
            </p:extLst>
          </p:nvPr>
        </p:nvGraphicFramePr>
        <p:xfrm>
          <a:off x="755576" y="1268760"/>
          <a:ext cx="7344817" cy="48997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2155093"/>
                <a:gridCol w="2348500"/>
                <a:gridCol w="2841224"/>
              </a:tblGrid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Способ решения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Плюсы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Минусы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2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Дерево вариантов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Наглядность, возможность </a:t>
                      </a:r>
                      <a:r>
                        <a:rPr lang="ru-RU" sz="2000" b="1" u="sng" dirty="0">
                          <a:effectLst/>
                        </a:rPr>
                        <a:t>увидеть</a:t>
                      </a:r>
                      <a:r>
                        <a:rPr lang="ru-RU" sz="2000" b="1" dirty="0">
                          <a:effectLst/>
                        </a:rPr>
                        <a:t> все варианты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Очень громоздкий и длительный, если много различных вариантов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Табличный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Наглядность, </a:t>
                      </a:r>
                      <a:r>
                        <a:rPr lang="ru-RU" sz="2000" b="1" dirty="0" smtClean="0">
                          <a:effectLst/>
                        </a:rPr>
                        <a:t>возможность </a:t>
                      </a:r>
                      <a:r>
                        <a:rPr lang="ru-RU" sz="2000" b="1" u="sng" dirty="0">
                          <a:effectLst/>
                        </a:rPr>
                        <a:t>увидеть</a:t>
                      </a:r>
                      <a:r>
                        <a:rPr lang="ru-RU" sz="2000" b="1" dirty="0">
                          <a:effectLst/>
                        </a:rPr>
                        <a:t> все варианты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Довольно длительный, если много различных вариантов. Можно какой-то вариант пропустить.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Правило умножения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Компактность,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быстрота решения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«Не видно» самих вариантов, можно только просчитать их количество.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8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467544" y="2071678"/>
            <a:ext cx="7442969" cy="1357322"/>
          </a:xfrm>
          <a:prstGeom prst="roundRect">
            <a:avLst>
              <a:gd name="adj" fmla="val 1644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gray">
          <a:xfrm>
            <a:off x="684213" y="2149475"/>
            <a:ext cx="59801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/>
            <a:r>
              <a:rPr lang="en-US" sz="1600">
                <a:solidFill>
                  <a:srgbClr val="080808"/>
                </a:solidFill>
                <a:hlinkClick r:id="rId2"/>
              </a:rPr>
              <a:t>http://server-life.ru/845-tf2-roll-the-dice-brosit-kosti.html</a:t>
            </a:r>
            <a:endParaRPr lang="ru-RU" sz="1600">
              <a:solidFill>
                <a:srgbClr val="080808"/>
              </a:solidFill>
            </a:endParaRPr>
          </a:p>
          <a:p>
            <a:pPr marL="171450" indent="-171450"/>
            <a:r>
              <a:rPr lang="en-US" sz="1600">
                <a:solidFill>
                  <a:srgbClr val="080808"/>
                </a:solidFill>
                <a:hlinkClick r:id="rId3"/>
              </a:rPr>
              <a:t>http://vivatcasino.com/istoria_igry_v_kosti.aspx</a:t>
            </a:r>
            <a:endParaRPr lang="ru-RU" sz="1600">
              <a:solidFill>
                <a:srgbClr val="080808"/>
              </a:solidFill>
            </a:endParaRPr>
          </a:p>
          <a:p>
            <a:pPr marL="171450" indent="-171450"/>
            <a:r>
              <a:rPr lang="en-US" sz="1600">
                <a:solidFill>
                  <a:srgbClr val="080808"/>
                </a:solidFill>
                <a:hlinkClick r:id="rId4"/>
              </a:rPr>
              <a:t>http://only-most.ru/?p=2098</a:t>
            </a:r>
            <a:endParaRPr lang="ru-RU" sz="1600">
              <a:solidFill>
                <a:srgbClr val="080808"/>
              </a:solidFill>
            </a:endParaRPr>
          </a:p>
          <a:p>
            <a:pPr marL="171450" indent="-171450"/>
            <a:r>
              <a:rPr lang="en-US" sz="1600">
                <a:solidFill>
                  <a:srgbClr val="080808"/>
                </a:solidFill>
                <a:hlinkClick r:id="rId5"/>
              </a:rPr>
              <a:t>http://photo.sibnet.ru/alb48804/ft1162009/</a:t>
            </a:r>
            <a:endParaRPr lang="ru-RU" sz="1600">
              <a:solidFill>
                <a:srgbClr val="080808"/>
              </a:solidFill>
            </a:endParaRPr>
          </a:p>
          <a:p>
            <a:pPr marL="171450" indent="-171450"/>
            <a:endParaRPr lang="ru-RU" sz="1600">
              <a:solidFill>
                <a:srgbClr val="080808"/>
              </a:solidFill>
            </a:endParaRPr>
          </a:p>
          <a:p>
            <a:pPr marL="171450" indent="-171450"/>
            <a:endParaRPr lang="ru-RU" sz="1600">
              <a:solidFill>
                <a:srgbClr val="080808"/>
              </a:solidFill>
            </a:endParaRPr>
          </a:p>
          <a:p>
            <a:pPr marL="171450" indent="-171450"/>
            <a:endParaRPr lang="ru-RU" sz="1600">
              <a:solidFill>
                <a:srgbClr val="080808"/>
              </a:solidFill>
            </a:endParaRPr>
          </a:p>
          <a:p>
            <a:pPr marL="171450" indent="-171450"/>
            <a:endParaRPr lang="en-US" sz="1600">
              <a:solidFill>
                <a:srgbClr val="080808"/>
              </a:solidFill>
            </a:endParaRPr>
          </a:p>
        </p:txBody>
      </p:sp>
      <p:sp>
        <p:nvSpPr>
          <p:cNvPr id="22534" name="Text Box 18"/>
          <p:cNvSpPr txBox="1">
            <a:spLocks noChangeArrowheads="1"/>
          </p:cNvSpPr>
          <p:nvPr/>
        </p:nvSpPr>
        <p:spPr bwMode="black">
          <a:xfrm>
            <a:off x="1277938" y="5486400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8F8F8"/>
                </a:solidFill>
              </a:rPr>
              <a:t>necessity</a:t>
            </a:r>
          </a:p>
        </p:txBody>
      </p:sp>
      <p:sp>
        <p:nvSpPr>
          <p:cNvPr id="2253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Картинки:</a:t>
            </a:r>
            <a:endParaRPr lang="en-US" smtClean="0"/>
          </a:p>
        </p:txBody>
      </p:sp>
      <p:pic>
        <p:nvPicPr>
          <p:cNvPr id="22536" name="Picture 24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781425"/>
            <a:ext cx="168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2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115328" cy="496855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«Главная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сила математики состоит в том, что вместе с решением одной конкретной задачи она создаёт общие приёмы и способы, применимые во многих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ситуациях,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которые даже не всегда можно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предвидеть»</a:t>
            </a:r>
          </a:p>
          <a:p>
            <a:pPr>
              <a:buNone/>
            </a:pPr>
            <a:r>
              <a:rPr lang="ru-RU" sz="3200" dirty="0" smtClean="0">
                <a:latin typeface="Calibri" pitchFamily="34" charset="0"/>
              </a:rPr>
              <a:t>                                                  М. И. Башмаков</a:t>
            </a:r>
            <a:endParaRPr lang="ru-RU" sz="3200" dirty="0">
              <a:latin typeface="Calibri" pitchFamily="34" charset="0"/>
            </a:endParaRPr>
          </a:p>
          <a:p>
            <a:pPr marL="0" indent="0" algn="r">
              <a:buNone/>
            </a:pPr>
            <a:endParaRPr lang="ru-RU" dirty="0" smtClean="0"/>
          </a:p>
        </p:txBody>
      </p:sp>
      <p:pic>
        <p:nvPicPr>
          <p:cNvPr id="4" name="Picture 4" descr="MCj0440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line.ua/static/media/downloads/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07056"/>
            <a:ext cx="6320582" cy="521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Cj044042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29083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29067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2797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6516688" y="4705350"/>
            <a:ext cx="20875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BF5F00"/>
                </a:solidFill>
                <a:latin typeface="Arial"/>
                <a:cs typeface="Arial"/>
              </a:rPr>
              <a:t>Россия</a:t>
            </a:r>
          </a:p>
        </p:txBody>
      </p:sp>
      <p:sp>
        <p:nvSpPr>
          <p:cNvPr id="21510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3132138" y="4652963"/>
            <a:ext cx="2752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BF5F00"/>
                </a:solidFill>
                <a:latin typeface="Arial"/>
                <a:cs typeface="Arial"/>
              </a:rPr>
              <a:t>Нидерланды</a:t>
            </a:r>
          </a:p>
        </p:txBody>
      </p:sp>
      <p:sp>
        <p:nvSpPr>
          <p:cNvPr id="21511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611188" y="4652963"/>
            <a:ext cx="18732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BF5F00"/>
                </a:solidFill>
                <a:latin typeface="Arial"/>
                <a:cs typeface="Arial"/>
              </a:rPr>
              <a:t>Сербия</a:t>
            </a:r>
          </a:p>
        </p:txBody>
      </p:sp>
      <p:pic>
        <p:nvPicPr>
          <p:cNvPr id="17" name="Picture 4" descr="MCj044042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gray">
          <a:xfrm>
            <a:off x="3073400" y="1865313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Contents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gray">
          <a:xfrm>
            <a:off x="2859088" y="447516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gray">
          <a:xfrm>
            <a:off x="4621213" y="4497388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gray">
          <a:xfrm>
            <a:off x="973138" y="1865313"/>
            <a:ext cx="1947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5126" name="Text Box 15"/>
          <p:cNvSpPr txBox="1">
            <a:spLocks noChangeArrowheads="1"/>
          </p:cNvSpPr>
          <p:nvPr/>
        </p:nvSpPr>
        <p:spPr bwMode="gray">
          <a:xfrm>
            <a:off x="5908675" y="3732213"/>
            <a:ext cx="20208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pic>
        <p:nvPicPr>
          <p:cNvPr id="35" name="Picture 4" descr="MCj0440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10"/>
          <p:cNvSpPr>
            <a:spLocks noChangeArrowheads="1"/>
          </p:cNvSpPr>
          <p:nvPr/>
        </p:nvSpPr>
        <p:spPr bwMode="invGray">
          <a:xfrm>
            <a:off x="1116013" y="5110163"/>
            <a:ext cx="7456487" cy="1343025"/>
          </a:xfrm>
          <a:prstGeom prst="roundRect">
            <a:avLst>
              <a:gd name="adj" fmla="val 662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129" name="TextBox 41"/>
          <p:cNvSpPr txBox="1">
            <a:spLocks noChangeArrowheads="1"/>
          </p:cNvSpPr>
          <p:nvPr/>
        </p:nvSpPr>
        <p:spPr bwMode="auto">
          <a:xfrm>
            <a:off x="1331913" y="5157788"/>
            <a:ext cx="69659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/>
              <a:t>Вперед поедешь – голову сложишь, направо поедешь – коня потеряешь, налево поедешь – меча лишишься.</a:t>
            </a:r>
          </a:p>
          <a:p>
            <a:pPr eaLnBrk="1" hangingPunct="1"/>
            <a:endParaRPr lang="ru-RU" sz="1600"/>
          </a:p>
          <a:p>
            <a:pPr algn="r" eaLnBrk="1" hangingPunct="1"/>
            <a:r>
              <a:rPr lang="ru-RU"/>
              <a:t>«Витязь на распутье» 1882 г. Васнецов Виктор Михайлович</a:t>
            </a: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 cstate="print"/>
          <a:srcRect b="5837"/>
          <a:stretch>
            <a:fillRect/>
          </a:stretch>
        </p:blipFill>
        <p:spPr bwMode="auto">
          <a:xfrm>
            <a:off x="1547664" y="1525232"/>
            <a:ext cx="6408712" cy="3336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2113" y="1241425"/>
            <a:ext cx="8572500" cy="5500688"/>
          </a:xfrm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  <a:t>Термин «</a:t>
            </a:r>
            <a:r>
              <a:rPr lang="ru-RU" sz="2800" b="1" i="1" dirty="0" smtClean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  <a:t>комбинаторика</a:t>
            </a: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  <a:t>» происходит от латинского слова «combina», что в переводе на русский означает – «сочетать», «соединять».</a:t>
            </a:r>
            <a:br>
              <a:rPr lang="ru-RU" sz="2800" dirty="0" smtClean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</a:br>
            <a:endParaRPr lang="ru-RU" sz="2800" dirty="0" smtClean="0">
              <a:solidFill>
                <a:schemeClr val="accent1">
                  <a:lumMod val="10000"/>
                </a:schemeClr>
              </a:solidFill>
              <a:latin typeface="Cambria" pitchFamily="18" charset="0"/>
            </a:endParaRPr>
          </a:p>
          <a:p>
            <a:pPr>
              <a:buFontTx/>
              <a:buNone/>
              <a:defRPr/>
            </a:pPr>
            <a:r>
              <a:rPr lang="ru-RU" sz="2800" b="1" i="1" dirty="0" smtClean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  <a:t>Комбинаторика </a:t>
            </a:r>
            <a:r>
              <a:rPr lang="ru-RU" sz="2800" dirty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  <a:t>–</a:t>
            </a:r>
            <a:r>
              <a:rPr lang="ru-RU" sz="2800" b="1" i="1" dirty="0" smtClean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latin typeface="Cambria" pitchFamily="18" charset="0"/>
              </a:rPr>
              <a:t>раздел математики, посвящённый решению задач выбора и расположения элементов в соответствии с данными условиями.</a:t>
            </a:r>
            <a:endParaRPr lang="ru-RU" sz="2800" dirty="0">
              <a:solidFill>
                <a:schemeClr val="accent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Picture 43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1092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268413"/>
            <a:ext cx="6911975" cy="633412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доисторическую эпоху люди сталкивались с комбинаторными задачами.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2460625"/>
            <a:ext cx="4752975" cy="492918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solidFill>
                  <a:srgbClr val="190D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Выбирать и расположить предметы в определенном порядке, отыскивать среди разных расположений наилучшее – вот задачи, решаемые в быту, на охоте или в сражениях. </a:t>
            </a:r>
          </a:p>
          <a:p>
            <a:endParaRPr lang="ru-RU" sz="2400" dirty="0" smtClean="0">
              <a:solidFill>
                <a:srgbClr val="190D00"/>
              </a:solidFill>
            </a:endParaRPr>
          </a:p>
        </p:txBody>
      </p:sp>
      <p:pic>
        <p:nvPicPr>
          <p:cNvPr id="4" name="Picture 4" descr="MCj0440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116013" y="5765800"/>
            <a:ext cx="7343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190D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Некоторые элементы комбинаторики были известны в Индии еще во II в. до н. э.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513138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408113"/>
            <a:ext cx="4114800" cy="72548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Древней Греции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179388" y="2246313"/>
            <a:ext cx="5072062" cy="52149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smtClean="0">
                <a:solidFill>
                  <a:srgbClr val="190D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подсчитывали число различных комбинаций длинных и коротких слогов в стихотворных размерах,  занимались теорией фигурных чисел, изучали фигуры, которые можно составить из частей особым образом, разрезанного квадрата, и т.д.</a:t>
            </a:r>
          </a:p>
          <a:p>
            <a:pPr marL="0" indent="0">
              <a:buFontTx/>
              <a:buNone/>
            </a:pPr>
            <a:endParaRPr lang="ru-RU" sz="2800" smtClean="0">
              <a:solidFill>
                <a:srgbClr val="190D00"/>
              </a:solidFill>
            </a:endParaRPr>
          </a:p>
        </p:txBody>
      </p:sp>
      <p:pic>
        <p:nvPicPr>
          <p:cNvPr id="21506" name="Picture 2" descr="http://s50.radikal.ru/i130/0906/85/f014fc2d2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628775"/>
            <a:ext cx="2989262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Cj044042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1412875"/>
            <a:ext cx="6718300" cy="936625"/>
          </a:xfrm>
          <a:ln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r>
              <a:rPr lang="ru-RU" sz="2400" smtClean="0">
                <a:solidFill>
                  <a:srgbClr val="663300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  <a:t>Со временем появились различные игры </a:t>
            </a:r>
            <a:br>
              <a:rPr lang="ru-RU" sz="2400" smtClean="0">
                <a:solidFill>
                  <a:srgbClr val="663300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400" smtClean="0">
                <a:solidFill>
                  <a:srgbClr val="663300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  <a:t> ( нарды, карты, шашки, шахматы и т. </a:t>
            </a:r>
            <a:r>
              <a:rPr lang="ru-RU" sz="2400" smtClean="0">
                <a:solidFill>
                  <a:srgbClr val="66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д.).</a:t>
            </a:r>
            <a:endParaRPr lang="ru-RU" sz="2400" smtClean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2238" y="2292350"/>
            <a:ext cx="3941762" cy="19288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600" smtClean="0">
                <a:solidFill>
                  <a:srgbClr val="190D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каждой из этих игр приходилось рассматривать различные сочетания фигур, и выигрывал тот, кто их лучше изучал, знал выигрышные комбинации и умел избегать проигрышных.</a:t>
            </a:r>
            <a:endParaRPr lang="ru-RU" sz="2600" b="1" i="1" u="sng" smtClean="0">
              <a:solidFill>
                <a:srgbClr val="190D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marL="0" indent="0"/>
            <a:endParaRPr lang="ru-RU" smtClean="0"/>
          </a:p>
        </p:txBody>
      </p:sp>
      <p:pic>
        <p:nvPicPr>
          <p:cNvPr id="5" name="Picture 4" descr="MCj0440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473325"/>
            <a:ext cx="4572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1536</TotalTime>
  <Words>498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576TGp_report_light</vt:lpstr>
      <vt:lpstr>Комбинаторика Урок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доисторическую эпоху люди сталкивались с комбинаторными задачами.</vt:lpstr>
      <vt:lpstr>В Древней Греции</vt:lpstr>
      <vt:lpstr>Со временем появились различные игры   ( нарды, карты, шашки, шахматы и т. д.).</vt:lpstr>
      <vt:lpstr>Готфрид Вильгельм Лейбниц (1.07.1646 - 14.11.1716)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Sasha</dc:creator>
  <cp:lastModifiedBy>Ирина</cp:lastModifiedBy>
  <cp:revision>91</cp:revision>
  <dcterms:created xsi:type="dcterms:W3CDTF">2010-03-02T02:27:28Z</dcterms:created>
  <dcterms:modified xsi:type="dcterms:W3CDTF">2015-04-01T05:36:08Z</dcterms:modified>
</cp:coreProperties>
</file>