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2" r:id="rId3"/>
    <p:sldId id="259" r:id="rId4"/>
    <p:sldId id="260" r:id="rId5"/>
    <p:sldId id="261" r:id="rId6"/>
    <p:sldId id="262" r:id="rId7"/>
    <p:sldId id="263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DE9FD"/>
    <a:srgbClr val="F8BEF9"/>
    <a:srgbClr val="A9499E"/>
    <a:srgbClr val="06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56" autoAdjust="0"/>
  </p:normalViewPr>
  <p:slideViewPr>
    <p:cSldViewPr>
      <p:cViewPr>
        <p:scale>
          <a:sx n="100" d="100"/>
          <a:sy n="100" d="100"/>
        </p:scale>
        <p:origin x="-50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8D3C9-BE3C-4482-A49A-5EA82D499D6D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A7418-0009-456C-B0AB-CFB1335D25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0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A7418-0009-456C-B0AB-CFB1335D25F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0116-90FB-4FF1-8AC9-FCC3C39D0D69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/>
          <p:cNvGrpSpPr/>
          <p:nvPr/>
        </p:nvGrpSpPr>
        <p:grpSpPr>
          <a:xfrm>
            <a:off x="971600" y="2420888"/>
            <a:ext cx="7344816" cy="2664296"/>
            <a:chOff x="899592" y="1988840"/>
            <a:chExt cx="7344816" cy="266429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187624" y="2060848"/>
              <a:ext cx="7056784" cy="1296144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115616" y="2276872"/>
              <a:ext cx="7056784" cy="1296144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971600" y="2492896"/>
              <a:ext cx="7128792" cy="1296144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971600" y="2708920"/>
              <a:ext cx="7056784" cy="1296144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899592" y="2924944"/>
              <a:ext cx="7056784" cy="1296144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971600" y="2636912"/>
              <a:ext cx="862782" cy="2016224"/>
            </a:xfrm>
            <a:custGeom>
              <a:avLst/>
              <a:gdLst/>
              <a:ahLst/>
              <a:cxnLst>
                <a:cxn ang="0">
                  <a:pos x="780" y="2580"/>
                </a:cxn>
                <a:cxn ang="0">
                  <a:pos x="600" y="2580"/>
                </a:cxn>
                <a:cxn ang="0">
                  <a:pos x="780" y="2220"/>
                </a:cxn>
                <a:cxn ang="0">
                  <a:pos x="1500" y="2220"/>
                </a:cxn>
                <a:cxn ang="0">
                  <a:pos x="1680" y="2760"/>
                </a:cxn>
                <a:cxn ang="0">
                  <a:pos x="600" y="3120"/>
                </a:cxn>
                <a:cxn ang="0">
                  <a:pos x="60" y="2760"/>
                </a:cxn>
                <a:cxn ang="0">
                  <a:pos x="240" y="2220"/>
                </a:cxn>
                <a:cxn ang="0">
                  <a:pos x="960" y="1860"/>
                </a:cxn>
                <a:cxn ang="0">
                  <a:pos x="1140" y="960"/>
                </a:cxn>
                <a:cxn ang="0">
                  <a:pos x="600" y="420"/>
                </a:cxn>
                <a:cxn ang="0">
                  <a:pos x="1140" y="3480"/>
                </a:cxn>
                <a:cxn ang="0">
                  <a:pos x="960" y="3660"/>
                </a:cxn>
                <a:cxn ang="0">
                  <a:pos x="960" y="3480"/>
                </a:cxn>
              </a:cxnLst>
              <a:rect l="0" t="0" r="r" b="b"/>
              <a:pathLst>
                <a:path w="1830" h="4020">
                  <a:moveTo>
                    <a:pt x="780" y="2580"/>
                  </a:moveTo>
                  <a:cubicBezTo>
                    <a:pt x="690" y="2610"/>
                    <a:pt x="600" y="2640"/>
                    <a:pt x="600" y="2580"/>
                  </a:cubicBezTo>
                  <a:cubicBezTo>
                    <a:pt x="600" y="2520"/>
                    <a:pt x="630" y="2280"/>
                    <a:pt x="780" y="2220"/>
                  </a:cubicBezTo>
                  <a:cubicBezTo>
                    <a:pt x="930" y="2160"/>
                    <a:pt x="1350" y="2130"/>
                    <a:pt x="1500" y="2220"/>
                  </a:cubicBezTo>
                  <a:cubicBezTo>
                    <a:pt x="1650" y="2310"/>
                    <a:pt x="1830" y="2610"/>
                    <a:pt x="1680" y="2760"/>
                  </a:cubicBezTo>
                  <a:cubicBezTo>
                    <a:pt x="1530" y="2910"/>
                    <a:pt x="870" y="3120"/>
                    <a:pt x="600" y="3120"/>
                  </a:cubicBezTo>
                  <a:cubicBezTo>
                    <a:pt x="330" y="3120"/>
                    <a:pt x="120" y="2910"/>
                    <a:pt x="60" y="2760"/>
                  </a:cubicBezTo>
                  <a:cubicBezTo>
                    <a:pt x="0" y="2610"/>
                    <a:pt x="90" y="2370"/>
                    <a:pt x="240" y="2220"/>
                  </a:cubicBezTo>
                  <a:cubicBezTo>
                    <a:pt x="390" y="2070"/>
                    <a:pt x="810" y="2070"/>
                    <a:pt x="960" y="1860"/>
                  </a:cubicBezTo>
                  <a:cubicBezTo>
                    <a:pt x="1110" y="1650"/>
                    <a:pt x="1200" y="1200"/>
                    <a:pt x="1140" y="960"/>
                  </a:cubicBezTo>
                  <a:cubicBezTo>
                    <a:pt x="1080" y="720"/>
                    <a:pt x="600" y="0"/>
                    <a:pt x="600" y="420"/>
                  </a:cubicBezTo>
                  <a:cubicBezTo>
                    <a:pt x="600" y="840"/>
                    <a:pt x="1080" y="2940"/>
                    <a:pt x="1140" y="3480"/>
                  </a:cubicBezTo>
                  <a:cubicBezTo>
                    <a:pt x="1200" y="4020"/>
                    <a:pt x="990" y="3660"/>
                    <a:pt x="960" y="3660"/>
                  </a:cubicBezTo>
                  <a:cubicBezTo>
                    <a:pt x="930" y="3660"/>
                    <a:pt x="960" y="3510"/>
                    <a:pt x="960" y="3480"/>
                  </a:cubicBezTo>
                </a:path>
              </a:pathLst>
            </a:custGeom>
            <a:noFill/>
            <a:ln w="101600" cap="rnd">
              <a:solidFill>
                <a:srgbClr val="66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20774118">
              <a:off x="1941260" y="4060107"/>
              <a:ext cx="504056" cy="3429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V="1">
              <a:off x="1835696" y="4149078"/>
              <a:ext cx="720080" cy="1440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H="1" flipV="1">
              <a:off x="2339752" y="2996952"/>
              <a:ext cx="114300" cy="12275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339752" y="2996952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 flipV="1">
              <a:off x="3131840" y="2780928"/>
              <a:ext cx="77192" cy="112474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 rot="20956447">
              <a:off x="2722847" y="3835945"/>
              <a:ext cx="532003" cy="29770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131840" y="2780928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H="1" flipV="1">
              <a:off x="3923928" y="2564904"/>
              <a:ext cx="42292" cy="1113284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 rot="20905196">
              <a:off x="3328686" y="3437226"/>
              <a:ext cx="861622" cy="613724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923928" y="2564904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 rot="21161930">
              <a:off x="4231108" y="3314826"/>
              <a:ext cx="490860" cy="332656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 flipV="1">
              <a:off x="4644008" y="2348880"/>
              <a:ext cx="42292" cy="1155576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44008" y="2348880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4860032" y="3068960"/>
              <a:ext cx="525140" cy="33265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14900361">
              <a:off x="4675133" y="3108223"/>
              <a:ext cx="620712" cy="3333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>
                    <a:gamma/>
                    <a:shade val="46275"/>
                    <a:invGamma/>
                  </a:srgbClr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 flipV="1">
              <a:off x="5292080" y="2204864"/>
              <a:ext cx="42292" cy="1299592"/>
            </a:xfrm>
            <a:prstGeom prst="line">
              <a:avLst/>
            </a:prstGeom>
            <a:noFill/>
            <a:ln w="31750">
              <a:solidFill>
                <a:srgbClr val="33CC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6137102">
              <a:off x="4990666" y="3094433"/>
              <a:ext cx="587375" cy="29845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>
                    <a:gamma/>
                    <a:shade val="46275"/>
                    <a:invGamma/>
                  </a:srgbClr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5292080" y="2204864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 rot="21329287">
              <a:off x="5589924" y="2872344"/>
              <a:ext cx="504056" cy="269304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 flipV="1">
              <a:off x="6012160" y="1988840"/>
              <a:ext cx="42292" cy="101156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6012160" y="1988840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 rot="21429125">
              <a:off x="6516483" y="2575637"/>
              <a:ext cx="440386" cy="335419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AutoShape 25"/>
            <p:cNvSpPr>
              <a:spLocks noChangeArrowheads="1"/>
            </p:cNvSpPr>
            <p:nvPr/>
          </p:nvSpPr>
          <p:spPr bwMode="auto">
            <a:xfrm rot="12076637">
              <a:off x="6552154" y="2820855"/>
              <a:ext cx="266671" cy="24815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8072036">
              <a:off x="6776811" y="2768607"/>
              <a:ext cx="266671" cy="23678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 rot="3583372">
              <a:off x="6771124" y="2547765"/>
              <a:ext cx="266671" cy="24315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0362255">
              <a:off x="6539593" y="2447123"/>
              <a:ext cx="266671" cy="24315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6516216" y="2708920"/>
              <a:ext cx="0" cy="1224136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 rot="16200000">
              <a:off x="6432450" y="2648670"/>
              <a:ext cx="266671" cy="24315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 rot="191210">
              <a:off x="6516216" y="3140968"/>
              <a:ext cx="453008" cy="864096"/>
            </a:xfrm>
            <a:custGeom>
              <a:avLst/>
              <a:gdLst/>
              <a:ahLst/>
              <a:cxnLst>
                <a:cxn ang="0">
                  <a:pos x="60" y="1650"/>
                </a:cxn>
                <a:cxn ang="0">
                  <a:pos x="60" y="930"/>
                </a:cxn>
                <a:cxn ang="0">
                  <a:pos x="420" y="390"/>
                </a:cxn>
                <a:cxn ang="0">
                  <a:pos x="420" y="30"/>
                </a:cxn>
                <a:cxn ang="0">
                  <a:pos x="600" y="570"/>
                </a:cxn>
                <a:cxn ang="0">
                  <a:pos x="420" y="1110"/>
                </a:cxn>
                <a:cxn ang="0">
                  <a:pos x="60" y="1290"/>
                </a:cxn>
                <a:cxn ang="0">
                  <a:pos x="60" y="1470"/>
                </a:cxn>
                <a:cxn ang="0">
                  <a:pos x="60" y="1650"/>
                </a:cxn>
              </a:cxnLst>
              <a:rect l="0" t="0" r="r" b="b"/>
              <a:pathLst>
                <a:path w="600" h="1740">
                  <a:moveTo>
                    <a:pt x="60" y="1650"/>
                  </a:moveTo>
                  <a:cubicBezTo>
                    <a:pt x="60" y="1560"/>
                    <a:pt x="0" y="1140"/>
                    <a:pt x="60" y="930"/>
                  </a:cubicBezTo>
                  <a:cubicBezTo>
                    <a:pt x="120" y="720"/>
                    <a:pt x="360" y="540"/>
                    <a:pt x="420" y="390"/>
                  </a:cubicBezTo>
                  <a:cubicBezTo>
                    <a:pt x="480" y="240"/>
                    <a:pt x="390" y="0"/>
                    <a:pt x="420" y="30"/>
                  </a:cubicBezTo>
                  <a:cubicBezTo>
                    <a:pt x="450" y="60"/>
                    <a:pt x="600" y="390"/>
                    <a:pt x="600" y="570"/>
                  </a:cubicBezTo>
                  <a:cubicBezTo>
                    <a:pt x="600" y="750"/>
                    <a:pt x="510" y="990"/>
                    <a:pt x="420" y="1110"/>
                  </a:cubicBezTo>
                  <a:cubicBezTo>
                    <a:pt x="330" y="1230"/>
                    <a:pt x="120" y="1230"/>
                    <a:pt x="60" y="1290"/>
                  </a:cubicBezTo>
                  <a:cubicBezTo>
                    <a:pt x="0" y="1350"/>
                    <a:pt x="60" y="1410"/>
                    <a:pt x="60" y="1470"/>
                  </a:cubicBezTo>
                  <a:cubicBezTo>
                    <a:pt x="60" y="1530"/>
                    <a:pt x="60" y="1740"/>
                    <a:pt x="60" y="1650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4896" cy="252028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800080"/>
                </a:solidFill>
                <a:latin typeface="Comic Sans MS" pitchFamily="66" charset="0"/>
              </a:rPr>
              <a:t>Моя</a:t>
            </a:r>
            <a:br>
              <a:rPr lang="ru-RU" sz="5300" b="1" dirty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5300" b="1" dirty="0" smtClean="0">
                <a:solidFill>
                  <a:srgbClr val="800080"/>
                </a:solidFill>
                <a:latin typeface="Comic Sans MS" pitchFamily="66" charset="0"/>
              </a:rPr>
              <a:t>педагогическая</a:t>
            </a:r>
            <a:br>
              <a:rPr lang="ru-RU" sz="5300" b="1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5300" b="1" dirty="0" smtClean="0">
                <a:solidFill>
                  <a:srgbClr val="800080"/>
                </a:solidFill>
                <a:latin typeface="Comic Sans MS" pitchFamily="66" charset="0"/>
              </a:rPr>
              <a:t>концепция 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208912" cy="13681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r>
              <a:rPr lang="ru-RU" sz="7200" dirty="0" smtClean="0">
                <a:solidFill>
                  <a:srgbClr val="800080"/>
                </a:solidFill>
              </a:rPr>
              <a:t>Автор: </a:t>
            </a:r>
            <a:r>
              <a:rPr lang="ru-RU" sz="7200" dirty="0" err="1" smtClean="0">
                <a:solidFill>
                  <a:srgbClr val="800080"/>
                </a:solidFill>
              </a:rPr>
              <a:t>Сотпа</a:t>
            </a:r>
            <a:r>
              <a:rPr lang="ru-RU" sz="7200" dirty="0" smtClean="0">
                <a:solidFill>
                  <a:srgbClr val="800080"/>
                </a:solidFill>
              </a:rPr>
              <a:t> Д.С.</a:t>
            </a:r>
          </a:p>
          <a:p>
            <a:pPr algn="r"/>
            <a:r>
              <a:rPr lang="ru-RU" sz="7200" dirty="0" smtClean="0">
                <a:solidFill>
                  <a:srgbClr val="800080"/>
                </a:solidFill>
              </a:rPr>
              <a:t>Учитель математики</a:t>
            </a:r>
          </a:p>
          <a:p>
            <a:pPr algn="r"/>
            <a:r>
              <a:rPr lang="ru-RU" sz="7200" dirty="0" smtClean="0">
                <a:solidFill>
                  <a:srgbClr val="800080"/>
                </a:solidFill>
              </a:rPr>
              <a:t>МБОУ </a:t>
            </a:r>
            <a:r>
              <a:rPr lang="ru-RU" sz="7200" dirty="0" err="1" smtClean="0">
                <a:solidFill>
                  <a:srgbClr val="800080"/>
                </a:solidFill>
              </a:rPr>
              <a:t>Сукпакская</a:t>
            </a:r>
            <a:r>
              <a:rPr lang="ru-RU" sz="7200" dirty="0" smtClean="0">
                <a:solidFill>
                  <a:srgbClr val="800080"/>
                </a:solidFill>
              </a:rPr>
              <a:t> СОШ</a:t>
            </a:r>
            <a:endParaRPr lang="ru-RU" sz="7200" dirty="0">
              <a:solidFill>
                <a:srgbClr val="800080"/>
              </a:solidFill>
            </a:endParaRPr>
          </a:p>
          <a:p>
            <a:pPr algn="r"/>
            <a:r>
              <a:rPr lang="ru-RU" sz="7200" i="1" dirty="0">
                <a:solidFill>
                  <a:srgbClr val="800080"/>
                </a:solidFill>
              </a:rPr>
              <a:t> </a:t>
            </a:r>
            <a:endParaRPr lang="ru-RU" sz="7200" dirty="0">
              <a:solidFill>
                <a:srgbClr val="800080"/>
              </a:solidFill>
            </a:endParaRPr>
          </a:p>
          <a:p>
            <a:r>
              <a:rPr lang="ru-RU" sz="7200" i="1" dirty="0"/>
              <a:t> </a:t>
            </a:r>
            <a:endParaRPr lang="ru-RU" sz="7200" dirty="0"/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97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330824" cy="3240360"/>
          </a:xfrm>
        </p:spPr>
        <p:txBody>
          <a:bodyPr>
            <a:normAutofit fontScale="92500"/>
          </a:bodyPr>
          <a:lstStyle/>
          <a:p>
            <a:r>
              <a:rPr lang="ru-RU" sz="2100" b="0" i="1" dirty="0" smtClean="0">
                <a:solidFill>
                  <a:srgbClr val="800080"/>
                </a:solidFill>
              </a:rPr>
              <a:t>            Иногда я задаю себе вопрос: «Счастливый ли я человек?». У меня замечательная семья и любимая работа… Работа? Да нет же, школа – моя жизнь! То, без чего я не могу представить своё будущее…</a:t>
            </a:r>
          </a:p>
          <a:p>
            <a:pPr algn="ctr"/>
            <a:r>
              <a:rPr lang="ru-RU" sz="2100" b="0" i="1" dirty="0" smtClean="0">
                <a:solidFill>
                  <a:srgbClr val="800080"/>
                </a:solidFill>
              </a:rPr>
              <a:t>В нашей жизни всё неповторимо.</a:t>
            </a:r>
          </a:p>
          <a:p>
            <a:pPr algn="ctr"/>
            <a:r>
              <a:rPr lang="ru-RU" sz="2100" b="0" i="1" dirty="0" smtClean="0">
                <a:solidFill>
                  <a:srgbClr val="800080"/>
                </a:solidFill>
              </a:rPr>
              <a:t>Так ведётся издавна, в веках.</a:t>
            </a:r>
          </a:p>
          <a:p>
            <a:pPr algn="ctr"/>
            <a:r>
              <a:rPr lang="ru-RU" sz="2100" b="0" i="1" dirty="0" smtClean="0">
                <a:solidFill>
                  <a:srgbClr val="800080"/>
                </a:solidFill>
              </a:rPr>
              <a:t>Только лишь одно бесспорно, зримо – </a:t>
            </a:r>
          </a:p>
          <a:p>
            <a:pPr algn="ctr"/>
            <a:r>
              <a:rPr lang="ru-RU" sz="2100" b="0" i="1" dirty="0" smtClean="0">
                <a:solidFill>
                  <a:srgbClr val="800080"/>
                </a:solidFill>
              </a:rPr>
              <a:t>Кто учил, живёт в учениках.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3977680"/>
            <a:ext cx="4041775" cy="2880320"/>
          </a:xfrm>
        </p:spPr>
        <p:txBody>
          <a:bodyPr>
            <a:normAutofit/>
          </a:bodyPr>
          <a:lstStyle/>
          <a:p>
            <a:r>
              <a:rPr lang="ru-RU" sz="1900" b="0" i="1" dirty="0" smtClean="0">
                <a:solidFill>
                  <a:srgbClr val="800080"/>
                </a:solidFill>
              </a:rPr>
              <a:t>      Воспитание – это цельная картина, произведение, составленное  из фрагментов. Но каждый фрагмент по-своему несёт и смысл, и назначение.</a:t>
            </a:r>
            <a:endParaRPr lang="ru-RU" sz="1900" b="0" dirty="0" smtClean="0">
              <a:solidFill>
                <a:srgbClr val="800080"/>
              </a:solidFill>
            </a:endParaRPr>
          </a:p>
          <a:p>
            <a:r>
              <a:rPr lang="ru-RU" sz="1900" b="0" i="1" dirty="0" smtClean="0">
                <a:solidFill>
                  <a:srgbClr val="800080"/>
                </a:solidFill>
              </a:rPr>
              <a:t>     Я вижу это произведение музыкальным, а любая музыка строится на основе семи нот.</a:t>
            </a:r>
            <a:endParaRPr lang="ru-RU" sz="1900" b="0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381328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800080"/>
                </a:solidFill>
              </a:rPr>
              <a:t>Открытое занятие</a:t>
            </a:r>
            <a:endParaRPr lang="ru-RU" sz="1200" dirty="0" smtClean="0">
              <a:solidFill>
                <a:srgbClr val="80008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88" y="331540"/>
            <a:ext cx="4041775" cy="30313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4" y="3628186"/>
            <a:ext cx="4040188" cy="30301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4040188" cy="2736303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800080"/>
                </a:solidFill>
              </a:rPr>
              <a:t>       Для </a:t>
            </a:r>
            <a:r>
              <a:rPr lang="ru-RU" sz="1800" b="0" i="1" dirty="0">
                <a:solidFill>
                  <a:srgbClr val="800080"/>
                </a:solidFill>
              </a:rPr>
              <a:t>каждого ребёнка школа начинается с начальной. Маленький человечек с букетом цветов первый раз идёт в школу. Каким будет его </a:t>
            </a:r>
            <a:r>
              <a:rPr lang="ru-RU" sz="1800" b="0" i="1" dirty="0" smtClean="0">
                <a:solidFill>
                  <a:srgbClr val="800080"/>
                </a:solidFill>
              </a:rPr>
              <a:t>путь? </a:t>
            </a:r>
            <a:r>
              <a:rPr lang="ru-RU" sz="1800" b="0" i="1" dirty="0">
                <a:solidFill>
                  <a:srgbClr val="800080"/>
                </a:solidFill>
              </a:rPr>
              <a:t>Т</a:t>
            </a:r>
            <a:r>
              <a:rPr lang="ru-RU" sz="1800" b="0" i="1" dirty="0" smtClean="0">
                <a:solidFill>
                  <a:srgbClr val="800080"/>
                </a:solidFill>
              </a:rPr>
              <a:t>рудным </a:t>
            </a:r>
            <a:r>
              <a:rPr lang="ru-RU" sz="1800" b="0" i="1" dirty="0">
                <a:solidFill>
                  <a:srgbClr val="800080"/>
                </a:solidFill>
              </a:rPr>
              <a:t>и тернистым, или лёгким и радостным? Поддержат ли его на этой дороге, протянут ли ладони, согреют ли теплом или заставят выживать, изворачиваться и страдать? </a:t>
            </a: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1" y="3933056"/>
            <a:ext cx="4104456" cy="2304256"/>
          </a:xfrm>
        </p:spPr>
        <p:txBody>
          <a:bodyPr>
            <a:normAutofit fontScale="85000" lnSpcReduction="20000"/>
          </a:bodyPr>
          <a:lstStyle/>
          <a:p>
            <a:r>
              <a:rPr lang="ru-RU" b="0" i="1" dirty="0" smtClean="0">
                <a:solidFill>
                  <a:srgbClr val="800080"/>
                </a:solidFill>
              </a:rPr>
              <a:t>    </a:t>
            </a:r>
            <a:r>
              <a:rPr lang="ru-RU" sz="2100" b="0" i="1" dirty="0" smtClean="0">
                <a:solidFill>
                  <a:srgbClr val="800080"/>
                </a:solidFill>
              </a:rPr>
              <a:t>Во многом это зависит от учителя. Хочешь быть для детей «Учителем» с большой буквы – оставайся всегда в душе молодым, сопереживай вместе с ними, дерзай, твори, узнавай новое и неси детям свой опыт и знания легко и радостно, но главное – с доброй душой.</a:t>
            </a:r>
          </a:p>
          <a:p>
            <a:r>
              <a:rPr lang="ru-RU" sz="2100" b="0" i="1" dirty="0" smtClean="0">
                <a:solidFill>
                  <a:srgbClr val="800080"/>
                </a:solidFill>
              </a:rPr>
              <a:t>Итак</a:t>
            </a:r>
            <a:r>
              <a:rPr lang="ru-RU" sz="2100" b="0" i="1" dirty="0">
                <a:solidFill>
                  <a:srgbClr val="800080"/>
                </a:solidFill>
              </a:rPr>
              <a:t>, первая нота – «ДО» - Доброта.</a:t>
            </a:r>
            <a:endParaRPr lang="ru-RU" sz="2100" b="0" dirty="0">
              <a:solidFill>
                <a:srgbClr val="800080"/>
              </a:solidFill>
            </a:endParaRPr>
          </a:p>
          <a:p>
            <a:endParaRPr lang="ru-RU" sz="21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041775" cy="303133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ru-RU" b="1" i="1" dirty="0">
                <a:solidFill>
                  <a:srgbClr val="80008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ДО</a:t>
            </a:r>
            <a:r>
              <a:rPr lang="ru-RU" b="1" i="1" dirty="0">
                <a:solidFill>
                  <a:srgbClr val="800080"/>
                </a:solidFill>
              </a:rPr>
              <a:t>»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A9499E"/>
                </a:solidFill>
              </a:rPr>
              <a:t>- </a:t>
            </a:r>
            <a:r>
              <a:rPr lang="ru-RU" b="1" i="1" dirty="0">
                <a:solidFill>
                  <a:srgbClr val="FF0000"/>
                </a:solidFill>
              </a:rPr>
              <a:t>До</a:t>
            </a:r>
            <a:r>
              <a:rPr lang="ru-RU" b="1" i="1" dirty="0">
                <a:solidFill>
                  <a:srgbClr val="800080"/>
                </a:solidFill>
              </a:rPr>
              <a:t>брота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4040188" cy="2232248"/>
          </a:xfrm>
        </p:spPr>
        <p:txBody>
          <a:bodyPr>
            <a:normAutofit fontScale="77500" lnSpcReduction="20000"/>
          </a:bodyPr>
          <a:lstStyle/>
          <a:p>
            <a:r>
              <a:rPr lang="ru-RU" sz="2300" b="0" i="1" dirty="0" smtClean="0">
                <a:solidFill>
                  <a:srgbClr val="800080"/>
                </a:solidFill>
              </a:rPr>
              <a:t>    То</a:t>
            </a:r>
            <a:r>
              <a:rPr lang="ru-RU" sz="2300" b="0" i="1" dirty="0">
                <a:solidFill>
                  <a:srgbClr val="800080"/>
                </a:solidFill>
              </a:rPr>
              <a:t>, что несёт учитель – непомерную строгость или теплоту, агрессивность или терпимость, диктаторство или взаимопонимание – дети быстро поймут и впитают в себя всё, как губка. Поэтому детям надо подарить всю свою доброту, передать всю щедрость души.</a:t>
            </a:r>
            <a:endParaRPr lang="ru-RU" sz="2300" b="0" dirty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4104456" cy="3888432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1700" b="0" i="1" dirty="0" smtClean="0">
              <a:solidFill>
                <a:srgbClr val="800080"/>
              </a:solidFill>
            </a:endParaRPr>
          </a:p>
          <a:p>
            <a:pPr algn="ctr"/>
            <a:endParaRPr lang="ru-RU" sz="1700" b="0" i="1" dirty="0" smtClean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 smtClean="0">
                <a:solidFill>
                  <a:srgbClr val="800080"/>
                </a:solidFill>
              </a:rPr>
              <a:t>Добрым </a:t>
            </a:r>
            <a:r>
              <a:rPr lang="ru-RU" sz="2600" b="0" i="1" dirty="0">
                <a:solidFill>
                  <a:srgbClr val="800080"/>
                </a:solidFill>
              </a:rPr>
              <a:t>быть совсем-совсем непросто,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Не зависит доброта от роста,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Доброта приносит людям радость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И взамен не требует награды.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Только надо, надо добрым быть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И в беде друг друга не забыть.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И завертится земля быстрей,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Если будем мы с тобой добрей.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Доброта с годами не стареет,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Доброта от холода согреет.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Если доброта, как солнце светит,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r>
              <a:rPr lang="ru-RU" sz="2600" b="0" i="1" dirty="0">
                <a:solidFill>
                  <a:srgbClr val="800080"/>
                </a:solidFill>
              </a:rPr>
              <a:t>Радуются взрослые и дети.</a:t>
            </a:r>
            <a:endParaRPr lang="ru-RU" sz="2600" b="0" dirty="0">
              <a:solidFill>
                <a:srgbClr val="80008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80008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РЕ</a:t>
            </a:r>
            <a:r>
              <a:rPr lang="ru-RU" b="1" i="1" dirty="0">
                <a:solidFill>
                  <a:srgbClr val="800080"/>
                </a:solidFill>
              </a:rPr>
              <a:t>» - </a:t>
            </a:r>
            <a:r>
              <a:rPr lang="ru-RU" b="1" i="1" dirty="0" smtClean="0">
                <a:solidFill>
                  <a:srgbClr val="800080"/>
                </a:solidFill>
              </a:rPr>
              <a:t>П</a:t>
            </a:r>
            <a:r>
              <a:rPr lang="ru-RU" b="1" i="1" dirty="0" smtClean="0">
                <a:solidFill>
                  <a:srgbClr val="FF0000"/>
                </a:solidFill>
              </a:rPr>
              <a:t>ре</a:t>
            </a:r>
            <a:r>
              <a:rPr lang="ru-RU" b="1" i="1" dirty="0" smtClean="0">
                <a:solidFill>
                  <a:srgbClr val="800080"/>
                </a:solidFill>
              </a:rPr>
              <a:t>емственность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-3770"/>
            <a:ext cx="8136904" cy="4584898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800080"/>
                </a:solidFill>
              </a:rPr>
              <a:t>Следующая </a:t>
            </a:r>
            <a:r>
              <a:rPr lang="ru-RU" sz="1800" b="0" i="1" dirty="0">
                <a:solidFill>
                  <a:srgbClr val="800080"/>
                </a:solidFill>
              </a:rPr>
              <a:t>нота – «РЕ» - Преемственность</a:t>
            </a:r>
            <a:r>
              <a:rPr lang="ru-RU" sz="1800" b="0" i="1" dirty="0" smtClean="0">
                <a:solidFill>
                  <a:srgbClr val="800080"/>
                </a:solidFill>
              </a:rPr>
              <a:t>.</a:t>
            </a:r>
            <a:r>
              <a:rPr lang="ru-RU" sz="1800" b="0" i="1" dirty="0">
                <a:solidFill>
                  <a:srgbClr val="800080"/>
                </a:solidFill>
              </a:rPr>
              <a:t> </a:t>
            </a:r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b="0" dirty="0">
              <a:solidFill>
                <a:srgbClr val="800080"/>
              </a:solidFill>
            </a:endParaRPr>
          </a:p>
          <a:p>
            <a:endParaRPr lang="ru-RU" sz="1800" b="0" dirty="0">
              <a:solidFill>
                <a:srgbClr val="800080"/>
              </a:solidFill>
            </a:endParaRPr>
          </a:p>
          <a:p>
            <a:r>
              <a:rPr lang="ru-RU" sz="1200" b="0" dirty="0" smtClean="0">
                <a:solidFill>
                  <a:srgbClr val="800080"/>
                </a:solidFill>
              </a:rPr>
              <a:t>                           </a:t>
            </a:r>
            <a:endParaRPr lang="ru-RU" sz="1200" b="0" dirty="0">
              <a:solidFill>
                <a:srgbClr val="80008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41775" cy="3664098"/>
          </a:xfrm>
        </p:spPr>
        <p:txBody>
          <a:bodyPr>
            <a:normAutofit fontScale="47500" lnSpcReduction="20000"/>
          </a:bodyPr>
          <a:lstStyle/>
          <a:p>
            <a:r>
              <a:rPr lang="ru-RU" sz="3300" b="0" i="1" dirty="0" smtClean="0">
                <a:solidFill>
                  <a:srgbClr val="800080"/>
                </a:solidFill>
              </a:rPr>
              <a:t>          </a:t>
            </a:r>
          </a:p>
          <a:p>
            <a:r>
              <a:rPr lang="ru-RU" sz="3300" b="0" i="1" dirty="0" smtClean="0">
                <a:solidFill>
                  <a:srgbClr val="800080"/>
                </a:solidFill>
              </a:rPr>
              <a:t>Но </a:t>
            </a:r>
            <a:r>
              <a:rPr lang="ru-RU" sz="3300" b="0" i="1" dirty="0">
                <a:solidFill>
                  <a:srgbClr val="800080"/>
                </a:solidFill>
              </a:rPr>
              <a:t>не стоит забывать и о преемственности между начальной школой и средним звеном. В нашей школе организуются предметные недели, где учителя-предметники не только посещают уроки в </a:t>
            </a:r>
            <a:r>
              <a:rPr lang="ru-RU" sz="3300" b="0" i="1" dirty="0" smtClean="0">
                <a:solidFill>
                  <a:srgbClr val="800080"/>
                </a:solidFill>
              </a:rPr>
              <a:t> </a:t>
            </a:r>
            <a:r>
              <a:rPr lang="ru-RU" sz="3300" b="0" i="1" dirty="0">
                <a:solidFill>
                  <a:srgbClr val="800080"/>
                </a:solidFill>
              </a:rPr>
              <a:t>классах, но и имеют возможность провести урок у своих будущих подопечных. Мне самой часто приходится обращаться за консультациями к учителям, </a:t>
            </a:r>
            <a:r>
              <a:rPr lang="ru-RU" sz="3300" b="0" i="1" dirty="0" smtClean="0">
                <a:solidFill>
                  <a:srgbClr val="800080"/>
                </a:solidFill>
              </a:rPr>
              <a:t>так как я хочу, </a:t>
            </a:r>
            <a:r>
              <a:rPr lang="ru-RU" sz="3300" b="0" i="1" dirty="0">
                <a:solidFill>
                  <a:srgbClr val="800080"/>
                </a:solidFill>
              </a:rPr>
              <a:t>чтобы мои </a:t>
            </a:r>
            <a:r>
              <a:rPr lang="ru-RU" sz="3300" b="0" i="1" dirty="0" smtClean="0">
                <a:solidFill>
                  <a:srgbClr val="800080"/>
                </a:solidFill>
              </a:rPr>
              <a:t>ребята, как </a:t>
            </a:r>
            <a:r>
              <a:rPr lang="ru-RU" sz="3300" b="0" i="1" dirty="0">
                <a:solidFill>
                  <a:srgbClr val="800080"/>
                </a:solidFill>
              </a:rPr>
              <a:t>можно легче шагнули на следующую ступень обучения. </a:t>
            </a:r>
            <a:endParaRPr lang="ru-RU" sz="3300" b="0" dirty="0">
              <a:solidFill>
                <a:srgbClr val="800080"/>
              </a:solidFill>
            </a:endParaRPr>
          </a:p>
          <a:p>
            <a:r>
              <a:rPr lang="ru-RU" sz="3300" b="0" i="1" dirty="0">
                <a:solidFill>
                  <a:srgbClr val="800080"/>
                </a:solidFill>
              </a:rPr>
              <a:t>Но, даже когда мои ребята уйдут от меня, их всегда и везде должны окружать мир и милосердие.</a:t>
            </a:r>
            <a:endParaRPr lang="ru-RU" sz="3300" b="0" dirty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80008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МИ</a:t>
            </a:r>
            <a:r>
              <a:rPr lang="ru-RU" b="1" i="1" dirty="0" smtClean="0">
                <a:solidFill>
                  <a:srgbClr val="800080"/>
                </a:solidFill>
              </a:rPr>
              <a:t>» - </a:t>
            </a:r>
            <a:r>
              <a:rPr lang="ru-RU" b="1" i="1" dirty="0" smtClean="0">
                <a:solidFill>
                  <a:srgbClr val="FF0000"/>
                </a:solidFill>
              </a:rPr>
              <a:t>Ми</a:t>
            </a:r>
            <a:r>
              <a:rPr lang="ru-RU" b="1" i="1" dirty="0" smtClean="0">
                <a:solidFill>
                  <a:srgbClr val="800080"/>
                </a:solidFill>
              </a:rPr>
              <a:t>р, </a:t>
            </a:r>
            <a:r>
              <a:rPr lang="ru-RU" b="1" i="1" dirty="0" smtClean="0">
                <a:solidFill>
                  <a:srgbClr val="FF0000"/>
                </a:solidFill>
              </a:rPr>
              <a:t>Ми</a:t>
            </a:r>
            <a:r>
              <a:rPr lang="ru-RU" b="1" i="1" dirty="0" smtClean="0">
                <a:solidFill>
                  <a:srgbClr val="800080"/>
                </a:solidFill>
              </a:rPr>
              <a:t>лосердие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3960440" cy="2664296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800080"/>
                </a:solidFill>
              </a:rPr>
              <a:t>       Все мы – дети, взрослые, окружающие нас близкие люди, люди, случайно встретившиеся нам на пути, вещи, которые нам дороги, мысли, которые нас одолевают, сны, которые нам снятся, - для каждого человека всё это составляет целый мир, и всё это и есть вместе Мир, Земля, Вселенная.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700808"/>
            <a:ext cx="2952328" cy="2592288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2900" b="0" i="1" dirty="0" smtClean="0">
              <a:solidFill>
                <a:srgbClr val="800080"/>
              </a:solidFill>
            </a:endParaRPr>
          </a:p>
          <a:p>
            <a:pPr algn="ctr"/>
            <a:r>
              <a:rPr lang="ru-RU" sz="2900" b="0" i="1" dirty="0" smtClean="0">
                <a:solidFill>
                  <a:srgbClr val="800080"/>
                </a:solidFill>
              </a:rPr>
              <a:t>Будь милосерден,</a:t>
            </a:r>
            <a:endParaRPr lang="ru-RU" sz="29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2900" b="0" i="1" dirty="0" smtClean="0">
                <a:solidFill>
                  <a:srgbClr val="800080"/>
                </a:solidFill>
              </a:rPr>
              <a:t>Если слабый рядом.</a:t>
            </a:r>
            <a:endParaRPr lang="ru-RU" sz="29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2900" b="0" i="1" dirty="0" smtClean="0">
                <a:solidFill>
                  <a:srgbClr val="800080"/>
                </a:solidFill>
              </a:rPr>
              <a:t>И помоги, и поддержи</a:t>
            </a:r>
            <a:endParaRPr lang="ru-RU" sz="29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2900" b="0" i="1" dirty="0" smtClean="0">
                <a:solidFill>
                  <a:srgbClr val="800080"/>
                </a:solidFill>
              </a:rPr>
              <a:t> Делами, добрым взглядом.</a:t>
            </a:r>
            <a:endParaRPr lang="ru-RU" sz="29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2900" b="0" i="1" dirty="0" smtClean="0">
                <a:solidFill>
                  <a:srgbClr val="800080"/>
                </a:solidFill>
              </a:rPr>
              <a:t>Прекрасное всё в мире защищай</a:t>
            </a:r>
            <a:endParaRPr lang="ru-RU" sz="29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2900" b="0" i="1" dirty="0" smtClean="0">
                <a:solidFill>
                  <a:srgbClr val="800080"/>
                </a:solidFill>
              </a:rPr>
              <a:t>И наслаждайся им,</a:t>
            </a:r>
            <a:endParaRPr lang="ru-RU" sz="29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2900" b="0" i="1" dirty="0" smtClean="0">
                <a:solidFill>
                  <a:srgbClr val="800080"/>
                </a:solidFill>
              </a:rPr>
              <a:t>И сам что-то создай</a:t>
            </a:r>
            <a:r>
              <a:rPr lang="ru-RU" sz="2900" i="1" dirty="0" smtClean="0">
                <a:solidFill>
                  <a:srgbClr val="80008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892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88640"/>
            <a:ext cx="6264696" cy="4824536"/>
          </a:xfrm>
        </p:spPr>
        <p:txBody>
          <a:bodyPr>
            <a:normAutofit fontScale="85000" lnSpcReduction="20000"/>
          </a:bodyPr>
          <a:lstStyle/>
          <a:p>
            <a:r>
              <a:rPr lang="ru-RU" sz="2300" b="0" i="1" dirty="0">
                <a:solidFill>
                  <a:srgbClr val="800080"/>
                </a:solidFill>
              </a:rPr>
              <a:t>Следующая нота «Фа» – Фантазия.                         </a:t>
            </a:r>
            <a:endParaRPr lang="ru-RU" sz="4500" b="0" i="1" dirty="0">
              <a:solidFill>
                <a:srgbClr val="800080"/>
              </a:solidFill>
            </a:endParaRP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       </a:t>
            </a: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Ребячий </a:t>
            </a:r>
            <a:r>
              <a:rPr lang="ru-RU" sz="2300" b="0" i="1" dirty="0" smtClean="0">
                <a:solidFill>
                  <a:srgbClr val="800080"/>
                </a:solidFill>
              </a:rPr>
              <a:t>караван</a:t>
            </a:r>
            <a:endParaRPr lang="ru-RU" sz="2300" b="0" dirty="0" smtClean="0">
              <a:solidFill>
                <a:srgbClr val="800080"/>
              </a:solidFill>
            </a:endParaRP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Плывёт по морю детства.</a:t>
            </a:r>
            <a:endParaRPr lang="ru-RU" sz="2300" b="0" dirty="0" smtClean="0">
              <a:solidFill>
                <a:srgbClr val="800080"/>
              </a:solidFill>
            </a:endParaRP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      Любимая страна </a:t>
            </a:r>
            <a:endParaRPr lang="ru-RU" sz="2300" b="0" dirty="0" smtClean="0">
              <a:solidFill>
                <a:srgbClr val="800080"/>
              </a:solidFill>
            </a:endParaRP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  К наследникам щедра.</a:t>
            </a:r>
            <a:endParaRPr lang="ru-RU" sz="2300" b="0" dirty="0" smtClean="0">
              <a:solidFill>
                <a:srgbClr val="800080"/>
              </a:solidFill>
            </a:endParaRP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      Поёт душа ребят </a:t>
            </a:r>
            <a:endParaRPr lang="ru-RU" sz="2300" b="0" dirty="0" smtClean="0">
              <a:solidFill>
                <a:srgbClr val="800080"/>
              </a:solidFill>
            </a:endParaRP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     И замирает сердце,</a:t>
            </a:r>
            <a:endParaRPr lang="ru-RU" sz="2300" b="0" dirty="0" smtClean="0">
              <a:solidFill>
                <a:srgbClr val="800080"/>
              </a:solidFill>
            </a:endParaRP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   Когда приходит к нам</a:t>
            </a:r>
            <a:endParaRPr lang="ru-RU" sz="2300" b="0" dirty="0" smtClean="0">
              <a:solidFill>
                <a:srgbClr val="800080"/>
              </a:solidFill>
            </a:endParaRPr>
          </a:p>
          <a:p>
            <a:r>
              <a:rPr lang="ru-RU" sz="2300" b="0" i="1" dirty="0" smtClean="0">
                <a:solidFill>
                  <a:srgbClr val="800080"/>
                </a:solidFill>
              </a:rPr>
              <a:t>        Фантазия, Игра.  </a:t>
            </a:r>
          </a:p>
          <a:p>
            <a:endParaRPr lang="ru-RU" sz="4500" b="0" i="1" dirty="0" smtClean="0">
              <a:solidFill>
                <a:srgbClr val="800080"/>
              </a:solidFill>
            </a:endParaRPr>
          </a:p>
          <a:p>
            <a:endParaRPr lang="ru-RU" sz="4500" b="0" i="1" dirty="0" smtClean="0">
              <a:solidFill>
                <a:srgbClr val="800080"/>
              </a:solidFill>
            </a:endParaRPr>
          </a:p>
          <a:p>
            <a:pPr algn="ctr"/>
            <a:r>
              <a:rPr lang="ru-RU" sz="3000" b="0" i="1" dirty="0" smtClean="0">
                <a:solidFill>
                  <a:srgbClr val="800080"/>
                </a:solidFill>
              </a:rPr>
              <a:t>                       </a:t>
            </a:r>
            <a:r>
              <a:rPr lang="ru-RU" sz="1500" b="0" i="1" dirty="0" smtClean="0">
                <a:solidFill>
                  <a:srgbClr val="800080"/>
                </a:solidFill>
              </a:rPr>
              <a:t>      </a:t>
            </a:r>
            <a:endParaRPr lang="ru-RU" sz="1500" b="0" i="1" dirty="0">
              <a:solidFill>
                <a:srgbClr val="80008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23929" y="3429000"/>
            <a:ext cx="3600400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-3845" y="2906712"/>
            <a:ext cx="4041775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80008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СОЛЬ</a:t>
            </a:r>
            <a:r>
              <a:rPr lang="ru-RU" b="1" i="1" dirty="0" smtClean="0">
                <a:solidFill>
                  <a:srgbClr val="800080"/>
                </a:solidFill>
              </a:rPr>
              <a:t>» - </a:t>
            </a:r>
            <a:r>
              <a:rPr lang="ru-RU" b="1" i="1" dirty="0" smtClean="0">
                <a:solidFill>
                  <a:srgbClr val="FF0000"/>
                </a:solidFill>
              </a:rPr>
              <a:t>Со</a:t>
            </a:r>
            <a:r>
              <a:rPr lang="ru-RU" b="1" i="1" dirty="0" smtClean="0">
                <a:solidFill>
                  <a:srgbClr val="800080"/>
                </a:solidFill>
              </a:rPr>
              <a:t>трудничество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536" y="4005064"/>
            <a:ext cx="4032448" cy="2520280"/>
          </a:xfrm>
        </p:spPr>
        <p:txBody>
          <a:bodyPr>
            <a:noAutofit/>
          </a:bodyPr>
          <a:lstStyle/>
          <a:p>
            <a:pPr algn="ctr"/>
            <a:r>
              <a:rPr lang="ru-RU" sz="1800" b="0" i="1" dirty="0" smtClean="0">
                <a:solidFill>
                  <a:srgbClr val="800080"/>
                </a:solidFill>
              </a:rPr>
              <a:t>      В процессе обучения и воспитания сотрудничество принимает различные формы: содружество, соучастие, сопереживание, сотворчество, </a:t>
            </a:r>
            <a:r>
              <a:rPr lang="ru-RU" sz="1800" b="0" i="1" dirty="0" err="1" smtClean="0">
                <a:solidFill>
                  <a:srgbClr val="800080"/>
                </a:solidFill>
              </a:rPr>
              <a:t>соуправление</a:t>
            </a:r>
            <a:r>
              <a:rPr lang="ru-RU" sz="1800" b="0" i="1" dirty="0" smtClean="0">
                <a:solidFill>
                  <a:srgbClr val="800080"/>
                </a:solidFill>
              </a:rPr>
              <a:t>.</a:t>
            </a:r>
            <a:endParaRPr lang="ru-RU" sz="18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1800" b="0" i="1" dirty="0" smtClean="0">
                <a:solidFill>
                  <a:srgbClr val="800080"/>
                </a:solidFill>
              </a:rPr>
              <a:t>    Здесь каждый ребёнок имеет право на ошибку и на её исправление, право на собственную точку зрения.</a:t>
            </a:r>
            <a:endParaRPr lang="ru-RU" sz="1800" b="0" dirty="0">
              <a:solidFill>
                <a:srgbClr val="80008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932040" y="2348880"/>
            <a:ext cx="4040188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rgbClr val="800080"/>
                </a:solidFill>
              </a:rPr>
              <a:t>Ведь в  коллективе должен царить дух ответственности друг за друга, за жизнь и дела каждого. Здесь нашу жизнь можно сравнить с жизнью туристов.</a:t>
            </a:r>
            <a:endParaRPr lang="ru-RU" sz="1800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4349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800080"/>
                </a:solidFill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</a:rPr>
              <a:t>ЛЯ</a:t>
            </a:r>
            <a:r>
              <a:rPr lang="ru-RU" sz="3600" b="1" i="1" dirty="0" smtClean="0">
                <a:solidFill>
                  <a:srgbClr val="800080"/>
                </a:solidFill>
              </a:rPr>
              <a:t>» - </a:t>
            </a:r>
            <a:r>
              <a:rPr lang="ru-RU" sz="3600" b="1" i="1" dirty="0" smtClean="0">
                <a:solidFill>
                  <a:srgbClr val="FF0000"/>
                </a:solidFill>
              </a:rPr>
              <a:t>Л</a:t>
            </a:r>
            <a:r>
              <a:rPr lang="ru-RU" sz="3600" b="1" i="1" dirty="0" smtClean="0">
                <a:solidFill>
                  <a:srgbClr val="800080"/>
                </a:solidFill>
              </a:rPr>
              <a:t>ичность- «</a:t>
            </a:r>
            <a:r>
              <a:rPr lang="ru-RU" sz="3600" b="1" i="1" dirty="0" smtClean="0">
                <a:solidFill>
                  <a:srgbClr val="FF0000"/>
                </a:solidFill>
              </a:rPr>
              <a:t>Я</a:t>
            </a:r>
            <a:r>
              <a:rPr lang="ru-RU" sz="3600" b="1" i="1" dirty="0" smtClean="0">
                <a:solidFill>
                  <a:srgbClr val="800080"/>
                </a:solidFill>
              </a:rPr>
              <a:t>», Индивидуальность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136904" cy="208823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ru-RU" sz="2900" b="0" i="1" dirty="0" smtClean="0">
                <a:solidFill>
                  <a:srgbClr val="800080"/>
                </a:solidFill>
              </a:rPr>
              <a:t>           Учитель должен видеть в каждом ребёнке личность, уважать её, понимать, верить в неё, создавать ситуацию успеха, одобрения и поддержки. Здесь важнейшей моей задачей является установление природных задатков и особенностей каждого ученика, оказание ему помощи в развитии своих способностей, интересов и склонностей. Мой девиз: «В каждом ребёнке чудо – ожидайте его!». Но кому не надо ожидать чуда, так это - родителям. Ведь для них их ребёнок – это уже чудо - неповторимое, любимое и самое-самое лучшее. И следующая нота «СИ» - Семья.</a:t>
            </a:r>
            <a:endParaRPr lang="ru-RU" sz="2900" b="0" dirty="0" smtClean="0"/>
          </a:p>
          <a:p>
            <a:pPr>
              <a:spcBef>
                <a:spcPts val="0"/>
              </a:spcBef>
            </a:pPr>
            <a:endParaRPr lang="ru-RU" sz="2600" b="0" dirty="0" smtClean="0">
              <a:solidFill>
                <a:srgbClr val="80008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6165304"/>
            <a:ext cx="4320480" cy="576064"/>
          </a:xfrm>
        </p:spPr>
        <p:txBody>
          <a:bodyPr>
            <a:normAutofit/>
          </a:bodyPr>
          <a:lstStyle/>
          <a:p>
            <a:pPr algn="ctr"/>
            <a:endParaRPr lang="ru-RU" sz="1200" b="0" i="1" dirty="0" smtClean="0">
              <a:solidFill>
                <a:srgbClr val="80008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1561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4D3D3"/>
      </a:dk1>
      <a:lt1>
        <a:srgbClr val="E7F1D2"/>
      </a:lt1>
      <a:dk2>
        <a:srgbClr val="F4D3D3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785</Words>
  <Application>Microsoft Office PowerPoint</Application>
  <PresentationFormat>Экран (4:3)</PresentationFormat>
  <Paragraphs>113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Моя педагогическая концепция  </vt:lpstr>
      <vt:lpstr>Презентация PowerPoint</vt:lpstr>
      <vt:lpstr>Презентация PowerPoint</vt:lpstr>
      <vt:lpstr>«ДО» - Доброта</vt:lpstr>
      <vt:lpstr>«РЕ» - Преемственность </vt:lpstr>
      <vt:lpstr>«МИ» - Мир, Милосердие </vt:lpstr>
      <vt:lpstr>Презентация PowerPoint</vt:lpstr>
      <vt:lpstr>«СОЛЬ» - Сотрудничество</vt:lpstr>
      <vt:lpstr>«ЛЯ» - Личность- «Я», Индивидуальность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педагогическая концепция</dc:title>
  <dc:creator>Светлана</dc:creator>
  <cp:lastModifiedBy>Acer</cp:lastModifiedBy>
  <cp:revision>128</cp:revision>
  <dcterms:created xsi:type="dcterms:W3CDTF">2012-05-06T20:42:53Z</dcterms:created>
  <dcterms:modified xsi:type="dcterms:W3CDTF">2015-02-05T06:06:33Z</dcterms:modified>
</cp:coreProperties>
</file>