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319" r:id="rId3"/>
    <p:sldId id="257" r:id="rId4"/>
    <p:sldId id="312" r:id="rId5"/>
    <p:sldId id="320" r:id="rId6"/>
    <p:sldId id="297" r:id="rId7"/>
    <p:sldId id="301" r:id="rId8"/>
    <p:sldId id="291" r:id="rId9"/>
    <p:sldId id="300" r:id="rId10"/>
    <p:sldId id="316" r:id="rId11"/>
    <p:sldId id="304" r:id="rId12"/>
    <p:sldId id="305" r:id="rId13"/>
    <p:sldId id="306" r:id="rId14"/>
    <p:sldId id="273" r:id="rId15"/>
    <p:sldId id="308" r:id="rId16"/>
    <p:sldId id="317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ss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7" autoAdjust="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6F284-2924-48E8-892B-D536F2F6D2A6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54E2B-1F94-40EC-86B0-9A2160C88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04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screen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CB0A790-F079-4AA6-9C17-1B17F115FE59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11560" y="1484784"/>
            <a:ext cx="8031122" cy="501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589240"/>
            <a:ext cx="6984776" cy="7920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cs typeface="Andalus" pitchFamily="18" charset="-78"/>
              </a:rPr>
              <a:t>МБДОУ </a:t>
            </a:r>
            <a:r>
              <a:rPr lang="ru-RU" sz="2000" b="1" dirty="0" err="1" smtClean="0">
                <a:solidFill>
                  <a:schemeClr val="bg1"/>
                </a:solidFill>
                <a:latin typeface="Calibri" pitchFamily="34" charset="0"/>
                <a:cs typeface="Andalus" pitchFamily="18" charset="-78"/>
              </a:rPr>
              <a:t>д</a:t>
            </a: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cs typeface="Andalus" pitchFamily="18" charset="-78"/>
              </a:rPr>
              <a:t>/с «</a:t>
            </a: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cs typeface="Andalus" pitchFamily="18" charset="-78"/>
              </a:rPr>
              <a:t>Родничок</a:t>
            </a: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cs typeface="Andalus" pitchFamily="18" charset="-78"/>
              </a:rPr>
              <a:t>» г.  Тамбов</a:t>
            </a:r>
          </a:p>
          <a:p>
            <a:pPr>
              <a:lnSpc>
                <a:spcPct val="11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cs typeface="Andalus" pitchFamily="18" charset="-78"/>
              </a:rPr>
              <a:t>Воспитатель Косова Ольга Николаевна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424936" cy="136815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</a:rPr>
              <a:t>Женский Крестьянский </a:t>
            </a:r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</a:rPr>
              <a:t>Костюм</a:t>
            </a:r>
            <a:br>
              <a:rPr lang="ru-RU" sz="4000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</a:rPr>
              <a:t>тамбовского края</a:t>
            </a:r>
            <a:endParaRPr lang="ru-RU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7504" y="116632"/>
            <a:ext cx="8810265" cy="6621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26.jpeg"/>
          <p:cNvPicPr>
            <a:picLocks noGrp="1" noChangeAspect="1"/>
          </p:cNvPicPr>
          <p:nvPr>
            <p:ph sz="quarter" idx="13"/>
          </p:nvPr>
        </p:nvPicPr>
        <p:blipFill>
          <a:blip r:embed="rId3" cstate="screen"/>
          <a:stretch>
            <a:fillRect/>
          </a:stretch>
        </p:blipFill>
        <p:spPr>
          <a:xfrm>
            <a:off x="611560" y="404664"/>
            <a:ext cx="3816424" cy="5964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:\21(2)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064" y="1052736"/>
            <a:ext cx="3240360" cy="5082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836712"/>
            <a:ext cx="3960440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Тамбовские </a:t>
            </a:r>
            <a:r>
              <a:rPr lang="ru-RU" sz="2000" b="1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сельчанки носили глухую </a:t>
            </a:r>
            <a:r>
              <a:rPr lang="ru-RU" sz="2000" b="1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паневу</a:t>
            </a:r>
            <a:r>
              <a:rPr lang="ru-RU" sz="2000" b="1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, которая, в общем-то, ничем не отличается от того, что сейчас называют юбкой. Любимым узором была полоска и клетка. К этой юбке шилась рубаха с высоким воротом, она имела вставки на рукавах и украшалась вышивкой. Для вышивки чаще всего выбирался узор, символизирующий засеянное поле: ромб, внутри которого был крест с точками в каждом внутреннем углу.</a:t>
            </a:r>
          </a:p>
        </p:txBody>
      </p:sp>
      <p:pic>
        <p:nvPicPr>
          <p:cNvPr id="6" name="Рисунок 5" descr="10185074cnz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rcRect t="21740" r="5128" b="-693"/>
          <a:stretch>
            <a:fillRect/>
          </a:stretch>
        </p:blipFill>
        <p:spPr>
          <a:xfrm>
            <a:off x="4788024" y="116632"/>
            <a:ext cx="3672408" cy="6544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89085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Праздничная сряда солдатки, кручинная. Шушпан. Начало XX века, с. Сядемка,  с. Красная Дубрава Спасского уезда Тамбовской губ.  (ныне Земетчинский район Пензенской обл.).  Частное собрание П. И. Кутенкова.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6"/>
            <a:ext cx="3168352" cy="4422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20(2)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3068960"/>
            <a:ext cx="2376264" cy="3588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4608512" cy="633670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000" b="1" dirty="0" smtClean="0">
                <a:solidFill>
                  <a:srgbClr val="FFC000"/>
                </a:solidFill>
                <a:latin typeface="Calibri" pitchFamily="34" charset="0"/>
              </a:rPr>
              <a:t>     В </a:t>
            </a:r>
            <a:r>
              <a:rPr lang="ru-RU" sz="2000" b="1" dirty="0">
                <a:solidFill>
                  <a:srgbClr val="FFC000"/>
                </a:solidFill>
                <a:latin typeface="Calibri" pitchFamily="34" charset="0"/>
              </a:rPr>
              <a:t>состав традиционного тамбовского костюма входило также еще несколько элементов верхней </a:t>
            </a:r>
            <a:r>
              <a:rPr lang="ru-RU" sz="2000" b="1" dirty="0" smtClean="0">
                <a:solidFill>
                  <a:srgbClr val="FFC000"/>
                </a:solidFill>
                <a:latin typeface="Calibri" pitchFamily="34" charset="0"/>
              </a:rPr>
              <a:t>одежды. Очень </a:t>
            </a:r>
            <a:r>
              <a:rPr lang="ru-RU" sz="2000" b="1" dirty="0">
                <a:solidFill>
                  <a:srgbClr val="FFC000"/>
                </a:solidFill>
                <a:latin typeface="Calibri" pitchFamily="34" charset="0"/>
              </a:rPr>
              <a:t>употребим был так называемый </a:t>
            </a:r>
            <a:r>
              <a:rPr lang="ru-RU" sz="2000" b="1" dirty="0" err="1" smtClean="0">
                <a:solidFill>
                  <a:srgbClr val="FFC000"/>
                </a:solidFill>
                <a:latin typeface="Calibri" pitchFamily="34" charset="0"/>
              </a:rPr>
              <a:t>шушунчик</a:t>
            </a:r>
            <a:r>
              <a:rPr lang="ru-RU" sz="2000" b="1" dirty="0" smtClean="0">
                <a:solidFill>
                  <a:srgbClr val="FFC000"/>
                </a:solidFill>
                <a:latin typeface="Calibri" pitchFamily="34" charset="0"/>
              </a:rPr>
              <a:t>. Длина его достигала </a:t>
            </a:r>
            <a:r>
              <a:rPr lang="ru-RU" sz="2000" b="1" dirty="0">
                <a:solidFill>
                  <a:srgbClr val="FFC000"/>
                </a:solidFill>
                <a:latin typeface="Calibri" pitchFamily="34" charset="0"/>
              </a:rPr>
              <a:t>линии бедер. Спереди был прямоугольный вырез и небольшой разрез посреди груди. </a:t>
            </a:r>
            <a:r>
              <a:rPr lang="ru-RU" sz="2000" b="1" dirty="0" smtClean="0">
                <a:solidFill>
                  <a:srgbClr val="FFC000"/>
                </a:solidFill>
                <a:latin typeface="Calibri" pitchFamily="34" charset="0"/>
              </a:rPr>
              <a:t>Непременным украшением </a:t>
            </a:r>
            <a:r>
              <a:rPr lang="ru-RU" sz="2000" b="1" dirty="0">
                <a:solidFill>
                  <a:srgbClr val="FFC000"/>
                </a:solidFill>
                <a:latin typeface="Calibri" pitchFamily="34" charset="0"/>
              </a:rPr>
              <a:t>шушуна были нашитые посередине спины и переда полоски красной ткани. </a:t>
            </a:r>
            <a:r>
              <a:rPr lang="ru-RU" sz="2000" b="1" dirty="0" err="1">
                <a:solidFill>
                  <a:srgbClr val="FFC000"/>
                </a:solidFill>
                <a:latin typeface="Calibri" pitchFamily="34" charset="0"/>
              </a:rPr>
              <a:t>Шушунчик</a:t>
            </a:r>
            <a:r>
              <a:rPr lang="ru-RU" sz="2000" b="1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  <a:latin typeface="Calibri" pitchFamily="34" charset="0"/>
              </a:rPr>
              <a:t>был праздничной </a:t>
            </a:r>
            <a:r>
              <a:rPr lang="ru-RU" sz="2000" b="1" dirty="0">
                <a:solidFill>
                  <a:srgbClr val="FFC000"/>
                </a:solidFill>
                <a:latin typeface="Calibri" pitchFamily="34" charset="0"/>
              </a:rPr>
              <a:t>одеждой, поэтому край его мог быть украшен кантом, тесьмой или цветным вышитым кружевом</a:t>
            </a:r>
            <a:r>
              <a:rPr lang="ru-RU" sz="2000" b="1" dirty="0" smtClean="0">
                <a:solidFill>
                  <a:srgbClr val="FFC000"/>
                </a:solidFill>
                <a:latin typeface="Calibri" pitchFamily="34" charset="0"/>
              </a:rPr>
              <a:t>.</a:t>
            </a:r>
            <a:endParaRPr lang="ru-RU" sz="2000" b="1" dirty="0">
              <a:solidFill>
                <a:srgbClr val="FFC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346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Шушун поддобрый веселый.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312368" cy="5157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Послевенчальный наряд невесты.  1920-е годы, с. Красная Дубрава  Спасского уезда Тамбовской губ.  (ныне Земетчинский район Пензенской обл.).  CПM3.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73057"/>
            <a:ext cx="3814578" cy="5313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08912" cy="5382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C000"/>
                </a:solidFill>
                <a:latin typeface="Calibri" pitchFamily="34" charset="0"/>
              </a:rPr>
              <a:t>    Еще </a:t>
            </a:r>
            <a:r>
              <a:rPr lang="ru-RU" sz="2000" b="1" dirty="0">
                <a:solidFill>
                  <a:srgbClr val="FFC000"/>
                </a:solidFill>
                <a:latin typeface="Calibri" pitchFamily="34" charset="0"/>
              </a:rPr>
              <a:t>один элемент одежды – </a:t>
            </a:r>
            <a:r>
              <a:rPr lang="ru-RU" sz="2000" b="1" dirty="0" err="1" smtClean="0">
                <a:solidFill>
                  <a:srgbClr val="FFC000"/>
                </a:solidFill>
                <a:latin typeface="Calibri" pitchFamily="34" charset="0"/>
              </a:rPr>
              <a:t>шушпан</a:t>
            </a:r>
            <a:r>
              <a:rPr lang="ru-RU" sz="2000" b="1" dirty="0" smtClean="0">
                <a:solidFill>
                  <a:srgbClr val="FFC000"/>
                </a:solidFill>
                <a:latin typeface="Calibri" pitchFamily="34" charset="0"/>
              </a:rPr>
              <a:t>,  </a:t>
            </a:r>
            <a:r>
              <a:rPr lang="ru-RU" sz="2000" b="1" dirty="0">
                <a:solidFill>
                  <a:srgbClr val="FFC000"/>
                </a:solidFill>
                <a:latin typeface="Calibri" pitchFamily="34" charset="0"/>
              </a:rPr>
              <a:t>длина его достигала колен. В отличие от шушуна </a:t>
            </a:r>
            <a:r>
              <a:rPr lang="ru-RU" sz="2000" b="1" dirty="0" err="1">
                <a:solidFill>
                  <a:srgbClr val="FFC000"/>
                </a:solidFill>
                <a:latin typeface="Calibri" pitchFamily="34" charset="0"/>
              </a:rPr>
              <a:t>шушпан</a:t>
            </a:r>
            <a:r>
              <a:rPr lang="ru-RU" sz="2000" b="1" dirty="0">
                <a:solidFill>
                  <a:srgbClr val="FFC000"/>
                </a:solidFill>
                <a:latin typeface="Calibri" pitchFamily="34" charset="0"/>
              </a:rPr>
              <a:t> имел рукава. Ворот </a:t>
            </a:r>
            <a:r>
              <a:rPr lang="ru-RU" sz="2000" b="1" dirty="0" err="1">
                <a:solidFill>
                  <a:srgbClr val="FFC000"/>
                </a:solidFill>
                <a:latin typeface="Calibri" pitchFamily="34" charset="0"/>
              </a:rPr>
              <a:t>шушпана</a:t>
            </a:r>
            <a:r>
              <a:rPr lang="ru-RU" sz="2000" b="1" dirty="0">
                <a:solidFill>
                  <a:srgbClr val="FFC000"/>
                </a:solidFill>
                <a:latin typeface="Calibri" pitchFamily="34" charset="0"/>
              </a:rPr>
              <a:t> мог быть прямоугольной, треугольной или </a:t>
            </a:r>
            <a:r>
              <a:rPr lang="ru-RU" sz="2000" b="1" dirty="0" smtClean="0">
                <a:solidFill>
                  <a:srgbClr val="FFC000"/>
                </a:solidFill>
                <a:latin typeface="Calibri" pitchFamily="34" charset="0"/>
              </a:rPr>
              <a:t>округлой формы</a:t>
            </a:r>
            <a:r>
              <a:rPr lang="ru-RU" sz="2000" b="1" dirty="0">
                <a:solidFill>
                  <a:srgbClr val="FFC000"/>
                </a:solidFill>
                <a:latin typeface="Calibri" pitchFamily="34" charset="0"/>
              </a:rPr>
              <a:t>. Праздничный </a:t>
            </a:r>
            <a:r>
              <a:rPr lang="ru-RU" sz="2000" b="1" dirty="0" err="1">
                <a:solidFill>
                  <a:srgbClr val="FFC000"/>
                </a:solidFill>
                <a:latin typeface="Calibri" pitchFamily="34" charset="0"/>
              </a:rPr>
              <a:t>шушпан</a:t>
            </a:r>
            <a:r>
              <a:rPr lang="ru-RU" sz="2000" b="1" dirty="0">
                <a:solidFill>
                  <a:srgbClr val="FFC000"/>
                </a:solidFill>
                <a:latin typeface="Calibri" pitchFamily="34" charset="0"/>
              </a:rPr>
              <a:t> украшали широкой полосой тканого рисунка, а будничный был украшен по подолу и краям рукавов узкой полосой плетеной тесьмы.</a:t>
            </a:r>
          </a:p>
          <a:p>
            <a:pPr marL="0" indent="0">
              <a:buNone/>
            </a:pPr>
            <a:endParaRPr lang="ru-RU" sz="2000" b="1" dirty="0">
              <a:solidFill>
                <a:srgbClr val="FFC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7924800" cy="648072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  <a:t>Женский Головной убор  «сорока»</a:t>
            </a:r>
            <a:endParaRPr lang="ru-RU" b="1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3074" name="Picture 2" descr="D:\ольга\патриотическое\image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413853" cy="3657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ольга\патриотическое\image00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950"/>
          <a:stretch/>
        </p:blipFill>
        <p:spPr bwMode="auto">
          <a:xfrm>
            <a:off x="5035756" y="1268760"/>
            <a:ext cx="3384376" cy="50860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5229200"/>
            <a:ext cx="4680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Сорока является древним по происхождению и способу ношения головным убором русской женщины</a:t>
            </a:r>
            <a:endParaRPr lang="ru-RU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Воронежский народный костюм в колокольчиках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68580" y="764704"/>
            <a:ext cx="8521777" cy="5557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04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185078VMv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lum bright="10000" contrast="30000"/>
          </a:blip>
          <a:stretch>
            <a:fillRect/>
          </a:stretch>
        </p:blipFill>
        <p:spPr>
          <a:xfrm>
            <a:off x="323528" y="764704"/>
            <a:ext cx="3907634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0185091YEV.jpg"/>
          <p:cNvPicPr>
            <a:picLocks noChangeAspect="1"/>
          </p:cNvPicPr>
          <p:nvPr/>
        </p:nvPicPr>
        <p:blipFill>
          <a:blip r:embed="rId3" cstate="screen">
            <a:lum bright="10000" contrast="30000"/>
          </a:blip>
          <a:stretch>
            <a:fillRect/>
          </a:stretch>
        </p:blipFill>
        <p:spPr>
          <a:xfrm>
            <a:off x="4788024" y="836712"/>
            <a:ext cx="3863589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Женский головной убор 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96752"/>
            <a:ext cx="4752528" cy="34563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rgbClr val="FFC000"/>
                </a:solidFill>
              </a:rPr>
              <a:t>"</a:t>
            </a:r>
            <a:r>
              <a:rPr lang="ru-RU" sz="2400" b="1" dirty="0">
                <a:solidFill>
                  <a:srgbClr val="FFC000"/>
                </a:solidFill>
                <a:latin typeface="Calibri" pitchFamily="34" charset="0"/>
              </a:rPr>
              <a:t>Сорока" с рогатой "</a:t>
            </a:r>
            <a:r>
              <a:rPr lang="ru-RU" sz="2400" b="1" dirty="0" smtClean="0">
                <a:solidFill>
                  <a:srgbClr val="FFC000"/>
                </a:solidFill>
                <a:latin typeface="Calibri" pitchFamily="34" charset="0"/>
              </a:rPr>
              <a:t>кичкой</a:t>
            </a:r>
            <a:r>
              <a:rPr lang="ru-RU" sz="1600" dirty="0" smtClean="0">
                <a:solidFill>
                  <a:srgbClr val="FFC000"/>
                </a:solidFill>
              </a:rPr>
              <a:t>« -</a:t>
            </a:r>
            <a:endParaRPr lang="ru-RU" dirty="0"/>
          </a:p>
          <a:p>
            <a:pPr marL="0" indent="0" algn="just">
              <a:buNone/>
            </a:pPr>
            <a:r>
              <a:rPr lang="ru-RU" sz="2400" dirty="0"/>
              <a:t>головной убор «сорока» состоял из трех частей: кички с маленькими острыми рожками, </a:t>
            </a:r>
            <a:r>
              <a:rPr lang="ru-RU" sz="2400" dirty="0" err="1"/>
              <a:t>позатыльня</a:t>
            </a:r>
            <a:r>
              <a:rPr lang="ru-RU" sz="2400" dirty="0"/>
              <a:t> и собственно сороки </a:t>
            </a:r>
            <a:r>
              <a:rPr lang="ru-RU" sz="2400" dirty="0" err="1"/>
              <a:t>каблукообразной</a:t>
            </a:r>
            <a:r>
              <a:rPr lang="ru-RU" sz="2400" dirty="0"/>
              <a:t> формы. </a:t>
            </a:r>
          </a:p>
        </p:txBody>
      </p:sp>
      <p:pic>
        <p:nvPicPr>
          <p:cNvPr id="6" name="Содержимое 3" descr="http://photofile.ru/photo/semkov/418997/56750892.jpg"/>
          <p:cNvPicPr>
            <a:picLocks/>
          </p:cNvPicPr>
          <p:nvPr/>
        </p:nvPicPr>
        <p:blipFill rotWithShape="1">
          <a:blip r:embed="rId2" cstate="screen"/>
          <a:srcRect/>
          <a:stretch/>
        </p:blipFill>
        <p:spPr bwMode="auto">
          <a:xfrm>
            <a:off x="4932040" y="692696"/>
            <a:ext cx="396044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144016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Цель: </a:t>
            </a:r>
            <a:br>
              <a:rPr lang="ru-RU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Приобщение детей старшего дошкольного возраста к культурному наследию тамбовского края </a:t>
            </a:r>
            <a:endParaRPr lang="ru-RU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 descr="symbols_1_max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475656" y="1844824"/>
            <a:ext cx="6048672" cy="4657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9557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Задачи: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755576" y="1484785"/>
            <a:ext cx="7560840" cy="446449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Calibri" pitchFamily="34" charset="0"/>
                <a:cs typeface="Arial" pitchFamily="34" charset="0"/>
              </a:rPr>
              <a:t>Познакомится с </a:t>
            </a:r>
            <a:r>
              <a:rPr lang="ru-RU" sz="2800" b="1" dirty="0" smtClean="0">
                <a:solidFill>
                  <a:srgbClr val="FFC000"/>
                </a:solidFill>
                <a:latin typeface="Calibri" pitchFamily="34" charset="0"/>
                <a:cs typeface="Arial" pitchFamily="34" charset="0"/>
              </a:rPr>
              <a:t>тамбовским крестьянским костюмом</a:t>
            </a:r>
            <a:r>
              <a:rPr lang="ru-RU" sz="2800" b="1" dirty="0">
                <a:solidFill>
                  <a:srgbClr val="FFC000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ru-RU" sz="2800" b="1" dirty="0" smtClean="0">
                <a:solidFill>
                  <a:srgbClr val="FFC000"/>
                </a:solidFill>
                <a:latin typeface="Calibri" pitchFamily="34" charset="0"/>
                <a:cs typeface="Arial" pitchFamily="34" charset="0"/>
              </a:rPr>
              <a:t>с культурой и традициями крестьян.</a:t>
            </a:r>
            <a:endParaRPr lang="ru-RU" sz="2800" b="1" dirty="0">
              <a:solidFill>
                <a:srgbClr val="FFC000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ru-RU" sz="2800" b="1" dirty="0">
                <a:solidFill>
                  <a:srgbClr val="FFC000"/>
                </a:solidFill>
                <a:latin typeface="Calibri" pitchFamily="34" charset="0"/>
              </a:rPr>
              <a:t>В</a:t>
            </a:r>
            <a:r>
              <a:rPr lang="ru-RU" sz="2800" b="1" dirty="0" smtClean="0">
                <a:solidFill>
                  <a:srgbClr val="FFC000"/>
                </a:solidFill>
                <a:latin typeface="Calibri" pitchFamily="34" charset="0"/>
              </a:rPr>
              <a:t>оспитывать </a:t>
            </a:r>
            <a:r>
              <a:rPr lang="ru-RU" sz="2800" b="1" dirty="0">
                <a:solidFill>
                  <a:srgbClr val="FFC000"/>
                </a:solidFill>
                <a:latin typeface="Calibri" pitchFamily="34" charset="0"/>
              </a:rPr>
              <a:t>интерес к народному творчеству родного </a:t>
            </a:r>
            <a:r>
              <a:rPr lang="ru-RU" sz="2800" b="1" dirty="0" smtClean="0">
                <a:solidFill>
                  <a:srgbClr val="FFC000"/>
                </a:solidFill>
                <a:latin typeface="Calibri" pitchFamily="34" charset="0"/>
              </a:rPr>
              <a:t>края.</a:t>
            </a:r>
            <a:endParaRPr lang="ru-RU" sz="2800" b="1" dirty="0">
              <a:solidFill>
                <a:srgbClr val="FFC000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ru-RU" sz="2800" b="1" dirty="0">
                <a:solidFill>
                  <a:srgbClr val="FFC000"/>
                </a:solidFill>
                <a:latin typeface="Calibri" pitchFamily="34" charset="0"/>
              </a:rPr>
              <a:t>В</a:t>
            </a:r>
            <a:r>
              <a:rPr lang="ru-RU" sz="2800" b="1" dirty="0" smtClean="0">
                <a:solidFill>
                  <a:srgbClr val="FFC000"/>
                </a:solidFill>
                <a:latin typeface="Calibri" pitchFamily="34" charset="0"/>
              </a:rPr>
              <a:t>оспитывать </a:t>
            </a:r>
            <a:r>
              <a:rPr lang="ru-RU" sz="2800" b="1" dirty="0">
                <a:solidFill>
                  <a:srgbClr val="FFC000"/>
                </a:solidFill>
                <a:latin typeface="Calibri" pitchFamily="34" charset="0"/>
              </a:rPr>
              <a:t>патриотизм, любовь </a:t>
            </a:r>
            <a:endParaRPr lang="ru-RU" sz="2800" b="1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Calibri" pitchFamily="34" charset="0"/>
              </a:rPr>
              <a:t>    к </a:t>
            </a:r>
            <a:r>
              <a:rPr lang="ru-RU" sz="2800" b="1" dirty="0">
                <a:solidFill>
                  <a:srgbClr val="FFC000"/>
                </a:solidFill>
                <a:latin typeface="Calibri" pitchFamily="34" charset="0"/>
              </a:rPr>
              <a:t>родному </a:t>
            </a:r>
            <a:r>
              <a:rPr lang="ru-RU" sz="2800" b="1" dirty="0" smtClean="0">
                <a:solidFill>
                  <a:srgbClr val="FFC000"/>
                </a:solidFill>
                <a:latin typeface="Calibri" pitchFamily="34" charset="0"/>
              </a:rPr>
              <a:t>краю.</a:t>
            </a:r>
            <a:endParaRPr lang="ru-RU" sz="2800" b="1" dirty="0">
              <a:solidFill>
                <a:srgbClr val="FFC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3024336"/>
          </a:xfrm>
        </p:spPr>
        <p:txBody>
          <a:bodyPr/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C000"/>
                </a:solidFill>
                <a:latin typeface="Calibri" pitchFamily="34" charset="0"/>
              </a:rPr>
              <a:t>ОРНАМЕНТ </a:t>
            </a:r>
            <a:r>
              <a:rPr lang="ru-RU" sz="2800" b="1" dirty="0">
                <a:solidFill>
                  <a:srgbClr val="FFC000"/>
                </a:solidFill>
                <a:latin typeface="Calibri" pitchFamily="34" charset="0"/>
              </a:rPr>
              <a:t>НА ОБРЯДОВЫХ  ПОЛОТЕНЦАХ И СТОЛЕШНИЦАХ ТАМБОВСКОЙ ОБЛАСТИ</a:t>
            </a:r>
            <a:br>
              <a:rPr lang="ru-RU" sz="2800" b="1" dirty="0">
                <a:solidFill>
                  <a:srgbClr val="FFC000"/>
                </a:solidFill>
                <a:latin typeface="Calibri" pitchFamily="34" charset="0"/>
              </a:rPr>
            </a:br>
            <a:r>
              <a:rPr lang="ru-RU" sz="2800" b="1" dirty="0">
                <a:solidFill>
                  <a:srgbClr val="FFC000"/>
                </a:solidFill>
                <a:latin typeface="Calibri" pitchFamily="34" charset="0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Calibri" pitchFamily="34" charset="0"/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pic>
        <p:nvPicPr>
          <p:cNvPr id="3" name="Рисунок 2" descr="http://modnoerukodelie.ru/img-mr/articles/a.slvysh.f0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654197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img1.liveinternet.ru/images/attach/c/2/69/706/69706483_Mirovoe_derevo_umen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2752725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1240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 (1)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23528" y="548680"/>
            <a:ext cx="3312368" cy="3694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3 (3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67944" y="548680"/>
            <a:ext cx="4860466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3 (7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0" y="4869160"/>
            <a:ext cx="3419872" cy="7452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7584" y="594928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n>
                  <a:prstDash val="solid"/>
                </a:ln>
                <a:solidFill>
                  <a:srgbClr val="FFC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</a:rPr>
              <a:t>В каждом национальном орнаменте узоры были не случайны, а глубоко символичны.</a:t>
            </a:r>
            <a:br>
              <a:rPr lang="ru-RU" sz="2400" b="1" i="1" dirty="0" smtClean="0">
                <a:ln>
                  <a:prstDash val="solid"/>
                </a:ln>
                <a:solidFill>
                  <a:srgbClr val="FFC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</a:rPr>
            </a:br>
            <a:r>
              <a:rPr lang="ru-RU" sz="2400" b="1" i="1" dirty="0" smtClean="0">
                <a:ln>
                  <a:prstDash val="solid"/>
                </a:ln>
                <a:solidFill>
                  <a:srgbClr val="FFC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</a:rPr>
              <a:t/>
            </a:r>
            <a:br>
              <a:rPr lang="ru-RU" sz="2400" b="1" i="1" dirty="0" smtClean="0">
                <a:ln>
                  <a:prstDash val="solid"/>
                </a:ln>
                <a:solidFill>
                  <a:srgbClr val="FFC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</a:rPr>
            </a:b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332656"/>
            <a:ext cx="4754487" cy="2952328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Вышивка </a:t>
            </a:r>
            <a:r>
              <a:rPr lang="ru-RU" sz="2000" b="1" i="1" dirty="0" smtClean="0">
                <a:solidFill>
                  <a:srgbClr val="FFC000"/>
                </a:solidFill>
                <a:latin typeface="Calibri" pitchFamily="34" charset="0"/>
              </a:rPr>
              <a:t>не </a:t>
            </a:r>
            <a:r>
              <a:rPr lang="ru-RU" sz="2000" b="1" i="1" dirty="0">
                <a:solidFill>
                  <a:srgbClr val="FFC000"/>
                </a:solidFill>
                <a:latin typeface="Calibri" pitchFamily="34" charset="0"/>
              </a:rPr>
              <a:t>только делала костюм красивее и богаче, но и должна была приносить человеку счастье, оберегать его ото всякого зла и беды, сближать с окружающей природой.</a:t>
            </a:r>
            <a:br>
              <a:rPr lang="ru-RU" sz="2000" b="1" i="1" dirty="0">
                <a:solidFill>
                  <a:srgbClr val="FFC000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" name="Picture 3" descr="D:\ольга\патриотическое\image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211849" cy="3730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ольга\патриотическое\image002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1593"/>
            <a:ext cx="2778504" cy="6584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4987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38884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C000"/>
                </a:solidFill>
                <a:latin typeface="Calibri" pitchFamily="34" charset="0"/>
              </a:rPr>
              <a:t>«Посмотрите, девицы, посмотрите:</a:t>
            </a:r>
            <a:r>
              <a:rPr lang="ru-RU" sz="2000" b="1" dirty="0">
                <a:solidFill>
                  <a:srgbClr val="FFC000"/>
                </a:solidFill>
                <a:latin typeface="Calibri" pitchFamily="34" charset="0"/>
              </a:rPr>
              <a:t/>
            </a:r>
            <a:br>
              <a:rPr lang="ru-RU" sz="2000" b="1" dirty="0">
                <a:solidFill>
                  <a:srgbClr val="FFC000"/>
                </a:solidFill>
                <a:latin typeface="Calibri" pitchFamily="34" charset="0"/>
              </a:rPr>
            </a:br>
            <a:r>
              <a:rPr lang="ru-RU" sz="2000" b="1" i="1" dirty="0">
                <a:solidFill>
                  <a:srgbClr val="FFC000"/>
                </a:solidFill>
                <a:latin typeface="Calibri" pitchFamily="34" charset="0"/>
              </a:rPr>
              <a:t>Двумя моими руками сделанное,</a:t>
            </a:r>
            <a:r>
              <a:rPr lang="ru-RU" sz="2000" b="1" dirty="0">
                <a:solidFill>
                  <a:srgbClr val="FFC000"/>
                </a:solidFill>
                <a:latin typeface="Calibri" pitchFamily="34" charset="0"/>
              </a:rPr>
              <a:t/>
            </a:r>
            <a:br>
              <a:rPr lang="ru-RU" sz="2000" b="1" dirty="0">
                <a:solidFill>
                  <a:srgbClr val="FFC000"/>
                </a:solidFill>
                <a:latin typeface="Calibri" pitchFamily="34" charset="0"/>
              </a:rPr>
            </a:br>
            <a:r>
              <a:rPr lang="ru-RU" sz="2000" b="1" i="1" dirty="0">
                <a:solidFill>
                  <a:srgbClr val="FFC000"/>
                </a:solidFill>
                <a:latin typeface="Calibri" pitchFamily="34" charset="0"/>
              </a:rPr>
              <a:t>Десятью пальцами выведенное:</a:t>
            </a:r>
            <a:r>
              <a:rPr lang="ru-RU" sz="2000" b="1" dirty="0">
                <a:solidFill>
                  <a:srgbClr val="FFC000"/>
                </a:solidFill>
                <a:latin typeface="Calibri" pitchFamily="34" charset="0"/>
              </a:rPr>
              <a:t/>
            </a:r>
            <a:br>
              <a:rPr lang="ru-RU" sz="2000" b="1" dirty="0">
                <a:solidFill>
                  <a:srgbClr val="FFC000"/>
                </a:solidFill>
                <a:latin typeface="Calibri" pitchFamily="34" charset="0"/>
              </a:rPr>
            </a:br>
            <a:r>
              <a:rPr lang="ru-RU" sz="2000" b="1" i="1" dirty="0">
                <a:solidFill>
                  <a:srgbClr val="FFC000"/>
                </a:solidFill>
                <a:latin typeface="Calibri" pitchFamily="34" charset="0"/>
              </a:rPr>
              <a:t>Который из узоров, подруженьки,</a:t>
            </a:r>
            <a:r>
              <a:rPr lang="ru-RU" sz="2000" b="1" dirty="0">
                <a:solidFill>
                  <a:srgbClr val="FFC000"/>
                </a:solidFill>
                <a:latin typeface="Calibri" pitchFamily="34" charset="0"/>
              </a:rPr>
              <a:t/>
            </a:r>
            <a:br>
              <a:rPr lang="ru-RU" sz="2000" b="1" dirty="0">
                <a:solidFill>
                  <a:srgbClr val="FFC000"/>
                </a:solidFill>
                <a:latin typeface="Calibri" pitchFamily="34" charset="0"/>
              </a:rPr>
            </a:br>
            <a:r>
              <a:rPr lang="ru-RU" sz="2000" b="1" i="1" dirty="0">
                <a:solidFill>
                  <a:srgbClr val="FFC000"/>
                </a:solidFill>
                <a:latin typeface="Calibri" pitchFamily="34" charset="0"/>
              </a:rPr>
              <a:t>Через три нитки выведен,</a:t>
            </a:r>
            <a:r>
              <a:rPr lang="ru-RU" sz="2000" b="1" dirty="0">
                <a:solidFill>
                  <a:srgbClr val="FFC000"/>
                </a:solidFill>
                <a:latin typeface="Calibri" pitchFamily="34" charset="0"/>
              </a:rPr>
              <a:t/>
            </a:r>
            <a:br>
              <a:rPr lang="ru-RU" sz="2000" b="1" dirty="0">
                <a:solidFill>
                  <a:srgbClr val="FFC000"/>
                </a:solidFill>
                <a:latin typeface="Calibri" pitchFamily="34" charset="0"/>
              </a:rPr>
            </a:br>
            <a:r>
              <a:rPr lang="ru-RU" sz="2000" b="1" i="1" dirty="0">
                <a:solidFill>
                  <a:srgbClr val="FFC000"/>
                </a:solidFill>
                <a:latin typeface="Calibri" pitchFamily="34" charset="0"/>
              </a:rPr>
              <a:t>Ту рубашечку, подруженьки,</a:t>
            </a:r>
            <a:r>
              <a:rPr lang="ru-RU" sz="2000" b="1" dirty="0">
                <a:solidFill>
                  <a:srgbClr val="FFC000"/>
                </a:solidFill>
                <a:latin typeface="Calibri" pitchFamily="34" charset="0"/>
              </a:rPr>
              <a:t/>
            </a:r>
            <a:br>
              <a:rPr lang="ru-RU" sz="2000" b="1" dirty="0">
                <a:solidFill>
                  <a:srgbClr val="FFC000"/>
                </a:solidFill>
                <a:latin typeface="Calibri" pitchFamily="34" charset="0"/>
              </a:rPr>
            </a:br>
            <a:r>
              <a:rPr lang="ru-RU" sz="2000" b="1" i="1" dirty="0">
                <a:solidFill>
                  <a:srgbClr val="FFC000"/>
                </a:solidFill>
                <a:latin typeface="Calibri" pitchFamily="34" charset="0"/>
              </a:rPr>
              <a:t>Нежась, покоясь я сделала,</a:t>
            </a:r>
            <a:r>
              <a:rPr lang="ru-RU" sz="2000" b="1" dirty="0">
                <a:solidFill>
                  <a:srgbClr val="FFC000"/>
                </a:solidFill>
                <a:latin typeface="Calibri" pitchFamily="34" charset="0"/>
              </a:rPr>
              <a:t/>
            </a:r>
            <a:br>
              <a:rPr lang="ru-RU" sz="2000" b="1" dirty="0">
                <a:solidFill>
                  <a:srgbClr val="FFC000"/>
                </a:solidFill>
                <a:latin typeface="Calibri" pitchFamily="34" charset="0"/>
              </a:rPr>
            </a:br>
            <a:r>
              <a:rPr lang="ru-RU" sz="2000" b="1" i="1" dirty="0">
                <a:solidFill>
                  <a:srgbClr val="FFC000"/>
                </a:solidFill>
                <a:latin typeface="Calibri" pitchFamily="34" charset="0"/>
              </a:rPr>
              <a:t>Свернувши ноги вышила.</a:t>
            </a:r>
            <a:r>
              <a:rPr lang="ru-RU" sz="2000" b="1" dirty="0">
                <a:solidFill>
                  <a:srgbClr val="FFC000"/>
                </a:solidFill>
                <a:latin typeface="Calibri" pitchFamily="34" charset="0"/>
              </a:rPr>
              <a:t/>
            </a:r>
            <a:br>
              <a:rPr lang="ru-RU" sz="2000" b="1" dirty="0">
                <a:solidFill>
                  <a:srgbClr val="FFC000"/>
                </a:solidFill>
                <a:latin typeface="Calibri" pitchFamily="34" charset="0"/>
              </a:rPr>
            </a:br>
            <a:r>
              <a:rPr lang="ru-RU" sz="2000" b="1" i="1" dirty="0">
                <a:solidFill>
                  <a:srgbClr val="FFC000"/>
                </a:solidFill>
                <a:latin typeface="Calibri" pitchFamily="34" charset="0"/>
              </a:rPr>
              <a:t>Которая рубаха, подруженьки,</a:t>
            </a:r>
            <a:r>
              <a:rPr lang="ru-RU" sz="2000" b="1" dirty="0">
                <a:solidFill>
                  <a:srgbClr val="FFC000"/>
                </a:solidFill>
                <a:latin typeface="Calibri" pitchFamily="34" charset="0"/>
              </a:rPr>
              <a:t/>
            </a:r>
            <a:br>
              <a:rPr lang="ru-RU" sz="2000" b="1" dirty="0">
                <a:solidFill>
                  <a:srgbClr val="FFC000"/>
                </a:solidFill>
                <a:latin typeface="Calibri" pitchFamily="34" charset="0"/>
              </a:rPr>
            </a:br>
            <a:r>
              <a:rPr lang="ru-RU" sz="2000" b="1" i="1" dirty="0">
                <a:solidFill>
                  <a:srgbClr val="FFC000"/>
                </a:solidFill>
                <a:latin typeface="Calibri" pitchFamily="34" charset="0"/>
              </a:rPr>
              <a:t>Через шесть ниток сделана.</a:t>
            </a:r>
            <a:r>
              <a:rPr lang="ru-RU" sz="2000" b="1" dirty="0">
                <a:solidFill>
                  <a:srgbClr val="FFC000"/>
                </a:solidFill>
                <a:latin typeface="Calibri" pitchFamily="34" charset="0"/>
              </a:rPr>
              <a:t/>
            </a:r>
            <a:br>
              <a:rPr lang="ru-RU" sz="2000" b="1" dirty="0">
                <a:solidFill>
                  <a:srgbClr val="FFC000"/>
                </a:solidFill>
                <a:latin typeface="Calibri" pitchFamily="34" charset="0"/>
              </a:rPr>
            </a:br>
            <a:r>
              <a:rPr lang="ru-RU" sz="2000" b="1" i="1" dirty="0">
                <a:solidFill>
                  <a:srgbClr val="FFC000"/>
                </a:solidFill>
                <a:latin typeface="Calibri" pitchFamily="34" charset="0"/>
              </a:rPr>
              <a:t>Редким узором сделана,</a:t>
            </a:r>
            <a:r>
              <a:rPr lang="ru-RU" sz="2000" b="1" dirty="0">
                <a:solidFill>
                  <a:srgbClr val="FFC000"/>
                </a:solidFill>
                <a:latin typeface="Calibri" pitchFamily="34" charset="0"/>
              </a:rPr>
              <a:t/>
            </a:r>
            <a:br>
              <a:rPr lang="ru-RU" sz="2000" b="1" dirty="0">
                <a:solidFill>
                  <a:srgbClr val="FFC000"/>
                </a:solidFill>
                <a:latin typeface="Calibri" pitchFamily="34" charset="0"/>
              </a:rPr>
            </a:br>
            <a:r>
              <a:rPr lang="ru-RU" sz="2000" b="1" i="1" dirty="0">
                <a:solidFill>
                  <a:srgbClr val="FFC000"/>
                </a:solidFill>
                <a:latin typeface="Calibri" pitchFamily="34" charset="0"/>
              </a:rPr>
              <a:t>Ту рубашечку, подруженьки,</a:t>
            </a:r>
            <a:r>
              <a:rPr lang="ru-RU" sz="2000" b="1" dirty="0">
                <a:solidFill>
                  <a:srgbClr val="FFC000"/>
                </a:solidFill>
                <a:latin typeface="Calibri" pitchFamily="34" charset="0"/>
              </a:rPr>
              <a:t/>
            </a:r>
            <a:br>
              <a:rPr lang="ru-RU" sz="2000" b="1" dirty="0">
                <a:solidFill>
                  <a:srgbClr val="FFC000"/>
                </a:solidFill>
                <a:latin typeface="Calibri" pitchFamily="34" charset="0"/>
              </a:rPr>
            </a:br>
            <a:r>
              <a:rPr lang="ru-RU" sz="2000" b="1" i="1" dirty="0">
                <a:solidFill>
                  <a:srgbClr val="FFC000"/>
                </a:solidFill>
                <a:latin typeface="Calibri" pitchFamily="34" charset="0"/>
              </a:rPr>
              <a:t>Сонной я сделала, </a:t>
            </a:r>
            <a:r>
              <a:rPr lang="ru-RU" sz="2000" b="1" dirty="0">
                <a:solidFill>
                  <a:srgbClr val="FFC000"/>
                </a:solidFill>
                <a:latin typeface="Calibri" pitchFamily="34" charset="0"/>
              </a:rPr>
              <a:t/>
            </a:r>
            <a:br>
              <a:rPr lang="ru-RU" sz="2000" b="1" dirty="0">
                <a:solidFill>
                  <a:srgbClr val="FFC000"/>
                </a:solidFill>
                <a:latin typeface="Calibri" pitchFamily="34" charset="0"/>
              </a:rPr>
            </a:br>
            <a:r>
              <a:rPr lang="ru-RU" sz="2000" b="1" i="1" dirty="0">
                <a:solidFill>
                  <a:srgbClr val="FFC000"/>
                </a:solidFill>
                <a:latin typeface="Calibri" pitchFamily="34" charset="0"/>
              </a:rPr>
              <a:t>Утомившись вышила…»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Picture 2" descr="Костюм девушки на выданье.  Конец XIX века,  с. Кириллово Спасского уезда Тамбовской губ.  (ныне Земетчинский район Пензенской обл.).  ПГКМ.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52120" y="391650"/>
            <a:ext cx="2952328" cy="6049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5314667"/>
            <a:ext cx="4482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Calibri" pitchFamily="34" charset="0"/>
              </a:rPr>
              <a:t>Костюм девушки на выданье. </a:t>
            </a:r>
            <a:br>
              <a:rPr lang="ru-RU" b="1" i="1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 i="1" dirty="0">
                <a:solidFill>
                  <a:srgbClr val="FF0000"/>
                </a:solidFill>
                <a:latin typeface="Calibri" pitchFamily="34" charset="0"/>
              </a:rPr>
              <a:t>Конец XIX века, 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с</a:t>
            </a:r>
            <a:r>
              <a:rPr lang="ru-RU" b="1" i="1" dirty="0">
                <a:solidFill>
                  <a:srgbClr val="FF0000"/>
                </a:solidFill>
                <a:latin typeface="Calibri" pitchFamily="34" charset="0"/>
              </a:rPr>
              <a:t>. </a:t>
            </a:r>
            <a:r>
              <a:rPr lang="ru-RU" b="1" i="1" dirty="0" err="1">
                <a:solidFill>
                  <a:srgbClr val="FF0000"/>
                </a:solidFill>
                <a:latin typeface="Calibri" pitchFamily="34" charset="0"/>
              </a:rPr>
              <a:t>Кириллово</a:t>
            </a:r>
            <a:r>
              <a:rPr lang="ru-RU" b="1" i="1" dirty="0">
                <a:solidFill>
                  <a:srgbClr val="FF0000"/>
                </a:solidFill>
                <a:latin typeface="Calibri" pitchFamily="34" charset="0"/>
              </a:rPr>
              <a:t> Спасского уезда Тамбовской губ. 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ru-RU" b="1" i="1" dirty="0">
                <a:solidFill>
                  <a:srgbClr val="FF0000"/>
                </a:solidFill>
                <a:latin typeface="Calibri" pitchFamily="34" charset="0"/>
              </a:rPr>
              <a:t>ныне </a:t>
            </a:r>
            <a:r>
              <a:rPr lang="ru-RU" b="1" i="1" dirty="0" err="1">
                <a:solidFill>
                  <a:srgbClr val="FF0000"/>
                </a:solidFill>
                <a:latin typeface="Calibri" pitchFamily="34" charset="0"/>
              </a:rPr>
              <a:t>Земетчинский</a:t>
            </a:r>
            <a:r>
              <a:rPr lang="ru-RU" b="1" i="1" dirty="0">
                <a:solidFill>
                  <a:srgbClr val="FF0000"/>
                </a:solidFill>
                <a:latin typeface="Calibri" pitchFamily="34" charset="0"/>
              </a:rPr>
              <a:t> район Пензенской обл.).</a:t>
            </a:r>
            <a:r>
              <a:rPr lang="ru-RU" i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116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Женская праздничная одежда</a:t>
            </a:r>
            <a:b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Тамбовской губернии</a:t>
            </a:r>
            <a:endParaRPr lang="ru-RU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4" name="Содержимое 3" descr="http://i057.radikal.ru/1001/4c/e49e339aa486.jpg"/>
          <p:cNvPicPr>
            <a:picLocks noGrp="1"/>
          </p:cNvPicPr>
          <p:nvPr>
            <p:ph sz="quarter" idx="13"/>
          </p:nvPr>
        </p:nvPicPr>
        <p:blipFill rotWithShape="1">
          <a:blip r:embed="rId2" cstate="screen"/>
          <a:srcRect t="-589"/>
          <a:stretch/>
        </p:blipFill>
        <p:spPr bwMode="auto">
          <a:xfrm>
            <a:off x="4572000" y="1124744"/>
            <a:ext cx="381642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Picture 2" descr="D:\ольга\патриотическое\russ-women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528392" cy="5428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7504" y="116632"/>
            <a:ext cx="8810265" cy="6621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0(1)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620688"/>
            <a:ext cx="3744416" cy="5814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5.jpe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67544" y="692696"/>
            <a:ext cx="3816424" cy="5815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4869160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n>
                  <a:solidFill>
                    <a:srgbClr val="C00000"/>
                  </a:solidFill>
                </a:ln>
                <a:latin typeface="Calibri" pitchFamily="34" charset="0"/>
                <a:cs typeface="Calibri" pitchFamily="34" charset="0"/>
              </a:rPr>
              <a:t>Характерная особенность тамбовской вышивки – геометрический узор; красочные сочетания разнообразны, но преобладают красные, коричневые, желтые тона, нередко с черным. </a:t>
            </a:r>
            <a:endParaRPr lang="ru-RU" sz="2400" b="1" dirty="0">
              <a:ln>
                <a:solidFill>
                  <a:srgbClr val="C00000"/>
                </a:solidFill>
              </a:ln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44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</TotalTime>
  <Words>336</Words>
  <Application>Microsoft Office PowerPoint</Application>
  <PresentationFormat>Экран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Горизонт</vt:lpstr>
      <vt:lpstr>Женский Крестьянский Костюм тамбовского края</vt:lpstr>
      <vt:lpstr>Цель:  Приобщение детей старшего дошкольного возраста к культурному наследию тамбовского края </vt:lpstr>
      <vt:lpstr>Задачи:</vt:lpstr>
      <vt:lpstr>  ОРНАМЕНТ НА ОБРЯДОВЫХ  ПОЛОТЕНЦАХ И СТОЛЕШНИЦАХ ТАМБОВСКОЙ ОБЛАСТИ    </vt:lpstr>
      <vt:lpstr>Слайд 5</vt:lpstr>
      <vt:lpstr>         Вышивка не только делала костюм красивее и богаче, но и должна была приносить человеку счастье, оберегать его ото всякого зла и беды, сближать с окружающей природой.  </vt:lpstr>
      <vt:lpstr>Слайд 7</vt:lpstr>
      <vt:lpstr>Женская праздничная одежда  Тамбовской губернии</vt:lpstr>
      <vt:lpstr>Слайд 9</vt:lpstr>
      <vt:lpstr>Слайд 10</vt:lpstr>
      <vt:lpstr>Слайд 11</vt:lpstr>
      <vt:lpstr>Слайд 12</vt:lpstr>
      <vt:lpstr>Слайд 13</vt:lpstr>
      <vt:lpstr>Женский Головной убор  «сорока»</vt:lpstr>
      <vt:lpstr>Слайд 15</vt:lpstr>
      <vt:lpstr>Слайд 16</vt:lpstr>
      <vt:lpstr>Женский головной убор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народный костюм.</dc:title>
  <dc:creator>Елена</dc:creator>
  <cp:lastModifiedBy>sss</cp:lastModifiedBy>
  <cp:revision>114</cp:revision>
  <dcterms:created xsi:type="dcterms:W3CDTF">2010-11-09T14:42:59Z</dcterms:created>
  <dcterms:modified xsi:type="dcterms:W3CDTF">2013-06-11T05:47:10Z</dcterms:modified>
</cp:coreProperties>
</file>