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5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E812F-15C6-491D-8EF0-0FBE57EDD042}" type="datetimeFigureOut">
              <a:rPr lang="ru-RU" smtClean="0"/>
              <a:pPr/>
              <a:t>12.03.2015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233E8-CF9F-4673-9E74-DF4E81FFA73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69664E-DFFC-4086-A661-F425446BB122}" type="datetimeFigureOut">
              <a:rPr lang="ru-RU" smtClean="0"/>
              <a:pPr/>
              <a:t>12.03.2015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869664E-DFFC-4086-A661-F425446BB122}" type="datetimeFigureOut">
              <a:rPr lang="ru-RU" smtClean="0"/>
              <a:pPr/>
              <a:t>12.03.2015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69664E-DFFC-4086-A661-F425446BB122}" type="datetimeFigureOut">
              <a:rPr lang="ru-RU" smtClean="0"/>
              <a:pPr/>
              <a:t>12.03.2015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869664E-DFFC-4086-A661-F425446BB122}" type="datetimeFigureOut">
              <a:rPr lang="ru-RU" smtClean="0"/>
              <a:pPr/>
              <a:t>12.03.2015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3E3ADF7-6FA2-481A-AC0A-18E88C196AF4}" type="slidenum">
              <a:rPr lang="ru-RU" smtClean="0"/>
              <a:pPr/>
              <a:t>‹#›</a:t>
            </a:fld>
            <a:endParaRPr lang="ru-RU"/>
          </a:p>
        </p:txBody>
      </p:sp>
    </p:spTree>
  </p:cSld>
  <p:clrMapOvr>
    <a:masterClrMapping/>
  </p:clrMapOvr>
  <p:transition spd="med">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869664E-DFFC-4086-A661-F425446BB122}" type="datetimeFigureOut">
              <a:rPr lang="ru-RU" smtClean="0"/>
              <a:pPr/>
              <a:t>12.03.2015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3E3ADF7-6FA2-481A-AC0A-18E88C196AF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transition spd="med">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69664E-DFFC-4086-A661-F425446BB122}" type="datetimeFigureOut">
              <a:rPr lang="ru-RU" smtClean="0"/>
              <a:pPr/>
              <a:t>12.03.2015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3E3ADF7-6FA2-481A-AC0A-18E88C196AF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u"/>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7422" y="1285860"/>
            <a:ext cx="6200031" cy="646331"/>
          </a:xfrm>
          <a:prstGeom prst="rect">
            <a:avLst/>
          </a:prstGeom>
          <a:noFill/>
        </p:spPr>
        <p:txBody>
          <a:bodyPr wrap="none" rtlCol="0">
            <a:spAutoFit/>
          </a:bodyPr>
          <a:lstStyle/>
          <a:p>
            <a:r>
              <a:rPr lang="ru-RU" sz="3600" b="1" u="sng" dirty="0" smtClean="0">
                <a:solidFill>
                  <a:srgbClr val="FFFF00"/>
                </a:solidFill>
                <a:latin typeface="Times New Roman" pitchFamily="18" charset="0"/>
                <a:cs typeface="Times New Roman" pitchFamily="18" charset="0"/>
              </a:rPr>
              <a:t>Семья и семейные традиции</a:t>
            </a:r>
            <a:endParaRPr lang="ru-RU" sz="3600" b="1" u="sng" dirty="0">
              <a:solidFill>
                <a:srgbClr val="FFFF00"/>
              </a:solidFill>
              <a:latin typeface="Times New Roman" pitchFamily="18" charset="0"/>
              <a:cs typeface="Times New Roman" pitchFamily="18" charset="0"/>
            </a:endParaRPr>
          </a:p>
        </p:txBody>
      </p:sp>
      <p:pic>
        <p:nvPicPr>
          <p:cNvPr id="5" name="Рисунок 4" descr="2acb633069abf2fd17cdd6179d7aae0c.jpg"/>
          <p:cNvPicPr>
            <a:picLocks noChangeAspect="1"/>
          </p:cNvPicPr>
          <p:nvPr/>
        </p:nvPicPr>
        <p:blipFill>
          <a:blip r:embed="rId2" cstate="print"/>
          <a:stretch>
            <a:fillRect/>
          </a:stretch>
        </p:blipFill>
        <p:spPr>
          <a:xfrm>
            <a:off x="1928795" y="1911743"/>
            <a:ext cx="6245109" cy="4660529"/>
          </a:xfrm>
          <a:prstGeom prst="rect">
            <a:avLst/>
          </a:prstGeom>
        </p:spPr>
      </p:pic>
      <p:sp>
        <p:nvSpPr>
          <p:cNvPr id="6" name="TextBox 5"/>
          <p:cNvSpPr txBox="1"/>
          <p:nvPr/>
        </p:nvSpPr>
        <p:spPr>
          <a:xfrm>
            <a:off x="714348" y="857232"/>
            <a:ext cx="5017720" cy="461665"/>
          </a:xfrm>
          <a:prstGeom prst="rect">
            <a:avLst/>
          </a:prstGeom>
          <a:noFill/>
        </p:spPr>
        <p:txBody>
          <a:bodyPr wrap="none" rtlCol="0">
            <a:spAutoFit/>
          </a:bodyPr>
          <a:lstStyle/>
          <a:p>
            <a:r>
              <a:rPr lang="ru-RU" sz="2400" i="1" dirty="0" smtClean="0">
                <a:solidFill>
                  <a:schemeClr val="tx2">
                    <a:lumMod val="25000"/>
                  </a:schemeClr>
                </a:solidFill>
              </a:rPr>
              <a:t>КОНСУЛЬТАЦИЯ ДЛЯ РОДИТЕЛЕЙ</a:t>
            </a:r>
            <a:endParaRPr lang="ru-RU" sz="2400" i="1" dirty="0">
              <a:solidFill>
                <a:schemeClr val="tx2">
                  <a:lumMod val="25000"/>
                </a:schemeClr>
              </a:solidFill>
            </a:endParaRPr>
          </a:p>
        </p:txBody>
      </p:sp>
    </p:spTree>
  </p:cSld>
  <p:clrMapOvr>
    <a:masterClrMapping/>
  </p:clrMapOvr>
  <p:transition spd="med">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009de8430ecb98671a5f01cceb72409.jpg"/>
          <p:cNvPicPr>
            <a:picLocks noGrp="1" noChangeAspect="1"/>
          </p:cNvPicPr>
          <p:nvPr>
            <p:ph idx="1"/>
          </p:nvPr>
        </p:nvPicPr>
        <p:blipFill>
          <a:blip r:embed="rId2" cstate="print"/>
          <a:stretch>
            <a:fillRect/>
          </a:stretch>
        </p:blipFill>
        <p:spPr>
          <a:xfrm>
            <a:off x="0" y="0"/>
            <a:ext cx="4762501" cy="3571876"/>
          </a:xfrm>
        </p:spPr>
      </p:pic>
      <p:sp>
        <p:nvSpPr>
          <p:cNvPr id="2049" name="Rectangle 1"/>
          <p:cNvSpPr>
            <a:spLocks noChangeArrowheads="1"/>
          </p:cNvSpPr>
          <p:nvPr/>
        </p:nvSpPr>
        <p:spPr bwMode="auto">
          <a:xfrm>
            <a:off x="4857752" y="133819"/>
            <a:ext cx="42862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Совместный отдых</a:t>
            </a:r>
            <a:endParaRPr kumimoji="0" lang="ru-RU"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Сезонные пикники или походы, дачные работы с обязательным отдыхом после, велосипедные прогулки, катания на коньках, санках, роликах, посещение выставок, спектаклей, концертов, рыбалка, выезды на моря и озера, к бабушке, в другой город. Что угодно, главное, чтобы было весело и интересно, но еще важнее – чтобы вместе</a:t>
            </a:r>
            <a:r>
              <a:rPr kumimoji="0" lang="ru-RU"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ru-RU" i="0" u="none" strike="noStrike" cap="none" normalizeH="0" baseline="0" dirty="0" smtClean="0">
                <a:ln>
                  <a:noFill/>
                </a:ln>
                <a:solidFill>
                  <a:schemeClr val="bg1"/>
                </a:solidFill>
                <a:effectLst/>
                <a:latin typeface="Times New Roman" pitchFamily="18" charset="0"/>
                <a:cs typeface="Times New Roman" pitchFamily="18" charset="0"/>
              </a:rPr>
              <a:t> </a:t>
            </a:r>
          </a:p>
        </p:txBody>
      </p:sp>
      <p:sp>
        <p:nvSpPr>
          <p:cNvPr id="7" name="Прямоугольник 6"/>
          <p:cNvSpPr/>
          <p:nvPr/>
        </p:nvSpPr>
        <p:spPr>
          <a:xfrm>
            <a:off x="17157700" y="-619006"/>
            <a:ext cx="2286000" cy="3323987"/>
          </a:xfrm>
          <a:prstGeom prst="rect">
            <a:avLst/>
          </a:prstGeom>
        </p:spPr>
        <p:txBody>
          <a:bodyPr>
            <a:spAutoFit/>
          </a:bodyPr>
          <a:lstStyle/>
          <a:p>
            <a:pPr lvl="0" fontAlgn="base">
              <a:spcBef>
                <a:spcPct val="0"/>
              </a:spcBef>
              <a:spcAft>
                <a:spcPct val="0"/>
              </a:spcAft>
            </a:pPr>
            <a:r>
              <a:rPr lang="ru-RU" sz="1400" b="1" dirty="0">
                <a:solidFill>
                  <a:prstClr val="white"/>
                </a:solidFill>
                <a:latin typeface="Arial" pitchFamily="34" charset="0"/>
                <a:ea typeface="Times New Roman" pitchFamily="18" charset="0"/>
                <a:cs typeface="Arial" pitchFamily="34" charset="0"/>
              </a:rPr>
              <a:t>Совместный отдых</a:t>
            </a:r>
            <a:endParaRPr lang="ru-RU" sz="1400" dirty="0">
              <a:solidFill>
                <a:prstClr val="white"/>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ru-RU" sz="1400" dirty="0">
                <a:solidFill>
                  <a:prstClr val="white"/>
                </a:solidFill>
                <a:latin typeface="Times New Roman" pitchFamily="18" charset="0"/>
                <a:ea typeface="Calibri" pitchFamily="34" charset="0"/>
                <a:cs typeface="Times New Roman" pitchFamily="18" charset="0"/>
              </a:rPr>
              <a:t>Сезонные пикники или походы, дачные работы с обязательным отдыхом после, велосипедные прогулки, катания на коньках, санках, роликах, посещение выставок, спектаклей, концертов, рыбалка, выезды на моря и озера, к бабушке, в другой город. Что угодно, главное, чтобы было весело и интересно, но еще важнее – чтобы вместе.</a:t>
            </a:r>
            <a:r>
              <a:rPr lang="ru-RU" sz="600" dirty="0">
                <a:solidFill>
                  <a:prstClr val="white"/>
                </a:solidFill>
                <a:latin typeface="Arial" pitchFamily="34" charset="0"/>
                <a:cs typeface="Arial" pitchFamily="34" charset="0"/>
              </a:rPr>
              <a:t> </a:t>
            </a:r>
            <a:endParaRPr lang="ru-RU" dirty="0">
              <a:solidFill>
                <a:prstClr val="white"/>
              </a:solidFill>
              <a:latin typeface="Arial" pitchFamily="34" charset="0"/>
              <a:cs typeface="Arial" pitchFamily="34" charset="0"/>
            </a:endParaRPr>
          </a:p>
        </p:txBody>
      </p:sp>
      <p:pic>
        <p:nvPicPr>
          <p:cNvPr id="8" name="Рисунок 7" descr="1278696596_screenhunter_06-jul.-09-21.19.gif"/>
          <p:cNvPicPr>
            <a:picLocks noChangeAspect="1"/>
          </p:cNvPicPr>
          <p:nvPr/>
        </p:nvPicPr>
        <p:blipFill>
          <a:blip r:embed="rId3" cstate="print"/>
          <a:stretch>
            <a:fillRect/>
          </a:stretch>
        </p:blipFill>
        <p:spPr>
          <a:xfrm>
            <a:off x="3929058" y="3158146"/>
            <a:ext cx="5214942" cy="3699854"/>
          </a:xfrm>
          <a:prstGeom prst="rect">
            <a:avLst/>
          </a:prstGeom>
        </p:spPr>
      </p:pic>
      <p:pic>
        <p:nvPicPr>
          <p:cNvPr id="9" name="Рисунок 8" descr="семья-1.jpg"/>
          <p:cNvPicPr>
            <a:picLocks noChangeAspect="1"/>
          </p:cNvPicPr>
          <p:nvPr/>
        </p:nvPicPr>
        <p:blipFill>
          <a:blip r:embed="rId4" cstate="print"/>
          <a:stretch>
            <a:fillRect/>
          </a:stretch>
        </p:blipFill>
        <p:spPr>
          <a:xfrm>
            <a:off x="214281" y="3929066"/>
            <a:ext cx="3619525" cy="2714644"/>
          </a:xfrm>
          <a:prstGeom prst="rect">
            <a:avLst/>
          </a:prstGeom>
        </p:spPr>
      </p:pic>
    </p:spTree>
  </p:cSld>
  <p:clrMapOvr>
    <a:masterClrMapping/>
  </p:clrMapOvr>
  <p:transition spd="med">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480305.jpg"/>
          <p:cNvPicPr>
            <a:picLocks noGrp="1" noChangeAspect="1"/>
          </p:cNvPicPr>
          <p:nvPr>
            <p:ph idx="1"/>
          </p:nvPr>
        </p:nvPicPr>
        <p:blipFill>
          <a:blip r:embed="rId2" cstate="print"/>
          <a:stretch>
            <a:fillRect/>
          </a:stretch>
        </p:blipFill>
        <p:spPr>
          <a:xfrm>
            <a:off x="0" y="0"/>
            <a:ext cx="9144000" cy="6858000"/>
          </a:xfrm>
        </p:spPr>
      </p:pic>
      <p:sp>
        <p:nvSpPr>
          <p:cNvPr id="1025" name="Rectangle 1"/>
          <p:cNvSpPr>
            <a:spLocks noChangeArrowheads="1"/>
          </p:cNvSpPr>
          <p:nvPr/>
        </p:nvSpPr>
        <p:spPr bwMode="auto">
          <a:xfrm>
            <a:off x="3143240" y="4283645"/>
            <a:ext cx="60007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Личные семейные праздники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Годовщина свадьбы, дня, когда папа и мама встретились, дни рождения. Все это должно непременно помниться и праздноваться в семейном кругу. Рассказы о том, как познакомились дедушка с бабушкой, станут интересным фактом, а может, даже и легендой для следующих поколений</a:t>
            </a:r>
            <a:r>
              <a:rPr kumimoji="0" lang="ru-RU" sz="16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600" b="1" i="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med">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26894110_wallcoo.com_christmas_family_vol_089_dr120.jpg"/>
          <p:cNvPicPr>
            <a:picLocks noGrp="1" noChangeAspect="1"/>
          </p:cNvPicPr>
          <p:nvPr>
            <p:ph idx="1"/>
          </p:nvPr>
        </p:nvPicPr>
        <p:blipFill>
          <a:blip r:embed="rId2" cstate="print"/>
          <a:stretch>
            <a:fillRect/>
          </a:stretch>
        </p:blipFill>
        <p:spPr>
          <a:xfrm>
            <a:off x="0" y="0"/>
            <a:ext cx="9144000" cy="6858000"/>
          </a:xfrm>
        </p:spPr>
      </p:pic>
      <p:sp>
        <p:nvSpPr>
          <p:cNvPr id="29697" name="Rectangle 1"/>
          <p:cNvSpPr>
            <a:spLocks noChangeArrowheads="1"/>
          </p:cNvSpPr>
          <p:nvPr/>
        </p:nvSpPr>
        <p:spPr bwMode="auto">
          <a:xfrm>
            <a:off x="2714612" y="-5186"/>
            <a:ext cx="642938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Семейное Рождество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Сделайте празднование Рождества особенным и самым любимым праздником для всей семьи: дарите друг другу подарки; мастерите поздравительные открытки своими руками; собравшись вместе, перечитывайте библейские места, в которых рассказывается, как родился Иисус Христос.</a:t>
            </a:r>
            <a:endParaRPr kumimoji="0" lang="ru-RU" b="1" i="1" u="none" strike="noStrike" cap="none" normalizeH="0" baseline="0" dirty="0" smtClean="0">
              <a:ln>
                <a:noFill/>
              </a:ln>
              <a:solidFill>
                <a:srgbClr val="7030A0"/>
              </a:solidFill>
              <a:effectLst/>
              <a:latin typeface="Times New Roman" pitchFamily="18" charset="0"/>
              <a:cs typeface="Times New Roman" pitchFamily="18" charset="0"/>
            </a:endParaRPr>
          </a:p>
        </p:txBody>
      </p:sp>
    </p:spTree>
  </p:cSld>
  <p:clrMapOvr>
    <a:masterClrMapping/>
  </p:clrMapOvr>
  <p:transition spd="med">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18201788.jpg"/>
          <p:cNvPicPr>
            <a:picLocks noGrp="1" noChangeAspect="1"/>
          </p:cNvPicPr>
          <p:nvPr>
            <p:ph idx="1"/>
          </p:nvPr>
        </p:nvPicPr>
        <p:blipFill>
          <a:blip r:embed="rId2" cstate="print"/>
          <a:stretch>
            <a:fillRect/>
          </a:stretch>
        </p:blipFill>
        <p:spPr>
          <a:xfrm>
            <a:off x="214282" y="142852"/>
            <a:ext cx="3012302" cy="2357454"/>
          </a:xfrm>
        </p:spPr>
      </p:pic>
      <p:sp>
        <p:nvSpPr>
          <p:cNvPr id="28673" name="Rectangle 1"/>
          <p:cNvSpPr>
            <a:spLocks noChangeArrowheads="1"/>
          </p:cNvSpPr>
          <p:nvPr/>
        </p:nvSpPr>
        <p:spPr bwMode="auto">
          <a:xfrm>
            <a:off x="3428992" y="285728"/>
            <a:ext cx="57150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Украшение дома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Новый год, Рождество, 8 марта, 23 февраля и множество других праздников еще больше сблизят членов семьи, если к этим праздникам подойти с умом и, воспользовавшись поводом, проявить все свои творческие способности</a:t>
            </a:r>
            <a:r>
              <a:rPr kumimoji="0" lang="ru-RU" sz="1400" b="0"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endParaRPr kumimoji="0" lang="ru-RU" sz="1800" b="0" i="1" u="none" strike="noStrike" cap="none" normalizeH="0" baseline="0" dirty="0" smtClean="0">
              <a:ln>
                <a:noFill/>
              </a:ln>
              <a:solidFill>
                <a:srgbClr val="002060"/>
              </a:solidFill>
              <a:effectLst/>
              <a:latin typeface="Arial" pitchFamily="34" charset="0"/>
              <a:cs typeface="Arial" pitchFamily="34" charset="0"/>
            </a:endParaRPr>
          </a:p>
        </p:txBody>
      </p:sp>
      <p:pic>
        <p:nvPicPr>
          <p:cNvPr id="7" name="Рисунок 6" descr="844013877.jpg"/>
          <p:cNvPicPr>
            <a:picLocks noChangeAspect="1"/>
          </p:cNvPicPr>
          <p:nvPr/>
        </p:nvPicPr>
        <p:blipFill>
          <a:blip r:embed="rId3" cstate="print"/>
          <a:stretch>
            <a:fillRect/>
          </a:stretch>
        </p:blipFill>
        <p:spPr>
          <a:xfrm>
            <a:off x="0" y="2714620"/>
            <a:ext cx="3486171" cy="3784134"/>
          </a:xfrm>
          <a:prstGeom prst="rect">
            <a:avLst/>
          </a:prstGeom>
        </p:spPr>
      </p:pic>
      <p:pic>
        <p:nvPicPr>
          <p:cNvPr id="8" name="Рисунок 7" descr="e610d91fe6db.png"/>
          <p:cNvPicPr>
            <a:picLocks noChangeAspect="1"/>
          </p:cNvPicPr>
          <p:nvPr/>
        </p:nvPicPr>
        <p:blipFill>
          <a:blip r:embed="rId4" cstate="print"/>
          <a:stretch>
            <a:fillRect/>
          </a:stretch>
        </p:blipFill>
        <p:spPr>
          <a:xfrm>
            <a:off x="4429117" y="3532436"/>
            <a:ext cx="4714883" cy="3325564"/>
          </a:xfrm>
          <a:prstGeom prst="rect">
            <a:avLst/>
          </a:prstGeom>
        </p:spPr>
      </p:pic>
    </p:spTree>
  </p:cSld>
  <p:clrMapOvr>
    <a:masterClrMapping/>
  </p:clrMapOvr>
  <p:transition spd="med">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30026694634_14-jul.-09-21.24.gif"/>
          <p:cNvPicPr>
            <a:picLocks noGrp="1" noChangeAspect="1"/>
          </p:cNvPicPr>
          <p:nvPr>
            <p:ph idx="1"/>
          </p:nvPr>
        </p:nvPicPr>
        <p:blipFill>
          <a:blip r:embed="rId2" cstate="print"/>
          <a:stretch>
            <a:fillRect/>
          </a:stretch>
        </p:blipFill>
        <p:spPr>
          <a:xfrm>
            <a:off x="1" y="-26619"/>
            <a:ext cx="6512748" cy="4598628"/>
          </a:xfrm>
        </p:spPr>
      </p:pic>
      <p:sp>
        <p:nvSpPr>
          <p:cNvPr id="27649" name="Rectangle 1"/>
          <p:cNvSpPr>
            <a:spLocks noChangeArrowheads="1"/>
          </p:cNvSpPr>
          <p:nvPr/>
        </p:nvSpPr>
        <p:spPr bwMode="auto">
          <a:xfrm>
            <a:off x="0" y="447704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Субботники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Уборка дома от пыли, ненужных вещей, завалов на балконе не только станет большой помощью маме, но и создаст атмосферу общности и заботы о «родном гнезде».</a:t>
            </a:r>
            <a:endParaRPr kumimoji="0" lang="ru-RU" sz="2400" b="1" i="1"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med">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unnamed-22.jpg"/>
          <p:cNvPicPr>
            <a:picLocks noGrp="1" noChangeAspect="1"/>
          </p:cNvPicPr>
          <p:nvPr>
            <p:ph idx="1"/>
          </p:nvPr>
        </p:nvPicPr>
        <p:blipFill>
          <a:blip r:embed="rId2" cstate="print"/>
          <a:stretch>
            <a:fillRect/>
          </a:stretch>
        </p:blipFill>
        <p:spPr>
          <a:xfrm>
            <a:off x="2681816" y="0"/>
            <a:ext cx="6462184" cy="4846638"/>
          </a:xfrm>
        </p:spPr>
      </p:pic>
      <p:sp>
        <p:nvSpPr>
          <p:cNvPr id="5" name="TextBox 4"/>
          <p:cNvSpPr txBox="1"/>
          <p:nvPr/>
        </p:nvSpPr>
        <p:spPr>
          <a:xfrm>
            <a:off x="1" y="428604"/>
            <a:ext cx="2643174" cy="5909310"/>
          </a:xfrm>
          <a:prstGeom prst="rect">
            <a:avLst/>
          </a:prstGeom>
          <a:noFill/>
        </p:spPr>
        <p:txBody>
          <a:bodyPr wrap="square" rtlCol="0">
            <a:spAutoFit/>
          </a:bodyPr>
          <a:lstStyle/>
          <a:p>
            <a:r>
              <a:rPr lang="ru-RU" sz="2000" b="1" u="sng" dirty="0">
                <a:solidFill>
                  <a:srgbClr val="FFFF00"/>
                </a:solidFill>
                <a:latin typeface="Times New Roman" pitchFamily="18" charset="0"/>
                <a:cs typeface="Times New Roman" pitchFamily="18" charset="0"/>
              </a:rPr>
              <a:t>Покупки всей семьей</a:t>
            </a:r>
          </a:p>
          <a:p>
            <a:r>
              <a:rPr lang="ru-RU" sz="2000" b="1" i="1" dirty="0">
                <a:solidFill>
                  <a:schemeClr val="bg1"/>
                </a:solidFill>
                <a:latin typeface="Times New Roman" pitchFamily="18" charset="0"/>
                <a:cs typeface="Times New Roman" pitchFamily="18" charset="0"/>
              </a:rPr>
              <a:t>Такое банальное дело, как покупка продуктов и необходимых предметов быта, можно превратить в настоящее событие, если в нем примут участие все члены семьи. Главное – контролировать запросы детей и заранее предупредить их о необходимости вести себя хорошо.</a:t>
            </a:r>
          </a:p>
          <a:p>
            <a:endParaRPr lang="ru-RU" dirty="0"/>
          </a:p>
        </p:txBody>
      </p:sp>
      <p:sp>
        <p:nvSpPr>
          <p:cNvPr id="26625" name="Rectangle 1"/>
          <p:cNvSpPr>
            <a:spLocks noChangeArrowheads="1"/>
          </p:cNvSpPr>
          <p:nvPr/>
        </p:nvSpPr>
        <p:spPr bwMode="auto">
          <a:xfrm>
            <a:off x="2714612" y="4807993"/>
            <a:ext cx="65722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Рукоделие</a:t>
            </a:r>
            <a:endParaRPr kumimoji="0" lang="ru-RU" sz="2000" b="1" i="0" u="sng"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Для того чтобы дети приучались к труду и учились быть самостоятельными, родителям необходимо проявлять внимание к этому важному аспекту. Совместный проект очень сближает детей и родителей</a:t>
            </a:r>
            <a:r>
              <a:rPr kumimoji="0" lang="ru-RU" sz="2000" b="1" i="1" u="none" strike="noStrike" cap="none" normalizeH="0" baseline="0" dirty="0" smtClean="0">
                <a:ln>
                  <a:noFill/>
                </a:ln>
                <a:solidFill>
                  <a:srgbClr val="002060"/>
                </a:solidFill>
                <a:effectLst/>
                <a:latin typeface="Times New Roman" pitchFamily="18" charset="0"/>
                <a:cs typeface="Times New Roman" pitchFamily="18" charset="0"/>
              </a:rPr>
              <a:t> </a:t>
            </a:r>
          </a:p>
        </p:txBody>
      </p:sp>
    </p:spTree>
  </p:cSld>
  <p:clrMapOvr>
    <a:masterClrMapping/>
  </p:clrMapOvr>
  <p:transition spd="med">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0_a7286_cae732a_XL (1).jpg"/>
          <p:cNvPicPr>
            <a:picLocks noGrp="1" noChangeAspect="1"/>
          </p:cNvPicPr>
          <p:nvPr>
            <p:ph idx="1"/>
          </p:nvPr>
        </p:nvPicPr>
        <p:blipFill>
          <a:blip r:embed="rId2" cstate="print"/>
          <a:stretch>
            <a:fillRect/>
          </a:stretch>
        </p:blipFill>
        <p:spPr>
          <a:xfrm rot="20885472">
            <a:off x="247482" y="353296"/>
            <a:ext cx="3714743" cy="27860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семья-1.jpg"/>
          <p:cNvPicPr>
            <a:picLocks noChangeAspect="1"/>
          </p:cNvPicPr>
          <p:nvPr/>
        </p:nvPicPr>
        <p:blipFill>
          <a:blip r:embed="rId3" cstate="print"/>
          <a:stretch>
            <a:fillRect/>
          </a:stretch>
        </p:blipFill>
        <p:spPr>
          <a:xfrm rot="999782">
            <a:off x="5107776" y="474095"/>
            <a:ext cx="3714776" cy="2786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04163709.jpg"/>
          <p:cNvPicPr>
            <a:picLocks noChangeAspect="1"/>
          </p:cNvPicPr>
          <p:nvPr/>
        </p:nvPicPr>
        <p:blipFill>
          <a:blip r:embed="rId4" cstate="print"/>
          <a:stretch>
            <a:fillRect/>
          </a:stretch>
        </p:blipFill>
        <p:spPr>
          <a:xfrm>
            <a:off x="2885477" y="2636146"/>
            <a:ext cx="3238506" cy="24288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FGxh3yGyVYw.jpg"/>
          <p:cNvPicPr>
            <a:picLocks noChangeAspect="1"/>
          </p:cNvPicPr>
          <p:nvPr/>
        </p:nvPicPr>
        <p:blipFill>
          <a:blip r:embed="rId5" cstate="print"/>
          <a:stretch>
            <a:fillRect/>
          </a:stretch>
        </p:blipFill>
        <p:spPr>
          <a:xfrm>
            <a:off x="5643570" y="3786190"/>
            <a:ext cx="3500430" cy="262532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5602" name="Rectangle 2"/>
          <p:cNvSpPr>
            <a:spLocks noChangeArrowheads="1"/>
          </p:cNvSpPr>
          <p:nvPr/>
        </p:nvSpPr>
        <p:spPr bwMode="auto">
          <a:xfrm>
            <a:off x="0" y="4366928"/>
            <a:ext cx="5072066"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Ведение семейных альбомов</a:t>
            </a:r>
            <a:endParaRPr kumimoji="0" lang="ru-RU" sz="2000" b="1" i="0" u="sng"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Для ведения хроники вашей семейной жизни всего-то и надо, что фотоаппарат, альбом и повод для хорошей семейной фотографии. Поводы можно создавать самим или ловить случайные красивые моменты. Главное, чтобы вы и ваши родные помнили эти моменты и дорожили ими</a:t>
            </a:r>
            <a:r>
              <a:rPr kumimoji="0" lang="ru-RU" b="1" i="1" u="none" strike="noStrike" cap="none" normalizeH="0" baseline="0" dirty="0" smtClean="0">
                <a:ln>
                  <a:noFill/>
                </a:ln>
                <a:solidFill>
                  <a:schemeClr val="bg1"/>
                </a:solidFill>
                <a:effectLst/>
                <a:latin typeface="Times New Roman" pitchFamily="18" charset="0"/>
                <a:cs typeface="Times New Roman" pitchFamily="18" charset="0"/>
              </a:rPr>
              <a:t> </a:t>
            </a:r>
          </a:p>
        </p:txBody>
      </p:sp>
    </p:spTree>
  </p:cSld>
  <p:clrMapOvr>
    <a:masterClrMapping/>
  </p:clrMapOvr>
  <p:transition spd="med">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428604"/>
            <a:ext cx="184731" cy="369332"/>
          </a:xfrm>
          <a:prstGeom prst="rect">
            <a:avLst/>
          </a:prstGeom>
          <a:noFill/>
        </p:spPr>
        <p:txBody>
          <a:bodyPr wrap="none" rtlCol="0">
            <a:spAutoFit/>
          </a:bodyPr>
          <a:lstStyle/>
          <a:p>
            <a:endParaRPr lang="ru-RU" dirty="0"/>
          </a:p>
        </p:txBody>
      </p:sp>
      <p:sp>
        <p:nvSpPr>
          <p:cNvPr id="6" name="Заголовок 5"/>
          <p:cNvSpPr>
            <a:spLocks noGrp="1"/>
          </p:cNvSpPr>
          <p:nvPr>
            <p:ph type="title"/>
          </p:nvPr>
        </p:nvSpPr>
        <p:spPr>
          <a:xfrm>
            <a:off x="5357818" y="214290"/>
            <a:ext cx="3571900" cy="5572164"/>
          </a:xfrm>
        </p:spPr>
        <p:txBody>
          <a:bodyPr>
            <a:normAutofit/>
          </a:bodyPr>
          <a:lstStyle/>
          <a:p>
            <a:endParaRPr lang="ru-RU" sz="1000" dirty="0"/>
          </a:p>
        </p:txBody>
      </p:sp>
      <p:pic>
        <p:nvPicPr>
          <p:cNvPr id="9" name="Рисунок 8" descr="e610d91fe6db.png"/>
          <p:cNvPicPr>
            <a:picLocks noGrp="1" noChangeAspect="1"/>
          </p:cNvPicPr>
          <p:nvPr>
            <p:ph type="pic" idx="1"/>
          </p:nvPr>
        </p:nvPicPr>
        <p:blipFill>
          <a:blip r:embed="rId2" cstate="print"/>
          <a:srcRect l="14720" r="14720"/>
          <a:stretch>
            <a:fillRect/>
          </a:stretch>
        </p:blipFill>
        <p:spPr>
          <a:xfrm rot="21421307">
            <a:off x="753402" y="1101613"/>
            <a:ext cx="4128198" cy="4128198"/>
          </a:xfrm>
        </p:spPr>
      </p:pic>
      <p:sp>
        <p:nvSpPr>
          <p:cNvPr id="8" name="Текст 7"/>
          <p:cNvSpPr>
            <a:spLocks noGrp="1"/>
          </p:cNvSpPr>
          <p:nvPr>
            <p:ph type="body" sz="half" idx="2"/>
          </p:nvPr>
        </p:nvSpPr>
        <p:spPr>
          <a:xfrm>
            <a:off x="5389098" y="428604"/>
            <a:ext cx="3612058" cy="6286544"/>
          </a:xfrm>
        </p:spPr>
        <p:txBody>
          <a:bodyPr>
            <a:noAutofit/>
          </a:bodyPr>
          <a:lstStyle/>
          <a:p>
            <a:r>
              <a:rPr lang="ru-RU" sz="1600" b="1" dirty="0" smtClean="0">
                <a:solidFill>
                  <a:srgbClr val="FFFF00"/>
                </a:solidFill>
                <a:latin typeface="Times New Roman" pitchFamily="18" charset="0"/>
                <a:cs typeface="Times New Roman" pitchFamily="18" charset="0"/>
              </a:rPr>
              <a:t>Семья – это пять простых букв, за которыми таится огромный смысл, объединяющий таких разных, но очень близких людей, которые любят друг друга несмотря ни на что, доверяют и ценят. В каждой семье есть свои маленькие незыблемые традиции, секреты и минуты радости, которые хочется провести в тесном родном кругу. Семейные традиции сближают, дарят тепло и уют, согревают холодными зимними вечерами. Причем не важно, что это за маленькие ритуалы: праздничные застолья, бокал вина за ужином, обед за большим столом, совместный просмотр фотографий, фильмов, поход в кино, в театр и другое, все это, безусловно, объединяет нас и запечатлевает эти мгновения в нашей долгосрочной памяти.</a:t>
            </a:r>
            <a:r>
              <a:rPr lang="ru-RU" sz="1600" b="1" dirty="0" smtClean="0"/>
              <a:t/>
            </a:r>
            <a:br>
              <a:rPr lang="ru-RU" sz="1600" b="1" dirty="0" smtClean="0"/>
            </a:br>
            <a:endParaRPr lang="ru-RU" sz="1600" b="1" dirty="0"/>
          </a:p>
        </p:txBody>
      </p:sp>
    </p:spTree>
  </p:cSld>
  <p:clrMapOvr>
    <a:masterClrMapping/>
  </p:clrMapOvr>
  <p:transition spd="med">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00948" cy="1928826"/>
          </a:xfrm>
        </p:spPr>
        <p:txBody>
          <a:bodyPr>
            <a:noAutofit/>
          </a:bodyPr>
          <a:lstStyle/>
          <a:p>
            <a:r>
              <a:rPr lang="ru-RU" sz="1400" dirty="0" smtClean="0">
                <a:solidFill>
                  <a:srgbClr val="002060"/>
                </a:solidFill>
                <a:latin typeface="Times New Roman" pitchFamily="18" charset="0"/>
                <a:cs typeface="Times New Roman" pitchFamily="18" charset="0"/>
              </a:rPr>
              <a:t>Как известно стремление к семейному счастью и благополучию находиться в семейных традициях. Традиции семьи выражают нравственность членов этой семьи. У всех в семье наверное есть традиция обсуждения прошедшего дня вечером за одним столом. В этих обсуждениях участвуют все члены этой семьи, обмениваются мнениями и впечатлениями. Также в наше время играет большую роль традиция отдыхать всем вместе. Всем в нашей жизни , хочется чтобы их дом был гостеприимным, уютным и чтобы всех членов семьи всегда тянуло в неповторимое гнездышко.</a:t>
            </a:r>
            <a:endParaRPr lang="ru-RU" sz="1400" dirty="0">
              <a:solidFill>
                <a:srgbClr val="002060"/>
              </a:solidFill>
              <a:latin typeface="Times New Roman" pitchFamily="18" charset="0"/>
              <a:cs typeface="Times New Roman" pitchFamily="18" charset="0"/>
            </a:endParaRPr>
          </a:p>
        </p:txBody>
      </p:sp>
      <p:pic>
        <p:nvPicPr>
          <p:cNvPr id="4" name="Содержимое 3" descr="I3W3LMawtPw.jpg"/>
          <p:cNvPicPr>
            <a:picLocks noGrp="1" noChangeAspect="1"/>
          </p:cNvPicPr>
          <p:nvPr>
            <p:ph idx="1"/>
          </p:nvPr>
        </p:nvPicPr>
        <p:blipFill>
          <a:blip r:embed="rId2" cstate="print"/>
          <a:stretch>
            <a:fillRect/>
          </a:stretch>
        </p:blipFill>
        <p:spPr>
          <a:xfrm>
            <a:off x="857224" y="2571744"/>
            <a:ext cx="6758006" cy="3837742"/>
          </a:xfrm>
        </p:spPr>
      </p:pic>
    </p:spTree>
  </p:cSld>
  <p:clrMapOvr>
    <a:masterClrMapping/>
  </p:clrMapOvr>
  <p:transition spd="med">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2357430"/>
          </a:xfrm>
        </p:spPr>
        <p:txBody>
          <a:bodyPr>
            <a:normAutofit/>
          </a:bodyPr>
          <a:lstStyle/>
          <a:p>
            <a:r>
              <a:rPr lang="ru-RU" sz="1000" dirty="0" smtClean="0">
                <a:solidFill>
                  <a:schemeClr val="tx1"/>
                </a:solidFill>
              </a:rPr>
              <a:t/>
            </a:r>
            <a:br>
              <a:rPr lang="ru-RU" sz="1000" dirty="0" smtClean="0">
                <a:solidFill>
                  <a:schemeClr val="tx1"/>
                </a:solidFill>
              </a:rPr>
            </a:br>
            <a:endParaRPr lang="ru-RU" sz="1000" dirty="0">
              <a:solidFill>
                <a:schemeClr val="tx1"/>
              </a:solidFill>
              <a:latin typeface="Times New Roman" pitchFamily="18" charset="0"/>
              <a:cs typeface="Times New Roman" pitchFamily="18" charset="0"/>
            </a:endParaRPr>
          </a:p>
        </p:txBody>
      </p:sp>
      <p:pic>
        <p:nvPicPr>
          <p:cNvPr id="4" name="Содержимое 3" descr="x_9c67516c.jpg"/>
          <p:cNvPicPr>
            <a:picLocks noGrp="1" noChangeAspect="1"/>
          </p:cNvPicPr>
          <p:nvPr>
            <p:ph idx="1"/>
          </p:nvPr>
        </p:nvPicPr>
        <p:blipFill>
          <a:blip r:embed="rId2" cstate="print"/>
          <a:stretch>
            <a:fillRect/>
          </a:stretch>
        </p:blipFill>
        <p:spPr>
          <a:xfrm>
            <a:off x="3131592" y="2348694"/>
            <a:ext cx="6012408" cy="4509306"/>
          </a:xfrm>
        </p:spPr>
      </p:pic>
      <p:sp>
        <p:nvSpPr>
          <p:cNvPr id="6" name="TextBox 5"/>
          <p:cNvSpPr txBox="1"/>
          <p:nvPr/>
        </p:nvSpPr>
        <p:spPr>
          <a:xfrm>
            <a:off x="214282" y="357166"/>
            <a:ext cx="8786874" cy="1754326"/>
          </a:xfrm>
          <a:prstGeom prst="rect">
            <a:avLst/>
          </a:prstGeom>
          <a:noFill/>
        </p:spPr>
        <p:txBody>
          <a:bodyPr wrap="square" rtlCol="0">
            <a:spAutoFit/>
          </a:bodyPr>
          <a:lstStyle/>
          <a:p>
            <a:r>
              <a:rPr lang="ru-RU" u="sng" dirty="0"/>
              <a:t>Очень важно чтобы в семье были традиции которые переходили бы из поколения в поколение. Все хорошо знают, что семейные традиции это традиция которую нельзя повторить в какой либо другой семье. Ведь все семейные традиции это атмосфера всего дома его распорядок, уклад и привычки. Многие семьи все делают молча, а другие наоборот вместе ужинают, обсуждают все вместе бытовые проблемы.</a:t>
            </a:r>
          </a:p>
        </p:txBody>
      </p:sp>
      <p:sp>
        <p:nvSpPr>
          <p:cNvPr id="7" name="TextBox 6"/>
          <p:cNvSpPr txBox="1"/>
          <p:nvPr/>
        </p:nvSpPr>
        <p:spPr>
          <a:xfrm>
            <a:off x="214282" y="2143116"/>
            <a:ext cx="2786082" cy="4524315"/>
          </a:xfrm>
          <a:prstGeom prst="rect">
            <a:avLst/>
          </a:prstGeom>
          <a:noFill/>
        </p:spPr>
        <p:txBody>
          <a:bodyPr wrap="square" rtlCol="0">
            <a:spAutoFit/>
          </a:bodyPr>
          <a:lstStyle/>
          <a:p>
            <a:r>
              <a:rPr lang="ru-RU" sz="1600" dirty="0">
                <a:solidFill>
                  <a:srgbClr val="FFFF00"/>
                </a:solidFill>
              </a:rPr>
              <a:t>Все семейные традиции несут радость и удовольствие это формирует в детях целостность семьи и уверенность в будущем. У детей чем больше и праздничнее дни в детстве, тем больше и счастливых моментов у него в будущем. Сейчас не у всех семей есть традиции и они конечно же ссылаются на нехватку времени, но известно что многие просто не хотят видеть лица родных и близких людей. </a:t>
            </a:r>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q-wallpapers_ru_cartoons_38727_800x600.jpg"/>
          <p:cNvPicPr>
            <a:picLocks noGrp="1" noChangeAspect="1"/>
          </p:cNvPicPr>
          <p:nvPr>
            <p:ph idx="1"/>
          </p:nvPr>
        </p:nvPicPr>
        <p:blipFill>
          <a:blip r:embed="rId2" cstate="print"/>
          <a:stretch>
            <a:fillRect/>
          </a:stretch>
        </p:blipFill>
        <p:spPr>
          <a:xfrm>
            <a:off x="0" y="-1"/>
            <a:ext cx="9144000" cy="6858001"/>
          </a:xfrm>
        </p:spPr>
      </p:pic>
      <p:sp>
        <p:nvSpPr>
          <p:cNvPr id="7171" name="Rectangle 3"/>
          <p:cNvSpPr>
            <a:spLocks noChangeArrowheads="1"/>
          </p:cNvSpPr>
          <p:nvPr/>
        </p:nvSpPr>
        <p:spPr bwMode="auto">
          <a:xfrm>
            <a:off x="3786182" y="572493"/>
            <a:ext cx="53578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Многие семьи собираются в выходные за семейным обедом и они не просто поедают его, а сопровождается смехом, шутками, весельем. Нужно всегда помнить, что любые традиции хороши если они приносят радость. Все семейные традиции гораздо важнее для детей чем для взрослых. Нам взрослым нужно разукрашивать жизнь наших детей, чтобы у них каждый день был красочным</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50895589_nha.jpg"/>
          <p:cNvPicPr>
            <a:picLocks noGrp="1" noChangeAspect="1"/>
          </p:cNvPicPr>
          <p:nvPr>
            <p:ph idx="1"/>
          </p:nvPr>
        </p:nvPicPr>
        <p:blipFill>
          <a:blip r:embed="rId2" cstate="print"/>
          <a:stretch>
            <a:fillRect/>
          </a:stretch>
        </p:blipFill>
        <p:spPr>
          <a:xfrm>
            <a:off x="0" y="0"/>
            <a:ext cx="9067096" cy="6215082"/>
          </a:xfrm>
        </p:spPr>
      </p:pic>
      <p:sp>
        <p:nvSpPr>
          <p:cNvPr id="7" name="TextBox 6"/>
          <p:cNvSpPr txBox="1"/>
          <p:nvPr/>
        </p:nvSpPr>
        <p:spPr>
          <a:xfrm>
            <a:off x="285720" y="357166"/>
            <a:ext cx="8643998" cy="523220"/>
          </a:xfrm>
          <a:prstGeom prst="rect">
            <a:avLst/>
          </a:prstGeom>
          <a:noFill/>
        </p:spPr>
        <p:txBody>
          <a:bodyPr wrap="square" rtlCol="0">
            <a:spAutoFit/>
          </a:bodyPr>
          <a:lstStyle/>
          <a:p>
            <a:r>
              <a:rPr lang="ru-RU" sz="2800" b="1" dirty="0" smtClean="0">
                <a:solidFill>
                  <a:srgbClr val="002060"/>
                </a:solidFill>
                <a:latin typeface="Times New Roman" pitchFamily="18" charset="0"/>
                <a:cs typeface="Times New Roman" pitchFamily="18" charset="0"/>
              </a:rPr>
              <a:t>КАКИЕ  СЕМЕЙНЫЕ  ТРАДИЦИИ  БЫВАЮТ ?</a:t>
            </a:r>
            <a:endParaRPr lang="ru-RU" sz="2800" b="1" dirty="0">
              <a:solidFill>
                <a:srgbClr val="002060"/>
              </a:solidFill>
              <a:latin typeface="Times New Roman" pitchFamily="18" charset="0"/>
              <a:cs typeface="Times New Roman" pitchFamily="18" charset="0"/>
            </a:endParaRPr>
          </a:p>
        </p:txBody>
      </p:sp>
    </p:spTree>
  </p:cSld>
  <p:clrMapOvr>
    <a:masterClrMapping/>
  </p:clrMapOvr>
  <p:transition spd="med">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імя-2.jpg"/>
          <p:cNvPicPr>
            <a:picLocks noGrp="1" noChangeAspect="1"/>
          </p:cNvPicPr>
          <p:nvPr>
            <p:ph idx="1"/>
          </p:nvPr>
        </p:nvPicPr>
        <p:blipFill>
          <a:blip r:embed="rId2" cstate="print"/>
          <a:stretch>
            <a:fillRect/>
          </a:stretch>
        </p:blipFill>
        <p:spPr>
          <a:xfrm>
            <a:off x="0" y="0"/>
            <a:ext cx="9144000" cy="6858000"/>
          </a:xfrm>
        </p:spPr>
      </p:pic>
      <p:sp>
        <p:nvSpPr>
          <p:cNvPr id="5121" name="Rectangle 1"/>
          <p:cNvSpPr>
            <a:spLocks noChangeArrowheads="1"/>
          </p:cNvSpPr>
          <p:nvPr/>
        </p:nvSpPr>
        <p:spPr bwMode="auto">
          <a:xfrm>
            <a:off x="4143372" y="88233"/>
            <a:ext cx="500062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Совместные завтраки,</a:t>
            </a:r>
            <a:endParaRPr kumimoji="0" lang="ru-RU" sz="20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обеды, ужины</a:t>
            </a:r>
            <a:endParaRPr kumimoji="0" lang="ru-RU" sz="2000" b="0"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 обязательно собираться за столом всей семьей каждый раз, когда пора поесть. Пусть это будет завтрак или ужин, когда родители и дети, сидя за одним столом, обсуждают планируемые события или то, что произошло за день.</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med">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6912_html_11e70d6d.jpg"/>
          <p:cNvPicPr>
            <a:picLocks noGrp="1" noChangeAspect="1"/>
          </p:cNvPicPr>
          <p:nvPr>
            <p:ph idx="1"/>
          </p:nvPr>
        </p:nvPicPr>
        <p:blipFill>
          <a:blip r:embed="rId2" cstate="print"/>
          <a:stretch>
            <a:fillRect/>
          </a:stretch>
        </p:blipFill>
        <p:spPr>
          <a:xfrm>
            <a:off x="3456477" y="0"/>
            <a:ext cx="5687524" cy="6858000"/>
          </a:xfrm>
        </p:spPr>
      </p:pic>
      <p:sp>
        <p:nvSpPr>
          <p:cNvPr id="4098" name="Rectangle 2"/>
          <p:cNvSpPr>
            <a:spLocks noChangeArrowheads="1"/>
          </p:cNvSpPr>
          <p:nvPr/>
        </p:nvSpPr>
        <p:spPr bwMode="auto">
          <a:xfrm>
            <a:off x="0" y="7291"/>
            <a:ext cx="34289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i="0" u="sng"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Утренняя зарядка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Это могут быть пробежки в парке или «присели – подпрыгнули» дома всей семьей.</a:t>
            </a:r>
            <a:endParaRPr kumimoji="0" lang="ru-RU" sz="2400" i="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med">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mgpreview (1).jpg"/>
          <p:cNvPicPr>
            <a:picLocks noGrp="1" noChangeAspect="1"/>
          </p:cNvPicPr>
          <p:nvPr>
            <p:ph idx="1"/>
          </p:nvPr>
        </p:nvPicPr>
        <p:blipFill>
          <a:blip r:embed="rId2" cstate="print"/>
          <a:stretch>
            <a:fillRect/>
          </a:stretch>
        </p:blipFill>
        <p:spPr>
          <a:xfrm>
            <a:off x="0" y="0"/>
            <a:ext cx="5230257" cy="5000636"/>
          </a:xfrm>
        </p:spPr>
      </p:pic>
      <p:sp>
        <p:nvSpPr>
          <p:cNvPr id="3073" name="Rectangle 1"/>
          <p:cNvSpPr>
            <a:spLocks noChangeArrowheads="1"/>
          </p:cNvSpPr>
          <p:nvPr/>
        </p:nvSpPr>
        <p:spPr bwMode="auto">
          <a:xfrm>
            <a:off x="5286380" y="427881"/>
            <a:ext cx="3714776"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Воскресное богослужение</a:t>
            </a:r>
            <a:endParaRPr kumimoji="0" lang="ru-RU" sz="2400" b="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Для христиан посещение воскресных богослужений – это самая важная и естественная традиция. Но было бы неплохо ввести обычай в тот же день за обедом обсудить всей семьей то, что услышали в проповеди.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77</TotalTime>
  <Words>893</Words>
  <Application>Microsoft Office PowerPoint</Application>
  <PresentationFormat>Экран (4:3)</PresentationFormat>
  <Paragraphs>34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Слайд 1</vt:lpstr>
      <vt:lpstr>Слайд 2</vt:lpstr>
      <vt:lpstr>Как известно стремление к семейному счастью и благополучию находиться в семейных традициях. Традиции семьи выражают нравственность членов этой семьи. У всех в семье наверное есть традиция обсуждения прошедшего дня вечером за одним столом. В этих обсуждениях участвуют все члены этой семьи, обмениваются мнениями и впечатлениями. Также в наше время играет большую роль традиция отдыхать всем вместе. Всем в нашей жизни , хочется чтобы их дом был гостеприимным, уютным и чтобы всех членов семьи всегда тянуло в неповторимое гнездышко.</vt:lpstr>
      <vt:lpstr>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123</cp:lastModifiedBy>
  <cp:revision>10</cp:revision>
  <dcterms:created xsi:type="dcterms:W3CDTF">2015-02-04T15:46:17Z</dcterms:created>
  <dcterms:modified xsi:type="dcterms:W3CDTF">2015-03-12T14:43:39Z</dcterms:modified>
</cp:coreProperties>
</file>