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83" r:id="rId5"/>
    <p:sldId id="260" r:id="rId6"/>
    <p:sldId id="284" r:id="rId7"/>
    <p:sldId id="261" r:id="rId8"/>
    <p:sldId id="263" r:id="rId9"/>
    <p:sldId id="285" r:id="rId10"/>
    <p:sldId id="2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728" autoAdjust="0"/>
  </p:normalViewPr>
  <p:slideViewPr>
    <p:cSldViewPr>
      <p:cViewPr>
        <p:scale>
          <a:sx n="100" d="100"/>
          <a:sy n="100" d="100"/>
        </p:scale>
        <p:origin x="-17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E08569-65D0-420F-BD0B-CFF736A47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6138-17F1-4AF5-BA4F-4DDFBCDC5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BC62-4412-4B7D-8457-89E852FC6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B18E-2079-41F8-B48B-05930FBEF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C98C-C3BA-4A19-B8FB-0E261F5F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474-A3CA-4A04-963D-BBBEB738E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570C25-0095-4FC1-9A74-EC409AF3E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1787-7D61-410B-B07B-E08A28896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57D3-980F-485B-8534-A6B52621B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A426-EDE3-4602-AE73-0CA16CB7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CDD7-1A31-4DD5-B6CE-ACE8D3CC9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4303F-EA02-4B6A-A9A9-028A6A729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77" r:id="rId3"/>
    <p:sldLayoutId id="2147483678" r:id="rId4"/>
    <p:sldLayoutId id="2147483685" r:id="rId5"/>
    <p:sldLayoutId id="2147483686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Cj00903360000[1]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6588125" y="476250"/>
            <a:ext cx="2236788" cy="1624013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3357563"/>
            <a:ext cx="4173538" cy="1871662"/>
          </a:xfrm>
        </p:spPr>
        <p:txBody>
          <a:bodyPr/>
          <a:lstStyle/>
          <a:p>
            <a:pPr marL="63500"/>
            <a:r>
              <a:rPr lang="ru-RU" sz="7200" b="1" smtClean="0">
                <a:solidFill>
                  <a:srgbClr val="0033CC"/>
                </a:solidFill>
                <a:latin typeface="Algerian" pitchFamily="82" charset="0"/>
              </a:rPr>
              <a:t>педагога</a:t>
            </a:r>
          </a:p>
        </p:txBody>
      </p:sp>
      <p:sp>
        <p:nvSpPr>
          <p:cNvPr id="5124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870010">
            <a:off x="323850" y="476250"/>
            <a:ext cx="5821363" cy="24193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Портфолио</a:t>
            </a:r>
          </a:p>
        </p:txBody>
      </p:sp>
      <p:pic>
        <p:nvPicPr>
          <p:cNvPr id="5125" name="Picture 6" descr="MCj0325218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611188" y="4508500"/>
            <a:ext cx="2278062" cy="171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4675" y="1714500"/>
            <a:ext cx="8001000" cy="4000500"/>
          </a:xfrm>
        </p:spPr>
        <p:txBody>
          <a:bodyPr/>
          <a:lstStyle/>
          <a:p>
            <a:r>
              <a:rPr lang="ru-RU" sz="1400" smtClean="0"/>
              <a:t>В своей профессиональной деятельности учитываю образовательные потребности детей, их индивидуальные способности, что позволяет мне развивать личность ребенка в соответствии с его способностями, интересами и возможностями, стимулировать самооценку ребенка. Выявляя познавательный и интеллектуальный уровень каждого ребенка и группы в целом, я планирую свою деятельность в соответствии с этим, ставя конкретные цели и задачи для каждого уровня развития ребенка. Стараюсь в своей работе детей с низким уровнем развития подтянуть до уровня средних, а средних - до высокого уровня. </a:t>
            </a:r>
            <a:br>
              <a:rPr lang="ru-RU" sz="1400" smtClean="0"/>
            </a:br>
            <a:r>
              <a:rPr lang="ru-RU" sz="1400" smtClean="0"/>
              <a:t>С помощью различных методов и современных технологий заинтересовываю детей на занятиях и в режимных моментах, использую игровые приемы, сюрпризные моменты, красочную наглядность, включаю элементы устного фольклора и народных игр, презентации с использованием мультимедиа проектора, провожу интегрированные занятия. </a:t>
            </a:r>
            <a:br>
              <a:rPr lang="ru-RU" sz="1400" smtClean="0"/>
            </a:br>
            <a:r>
              <a:rPr lang="ru-RU" sz="1400" smtClean="0"/>
              <a:t>В своей работе при проведении занятий, презентаций использую инновационные технологии.</a:t>
            </a:r>
            <a:br>
              <a:rPr lang="ru-RU" sz="1400" smtClean="0"/>
            </a:br>
            <a:r>
              <a:rPr lang="ru-RU" sz="1400" smtClean="0"/>
              <a:t>Я владею основными методами анализа учебно-методической работы по дошкольному обучению.</a:t>
            </a:r>
            <a:br>
              <a:rPr lang="ru-RU" sz="1400" smtClean="0"/>
            </a:br>
            <a:endParaRPr lang="ru-RU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572125" cy="1216025"/>
          </a:xfrm>
        </p:spPr>
        <p:txBody>
          <a:bodyPr/>
          <a:lstStyle/>
          <a:p>
            <a:r>
              <a:rPr lang="ru-RU" sz="2400" i="1" smtClean="0">
                <a:solidFill>
                  <a:srgbClr val="0033CC"/>
                </a:solidFill>
              </a:rPr>
              <a:t>Общие сведения о педагоге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85938"/>
            <a:ext cx="5964237" cy="4233862"/>
          </a:xfrm>
        </p:spPr>
        <p:txBody>
          <a:bodyPr/>
          <a:lstStyle/>
          <a:p>
            <a:pPr lvl="1">
              <a:buFont typeface="Georgia" pitchFamily="18" charset="0"/>
              <a:buNone/>
            </a:pPr>
            <a:r>
              <a:rPr lang="ru-RU" sz="1400" smtClean="0">
                <a:solidFill>
                  <a:schemeClr val="tx1"/>
                </a:solidFill>
              </a:rPr>
              <a:t>Фамилия имя отчество: Гончикова  Мария  Леонидовна</a:t>
            </a:r>
          </a:p>
          <a:p>
            <a:r>
              <a:rPr lang="ru-RU" sz="1400" smtClean="0"/>
              <a:t> Число месяц год рождения: </a:t>
            </a:r>
            <a:r>
              <a:rPr lang="ru-RU" sz="1400" i="1" smtClean="0"/>
              <a:t>08.02.1982год</a:t>
            </a:r>
            <a:endParaRPr lang="ru-RU" sz="1400" smtClean="0"/>
          </a:p>
          <a:p>
            <a:r>
              <a:rPr lang="ru-RU" sz="1400" smtClean="0"/>
              <a:t> Наименование образовательного учреждения: </a:t>
            </a:r>
            <a:r>
              <a:rPr lang="ru-RU" sz="1400" i="1" smtClean="0"/>
              <a:t>Муниципальное автономное дошкольное образовательное учреждение детский сад «Колокольчик» № 64  </a:t>
            </a:r>
            <a:r>
              <a:rPr lang="ru-RU" sz="1400" smtClean="0"/>
              <a:t>г. Улан-Удэ </a:t>
            </a:r>
          </a:p>
          <a:p>
            <a:r>
              <a:rPr lang="ru-RU" sz="1400" smtClean="0"/>
              <a:t> Занимаемая должность: </a:t>
            </a:r>
            <a:r>
              <a:rPr lang="ru-RU" sz="1400" i="1" smtClean="0"/>
              <a:t>воспитатель </a:t>
            </a:r>
            <a:endParaRPr lang="ru-RU" sz="1400" smtClean="0"/>
          </a:p>
          <a:p>
            <a:r>
              <a:rPr lang="ru-RU" sz="1400" smtClean="0"/>
              <a:t> Образование:</a:t>
            </a:r>
            <a:r>
              <a:rPr lang="ru-RU" sz="1400" i="1" smtClean="0"/>
              <a:t> высшее образование БГУ , 2013г.</a:t>
            </a:r>
            <a:endParaRPr lang="ru-RU" sz="1400" smtClean="0"/>
          </a:p>
          <a:p>
            <a:r>
              <a:rPr lang="ru-RU" sz="1400" smtClean="0"/>
              <a:t> Специальность: </a:t>
            </a:r>
            <a:r>
              <a:rPr lang="ru-RU" sz="1400" i="1" smtClean="0"/>
              <a:t>«Педагогика  и методика начального образования». </a:t>
            </a:r>
            <a:endParaRPr lang="ru-RU" sz="1400" smtClean="0"/>
          </a:p>
          <a:p>
            <a:r>
              <a:rPr lang="ru-RU" sz="1400" smtClean="0"/>
              <a:t> Квалификация: «</a:t>
            </a:r>
            <a:r>
              <a:rPr lang="ru-RU" sz="1400" i="1" smtClean="0"/>
              <a:t>Учитель начальных классов</a:t>
            </a:r>
            <a:r>
              <a:rPr lang="ru-RU" sz="1400" smtClean="0"/>
              <a:t> </a:t>
            </a:r>
          </a:p>
          <a:p>
            <a:r>
              <a:rPr lang="ru-RU" sz="1400" smtClean="0"/>
              <a:t> Общий стаж: </a:t>
            </a:r>
            <a:r>
              <a:rPr lang="ru-RU" sz="1400" i="1" smtClean="0"/>
              <a:t>9лет</a:t>
            </a:r>
            <a:endParaRPr lang="ru-RU" sz="1400" smtClean="0"/>
          </a:p>
          <a:p>
            <a:r>
              <a:rPr lang="ru-RU" sz="1400" i="1" smtClean="0"/>
              <a:t>Стаж работы в данном учереждении:</a:t>
            </a:r>
            <a:r>
              <a:rPr lang="ru-RU" sz="1400" smtClean="0"/>
              <a:t>3 года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1400" smtClean="0"/>
          </a:p>
        </p:txBody>
      </p:sp>
      <p:pic>
        <p:nvPicPr>
          <p:cNvPr id="7" name="Рисунок 6" descr="C:\Documents and Settings\chimit\Рабочий стол\мамино барахло\Мулино\DSC_7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000108"/>
            <a:ext cx="214314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28625"/>
            <a:ext cx="8001000" cy="857250"/>
          </a:xfrm>
          <a:ln>
            <a:solidFill>
              <a:schemeClr val="folHlink"/>
            </a:solidFill>
          </a:ln>
        </p:spPr>
        <p:txBody>
          <a:bodyPr/>
          <a:lstStyle/>
          <a:p>
            <a:r>
              <a:rPr lang="ru-RU" sz="2400" i="1" smtClean="0">
                <a:solidFill>
                  <a:srgbClr val="0000FF"/>
                </a:solidFill>
              </a:rPr>
              <a:t>Копии</a:t>
            </a:r>
            <a:r>
              <a:rPr lang="ru-RU" sz="2400" i="1" smtClean="0">
                <a:solidFill>
                  <a:srgbClr val="0066FF"/>
                </a:solidFill>
              </a:rPr>
              <a:t> </a:t>
            </a:r>
            <a:r>
              <a:rPr lang="ru-RU" sz="2400" i="1" smtClean="0">
                <a:solidFill>
                  <a:srgbClr val="0000FF"/>
                </a:solidFill>
              </a:rPr>
              <a:t>дипломов</a:t>
            </a:r>
            <a:r>
              <a:rPr lang="ru-RU" sz="2400" i="1" smtClean="0">
                <a:solidFill>
                  <a:srgbClr val="0066FF"/>
                </a:solidFill>
              </a:rPr>
              <a:t> </a:t>
            </a:r>
            <a:r>
              <a:rPr lang="ru-RU" sz="2400" i="1" smtClean="0">
                <a:solidFill>
                  <a:srgbClr val="0000FF"/>
                </a:solidFill>
              </a:rPr>
              <a:t>об образовании</a:t>
            </a:r>
          </a:p>
        </p:txBody>
      </p:sp>
      <p:pic>
        <p:nvPicPr>
          <p:cNvPr id="7171" name="Picture 6" descr="I:\2015-03-03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14500"/>
            <a:ext cx="6416675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r>
              <a:rPr lang="ru-RU" sz="2400" smtClean="0"/>
              <a:t>Повышение квалификации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400" smtClean="0"/>
              <a:t>БРИОП «Художественно-эстетическое воспитание детей дошкольного возраста в соответствии с ФГОС» И.А.Лыкова</a:t>
            </a:r>
          </a:p>
          <a:p>
            <a:pPr>
              <a:buFont typeface="Georgia" pitchFamily="18" charset="0"/>
              <a:buNone/>
            </a:pPr>
            <a:r>
              <a:rPr lang="ru-RU" sz="1400" smtClean="0"/>
              <a:t>БРИОП «Формирование предпосылок учебной деятельности в условиях предшкольного образования»</a:t>
            </a:r>
          </a:p>
          <a:p>
            <a:pPr>
              <a:buFont typeface="Georgia" pitchFamily="18" charset="0"/>
              <a:buNone/>
            </a:pPr>
            <a:r>
              <a:rPr lang="ru-RU" sz="1400" smtClean="0"/>
              <a:t>БРИОП «Проектирование социальной ситуации развития ребенка в условиях ДОО и семьи»</a:t>
            </a:r>
          </a:p>
          <a:p>
            <a:pPr>
              <a:buFont typeface="Georgia" pitchFamily="18" charset="0"/>
              <a:buNone/>
            </a:pPr>
            <a:r>
              <a:rPr lang="ru-RU" sz="1400" smtClean="0"/>
              <a:t>БРИОП «Программно-методическое обеспечение реализации ФГОС дошкольного образования»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001000" cy="1143000"/>
          </a:xfrm>
        </p:spPr>
        <p:txBody>
          <a:bodyPr/>
          <a:lstStyle/>
          <a:p>
            <a:r>
              <a:rPr lang="ru-RU" sz="2400" i="1" smtClean="0">
                <a:solidFill>
                  <a:srgbClr val="0000FF"/>
                </a:solidFill>
              </a:rPr>
              <a:t>Копии удостоверений о повышении</a:t>
            </a:r>
            <a:r>
              <a:rPr lang="ru-RU" sz="2400" smtClean="0">
                <a:solidFill>
                  <a:srgbClr val="0000FF"/>
                </a:solidFill>
              </a:rPr>
              <a:t> </a:t>
            </a:r>
            <a:r>
              <a:rPr lang="ru-RU" sz="2400" i="1" smtClean="0">
                <a:solidFill>
                  <a:srgbClr val="0000FF"/>
                </a:solidFill>
              </a:rPr>
              <a:t>квалификации</a:t>
            </a:r>
          </a:p>
        </p:txBody>
      </p:sp>
      <p:pic>
        <p:nvPicPr>
          <p:cNvPr id="9219" name="Picture 9" descr="I:\2015-03-03\Изображе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3786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I:\2015-03-03\Изображение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429000"/>
            <a:ext cx="3727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I:\2015-03-03\Изображение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285875"/>
            <a:ext cx="26368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/>
              <a:t>Награды, грамоты, благодарственные письма, дипломы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smtClean="0"/>
              <a:t>Благодарственное письмо «За добросовестный труд»</a:t>
            </a:r>
          </a:p>
          <a:p>
            <a:r>
              <a:rPr lang="ru-RU" sz="1400" smtClean="0"/>
              <a:t>«За добросовестный труд, творческий потенциал в деле воспитания дошкольников»</a:t>
            </a:r>
          </a:p>
          <a:p>
            <a:r>
              <a:rPr lang="ru-RU" sz="1400" smtClean="0"/>
              <a:t>«За творческий подход в воспитании детей»</a:t>
            </a:r>
          </a:p>
          <a:p>
            <a:r>
              <a:rPr lang="ru-RU" sz="1400" smtClean="0"/>
              <a:t>Грамота за </a:t>
            </a:r>
            <a:r>
              <a:rPr lang="en-US" sz="1400" smtClean="0"/>
              <a:t>II</a:t>
            </a:r>
            <a:r>
              <a:rPr lang="ru-RU" sz="1400" smtClean="0"/>
              <a:t>-е место в конкурсе «Огород на окне»</a:t>
            </a:r>
          </a:p>
          <a:p>
            <a:r>
              <a:rPr lang="ru-RU" sz="1400" smtClean="0"/>
              <a:t>Грамота за участие проекта «Мой город»посвященному Дню г.Улан-Удэ</a:t>
            </a:r>
          </a:p>
          <a:p>
            <a:r>
              <a:rPr lang="ru-RU" sz="1400" smtClean="0"/>
              <a:t>Диплом за участие в конкурсе «Самая обаятельная и привлекательная!»</a:t>
            </a:r>
          </a:p>
          <a:p>
            <a:r>
              <a:rPr lang="ru-RU" sz="1400" smtClean="0"/>
              <a:t>Диплом за участие в конкурсе «Моя любимая беседка», дипломант</a:t>
            </a:r>
          </a:p>
          <a:p>
            <a:r>
              <a:rPr lang="ru-RU" sz="1400" smtClean="0"/>
              <a:t>Сертификат куратора международной акции «Кормушка для пичужки»</a:t>
            </a:r>
          </a:p>
          <a:p>
            <a:r>
              <a:rPr lang="ru-RU" sz="1400" smtClean="0"/>
              <a:t>Диплом </a:t>
            </a:r>
            <a:r>
              <a:rPr lang="en-US" sz="1400" smtClean="0"/>
              <a:t>I</a:t>
            </a:r>
            <a:r>
              <a:rPr lang="ru-RU" sz="1400" smtClean="0"/>
              <a:t>-й степени за победу в конкурсе «Безопасная дорога»</a:t>
            </a:r>
          </a:p>
          <a:p>
            <a:r>
              <a:rPr lang="ru-RU" sz="1400" smtClean="0"/>
              <a:t>Сертификат куратора конкурса «Зимние забавы снежной Сибири»</a:t>
            </a:r>
          </a:p>
          <a:p>
            <a:r>
              <a:rPr lang="ru-RU" sz="1400" smtClean="0"/>
              <a:t>Грамота за </a:t>
            </a:r>
            <a:r>
              <a:rPr lang="en-US" sz="1400" smtClean="0"/>
              <a:t>III</a:t>
            </a:r>
            <a:r>
              <a:rPr lang="ru-RU" sz="1400" smtClean="0"/>
              <a:t>-е место в конкурсе «Лучший физкультурный уголок»</a:t>
            </a:r>
          </a:p>
          <a:p>
            <a:r>
              <a:rPr lang="ru-RU" sz="1400" smtClean="0"/>
              <a:t>Диплом за участие в конкурсе «Лучшее оформление участка»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315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i="1">
                <a:solidFill>
                  <a:srgbClr val="0000FF"/>
                </a:solidFill>
              </a:rPr>
              <a:t>Копии грамот, дипломов</a:t>
            </a:r>
          </a:p>
        </p:txBody>
      </p:sp>
      <p:pic>
        <p:nvPicPr>
          <p:cNvPr id="11267" name="Picture 13" descr="I:\2015-03-03\Изображение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00188"/>
            <a:ext cx="18367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 descr="I:\2015-03-03\Изображение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643063"/>
            <a:ext cx="1768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I:\2015-03-03\Изображение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571625"/>
            <a:ext cx="1819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I:\2015-03-03\Изображение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571625"/>
            <a:ext cx="17859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 descr="I:\2015-03-03\Изображение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1562100"/>
            <a:ext cx="178593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I:\2015-03-03\Изображение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071938"/>
            <a:ext cx="1819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 descr="I:\2015-03-03\Изображение00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4071938"/>
            <a:ext cx="1768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 descr="I:\2015-03-03\Изображение0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3" y="4143375"/>
            <a:ext cx="178593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1" descr="I:\2015-03-03\Изображение00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4143375"/>
            <a:ext cx="1717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2" descr="I:\2015-03-03\Изображение001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143375"/>
            <a:ext cx="17145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829175" cy="1069975"/>
          </a:xfrm>
        </p:spPr>
        <p:txBody>
          <a:bodyPr/>
          <a:lstStyle/>
          <a:p>
            <a:r>
              <a:rPr lang="ru-RU" sz="2400" i="1" smtClean="0">
                <a:solidFill>
                  <a:srgbClr val="0000FF"/>
                </a:solidFill>
              </a:rPr>
              <a:t>Результаты педагогической деятельности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6" name="Диаграмма 8"/>
          <p:cNvGraphicFramePr>
            <a:graphicFrameLocks/>
          </p:cNvGraphicFramePr>
          <p:nvPr/>
        </p:nvGraphicFramePr>
        <p:xfrm>
          <a:off x="428625" y="2571750"/>
          <a:ext cx="4071938" cy="3143250"/>
        </p:xfrm>
        <a:graphic>
          <a:graphicData uri="http://schemas.openxmlformats.org/presentationml/2006/ole">
            <p:oleObj spid="_x0000_s13316" r:id="rId3" imgW="4072481" imgH="3145809" progId="Excel.Sheet.8">
              <p:embed/>
            </p:oleObj>
          </a:graphicData>
        </a:graphic>
      </p:graphicFrame>
      <p:sp>
        <p:nvSpPr>
          <p:cNvPr id="13317" name="Прямоугольник 10"/>
          <p:cNvSpPr>
            <a:spLocks noChangeArrowheads="1"/>
          </p:cNvSpPr>
          <p:nvPr/>
        </p:nvSpPr>
        <p:spPr bwMode="auto">
          <a:xfrm>
            <a:off x="5214938" y="1571625"/>
            <a:ext cx="3071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Программа по физическому развитию</a:t>
            </a:r>
            <a:r>
              <a:rPr lang="ru-RU" sz="1400"/>
              <a:t> выполнена от 40% - 15%. Добиться положительной динамики с  детьми помог индивидуальный  мониторинг развития ребенка, программа развития каждого ребенка, и индивидуальные занятия по физическому воспитанию, проведение спортивных праздников и развлечений в течение всего учебного года. Спортивные праздники и развлечения проводились регулярно в соответствии с утвержденным планом проведения.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4675" y="2214563"/>
            <a:ext cx="8001000" cy="3643312"/>
          </a:xfrm>
        </p:spPr>
        <p:txBody>
          <a:bodyPr/>
          <a:lstStyle/>
          <a:p>
            <a:r>
              <a:rPr lang="ru-RU" sz="1400" smtClean="0"/>
              <a:t>В моей группе 28 детей из них 10 мальчиков и 19 девочек. У меня старшая группа ,но работаю я сними уже 3 года. Важным показателем самосознания детей 5–6 лет является оценочное отношение к себе и другим. Положительное представление о своем возможном будущем облике впервые позволяет ребенку критически отнестись к некоторым своим недостаткам и с помощью взрослого попытаться преодолеть их. Поведение дошкольника так или иначе соотносится с его представлениями о самом себе и о том, каким он должен или хотел бы быть. Положительное восприятие ребенком собственного Я непосредственным образом влияет на успешность деятельности, способность приобретать друзей, умение видеть их положительные качества в ситуациях взаимодействия. В процессе взаимодействия с внешним миром дошкольник, выступая активно действующим лицом, познает его, а вместе с тем познает и себя. Через самопознание ребенок приходит к определенному знанию о самом себе и окружающем его мире. Опыт самопознания создает предпосылки для становления у дошкольников способности.</a:t>
            </a:r>
            <a:br>
              <a:rPr lang="ru-RU" sz="1400" smtClean="0"/>
            </a:br>
            <a:endParaRPr lang="ru-RU" sz="14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934</TotalTime>
  <Words>502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Городская</vt:lpstr>
      <vt:lpstr>Лист Microsoft Office Excel 97-2003</vt:lpstr>
      <vt:lpstr>Слайд 1</vt:lpstr>
      <vt:lpstr>Общие сведения о педагоге</vt:lpstr>
      <vt:lpstr>Копии дипломов об образовании</vt:lpstr>
      <vt:lpstr>Повышение квалификации</vt:lpstr>
      <vt:lpstr>Копии удостоверений о повышении квалификации</vt:lpstr>
      <vt:lpstr>Награды, грамоты, благодарственные письма, дипломы</vt:lpstr>
      <vt:lpstr>Копии грамот, дипломов</vt:lpstr>
      <vt:lpstr>Результаты педагогической деятельности</vt:lpstr>
      <vt:lpstr>В моей группе 28 детей из них 10 мальчиков и 19 девочек. У меня старшая группа ,но работаю я сними уже 3 года. Важным показателем самосознания детей 5–6 лет является оценочное отношение к себе и другим. Положительное представление о своем возможном будущем облике впервые позволяет ребенку критически отнестись к некоторым своим недостаткам и с помощью взрослого попытаться преодолеть их. Поведение дошкольника так или иначе соотносится с его представлениями о самом себе и о том, каким он должен или хотел бы быть. Положительное восприятие ребенком собственного Я непосредственным образом влияет на успешность деятельности, способность приобретать друзей, умение видеть их положительные качества в ситуациях взаимодействия. В процессе взаимодействия с внешним миром дошкольник, выступая активно действующим лицом, познает его, а вместе с тем познает и себя. Через самопознание ребенок приходит к определенному знанию о самом себе и окружающем его мире. Опыт самопознания создает предпосылки для становления у дошкольников способности. </vt:lpstr>
      <vt:lpstr>В своей профессиональной деятельности учитываю образовательные потребности детей, их индивидуальные способности, что позволяет мне развивать личность ребенка в соответствии с его способностями, интересами и возможностями, стимулировать самооценку ребенка. Выявляя познавательный и интеллектуальный уровень каждого ребенка и группы в целом, я планирую свою деятельность в соответствии с этим, ставя конкретные цели и задачи для каждого уровня развития ребенка. Стараюсь в своей работе детей с низким уровнем развития подтянуть до уровня средних, а средних - до высокого уровня.  С помощью различных методов и современных технологий заинтересовываю детей на занятиях и в режимных моментах, использую игровые приемы, сюрпризные моменты, красочную наглядность, включаю элементы устного фольклора и народных игр, презентации с использованием мультимедиа проектора, провожу интегрированные занятия.  В своей работе при проведении занятий, презентаций использую инновационные технологии. Я владею основными методами анализа учебно-методической работы по дошкольному обучению.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Чимиток</cp:lastModifiedBy>
  <cp:revision>19</cp:revision>
  <dcterms:created xsi:type="dcterms:W3CDTF">2012-11-26T11:18:19Z</dcterms:created>
  <dcterms:modified xsi:type="dcterms:W3CDTF">2015-03-17T13:51:24Z</dcterms:modified>
</cp:coreProperties>
</file>