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6" r:id="rId10"/>
    <p:sldId id="265" r:id="rId11"/>
    <p:sldId id="263" r:id="rId12"/>
    <p:sldId id="267" r:id="rId13"/>
    <p:sldId id="269" r:id="rId14"/>
    <p:sldId id="270" r:id="rId15"/>
    <p:sldId id="271" r:id="rId16"/>
    <p:sldId id="272"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86" d="100"/>
          <a:sy n="86" d="100"/>
        </p:scale>
        <p:origin x="-8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D90DB63-6A96-4B31-A39C-67F81074AC2B}" type="datetimeFigureOut">
              <a:rPr lang="ru-RU" smtClean="0"/>
              <a:pPr/>
              <a:t>24.03.2013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76DE5F-09C6-4DD1-B7D7-F48E5D685E33}"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90DB63-6A96-4B31-A39C-67F81074AC2B}" type="datetimeFigureOut">
              <a:rPr lang="ru-RU" smtClean="0"/>
              <a:pPr/>
              <a:t>24.03.2013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76DE5F-09C6-4DD1-B7D7-F48E5D685E33}"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052736"/>
            <a:ext cx="7772400" cy="2232248"/>
          </a:xfrm>
        </p:spPr>
        <p:txBody>
          <a:bodyPr/>
          <a:lstStyle/>
          <a:p>
            <a:r>
              <a:rPr lang="ru-RU" dirty="0" smtClean="0"/>
              <a:t>Распределительный закон умножения</a:t>
            </a:r>
            <a:endParaRPr lang="ru-RU" dirty="0"/>
          </a:p>
        </p:txBody>
      </p:sp>
      <p:sp>
        <p:nvSpPr>
          <p:cNvPr id="3" name="Подзаголовок 2"/>
          <p:cNvSpPr>
            <a:spLocks noGrp="1"/>
          </p:cNvSpPr>
          <p:nvPr>
            <p:ph type="subTitle" idx="1"/>
          </p:nvPr>
        </p:nvSpPr>
        <p:spPr>
          <a:xfrm>
            <a:off x="395536" y="4077072"/>
            <a:ext cx="6264696" cy="2664296"/>
          </a:xfrm>
        </p:spPr>
        <p:txBody>
          <a:bodyPr>
            <a:normAutofit lnSpcReduction="10000"/>
          </a:bodyPr>
          <a:lstStyle/>
          <a:p>
            <a:r>
              <a:rPr lang="ru-RU" dirty="0">
                <a:solidFill>
                  <a:schemeClr val="tx1"/>
                </a:solidFill>
              </a:rPr>
              <a:t>«Презирай леность мысли!»</a:t>
            </a:r>
          </a:p>
          <a:p>
            <a:r>
              <a:rPr lang="ru-RU" dirty="0">
                <a:solidFill>
                  <a:schemeClr val="tx1"/>
                </a:solidFill>
              </a:rPr>
              <a:t>            В.А. Сухомлинский.</a:t>
            </a:r>
          </a:p>
          <a:p>
            <a:endParaRPr lang="ru-RU" sz="1600" dirty="0" smtClean="0"/>
          </a:p>
          <a:p>
            <a:endParaRPr lang="ru-RU" sz="1600" dirty="0" smtClean="0"/>
          </a:p>
          <a:p>
            <a:endParaRPr lang="ru-RU" sz="1600" dirty="0" smtClean="0"/>
          </a:p>
          <a:p>
            <a:r>
              <a:rPr lang="ru-RU" sz="1200" dirty="0" smtClean="0">
                <a:latin typeface="Times New Roman" pitchFamily="18" charset="0"/>
                <a:cs typeface="Times New Roman" pitchFamily="18" charset="0"/>
              </a:rPr>
              <a:t>Выполнила </a:t>
            </a:r>
            <a:r>
              <a:rPr lang="ru-RU" sz="1200" dirty="0" err="1" smtClean="0">
                <a:latin typeface="Times New Roman" pitchFamily="18" charset="0"/>
                <a:cs typeface="Times New Roman" pitchFamily="18" charset="0"/>
              </a:rPr>
              <a:t>Столярова</a:t>
            </a:r>
            <a:r>
              <a:rPr lang="ru-RU" sz="1200" dirty="0" smtClean="0">
                <a:latin typeface="Times New Roman" pitchFamily="18" charset="0"/>
                <a:cs typeface="Times New Roman" pitchFamily="18" charset="0"/>
              </a:rPr>
              <a:t> Людмила Александровна</a:t>
            </a:r>
          </a:p>
          <a:p>
            <a:r>
              <a:rPr lang="ru-RU" sz="1200" dirty="0" smtClean="0">
                <a:latin typeface="Times New Roman" pitchFamily="18" charset="0"/>
                <a:cs typeface="Times New Roman" pitchFamily="18" charset="0"/>
              </a:rPr>
              <a:t>МКОУ СОШ № 11</a:t>
            </a:r>
          </a:p>
          <a:p>
            <a:r>
              <a:rPr lang="ru-RU" sz="1200" dirty="0" smtClean="0">
                <a:latin typeface="Times New Roman" pitchFamily="18" charset="0"/>
                <a:cs typeface="Times New Roman" pitchFamily="18" charset="0"/>
              </a:rPr>
              <a:t>поселка Майский </a:t>
            </a:r>
            <a:r>
              <a:rPr lang="ru-RU" sz="1200" dirty="0" err="1" smtClean="0">
                <a:latin typeface="Times New Roman" pitchFamily="18" charset="0"/>
                <a:cs typeface="Times New Roman" pitchFamily="18" charset="0"/>
              </a:rPr>
              <a:t>Узловского</a:t>
            </a:r>
            <a:r>
              <a:rPr lang="ru-RU" sz="1200" dirty="0" smtClean="0">
                <a:latin typeface="Times New Roman" pitchFamily="18" charset="0"/>
                <a:cs typeface="Times New Roman" pitchFamily="18" charset="0"/>
              </a:rPr>
              <a:t> района Тульской области</a:t>
            </a:r>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smtClean="0"/>
          </a:p>
          <a:p>
            <a:endParaRPr lang="ru-RU" sz="1600" dirty="0"/>
          </a:p>
        </p:txBody>
      </p:sp>
      <p:pic>
        <p:nvPicPr>
          <p:cNvPr id="1026" name="Picture 2" descr="C:\Users\Люда\Desktop\Suhomlinskiy-220x300.jpg"/>
          <p:cNvPicPr>
            <a:picLocks noChangeAspect="1" noChangeArrowheads="1"/>
          </p:cNvPicPr>
          <p:nvPr/>
        </p:nvPicPr>
        <p:blipFill>
          <a:blip r:embed="rId2" cstate="print"/>
          <a:srcRect/>
          <a:stretch>
            <a:fillRect/>
          </a:stretch>
        </p:blipFill>
        <p:spPr bwMode="auto">
          <a:xfrm>
            <a:off x="6804248" y="2996952"/>
            <a:ext cx="2095500" cy="2952328"/>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rmAutofit fontScale="90000"/>
          </a:bodyPr>
          <a:lstStyle/>
          <a:p>
            <a:r>
              <a:rPr lang="ru-RU" dirty="0" smtClean="0"/>
              <a:t/>
            </a:r>
            <a:br>
              <a:rPr lang="ru-RU" dirty="0" smtClean="0"/>
            </a:br>
            <a:r>
              <a:rPr lang="ru-RU" dirty="0" smtClean="0"/>
              <a:t>№3     а) (25+78)∙4=…</a:t>
            </a:r>
            <a:br>
              <a:rPr lang="ru-RU" dirty="0" smtClean="0"/>
            </a:br>
            <a:r>
              <a:rPr lang="ru-RU" dirty="0" smtClean="0"/>
              <a:t>б)  8∙(54+125)=…</a:t>
            </a:r>
            <a:br>
              <a:rPr lang="ru-RU" dirty="0" smtClean="0"/>
            </a:br>
            <a:r>
              <a:rPr lang="ru-RU" dirty="0" smtClean="0"/>
              <a:t>в) (111-36)∙7=…</a:t>
            </a:r>
            <a:br>
              <a:rPr lang="ru-RU" dirty="0" smtClean="0"/>
            </a:br>
            <a:r>
              <a:rPr lang="ru-RU" dirty="0" smtClean="0"/>
              <a:t>г) 16∙(93-18)=…</a:t>
            </a:r>
            <a:br>
              <a:rPr lang="ru-RU" dirty="0" smtClean="0"/>
            </a:br>
            <a:r>
              <a:rPr lang="ru-RU" dirty="0" err="1" smtClean="0"/>
              <a:t>д</a:t>
            </a:r>
            <a:r>
              <a:rPr lang="ru-RU" dirty="0" smtClean="0"/>
              <a:t>)  …=47∙8+53∙8</a:t>
            </a:r>
            <a:br>
              <a:rPr lang="ru-RU" dirty="0" smtClean="0"/>
            </a:br>
            <a:r>
              <a:rPr lang="ru-RU" dirty="0" smtClean="0"/>
              <a:t>е) …=26∙45-12∙45</a:t>
            </a:r>
            <a:br>
              <a:rPr lang="ru-RU" dirty="0" smtClean="0"/>
            </a:br>
            <a:r>
              <a:rPr lang="ru-RU" dirty="0" smtClean="0"/>
              <a:t>ж) …∙7=12∙…+27∙…</a:t>
            </a:r>
            <a:br>
              <a:rPr lang="ru-RU" dirty="0" smtClean="0"/>
            </a:br>
            <a:r>
              <a:rPr lang="ru-RU" dirty="0" smtClean="0"/>
              <a:t>              </a:t>
            </a:r>
            <a:r>
              <a:rPr lang="ru-RU" dirty="0" err="1" smtClean="0"/>
              <a:t>з</a:t>
            </a:r>
            <a:r>
              <a:rPr lang="ru-RU" dirty="0" smtClean="0"/>
              <a:t>)  (15+71)∙…=…∙12+71∙…</a:t>
            </a:r>
            <a:br>
              <a:rPr lang="ru-RU" dirty="0" smtClean="0"/>
            </a:br>
            <a:r>
              <a:rPr lang="ru-RU" dirty="0" smtClean="0"/>
              <a:t>и) …∙13=23∙…-16∙…</a:t>
            </a:r>
            <a:br>
              <a:rPr lang="ru-RU" dirty="0" smtClean="0"/>
            </a:br>
            <a:r>
              <a:rPr lang="ru-RU" dirty="0" smtClean="0"/>
              <a:t>к) 63∙…=…∙51-…∙28 </a:t>
            </a:r>
            <a:br>
              <a:rPr lang="ru-RU" dirty="0" smtClean="0"/>
            </a:b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fontScale="90000"/>
          </a:bodyPr>
          <a:lstStyle/>
          <a:p>
            <a:pPr algn="just"/>
            <a:r>
              <a:rPr lang="ru-RU" sz="4000" dirty="0" smtClean="0"/>
              <a:t/>
            </a:r>
            <a:br>
              <a:rPr lang="ru-RU" sz="4000" dirty="0" smtClean="0"/>
            </a:br>
            <a:r>
              <a:rPr lang="ru-RU" sz="4000" dirty="0" smtClean="0"/>
              <a:t>                              а</a:t>
            </a:r>
            <a:r>
              <a:rPr lang="ru-RU" sz="4000" dirty="0"/>
              <a:t>)  (25+78)∙4=25∙4+78∙4</a:t>
            </a:r>
            <a:br>
              <a:rPr lang="ru-RU" sz="4000" dirty="0"/>
            </a:br>
            <a:r>
              <a:rPr lang="ru-RU" sz="4000" dirty="0" smtClean="0"/>
              <a:t>                              б</a:t>
            </a:r>
            <a:r>
              <a:rPr lang="ru-RU" sz="4000" dirty="0"/>
              <a:t>)  8∙(54+125)=8∙54+8∙125</a:t>
            </a:r>
            <a:br>
              <a:rPr lang="ru-RU" sz="4000" dirty="0"/>
            </a:br>
            <a:r>
              <a:rPr lang="ru-RU" sz="4000" dirty="0" smtClean="0"/>
              <a:t>                              в</a:t>
            </a:r>
            <a:r>
              <a:rPr lang="ru-RU" sz="4000" dirty="0"/>
              <a:t>) (111-36)∙7=111∙7-36∙7</a:t>
            </a:r>
            <a:br>
              <a:rPr lang="ru-RU" sz="4000" dirty="0"/>
            </a:br>
            <a:r>
              <a:rPr lang="ru-RU" sz="4000" dirty="0" smtClean="0"/>
              <a:t>                              г</a:t>
            </a:r>
            <a:r>
              <a:rPr lang="ru-RU" sz="4000" dirty="0"/>
              <a:t>) 16∙(93-18)=16∙93-16∙18</a:t>
            </a:r>
            <a:br>
              <a:rPr lang="ru-RU" sz="4000" dirty="0"/>
            </a:br>
            <a:r>
              <a:rPr lang="ru-RU" sz="4000" dirty="0" smtClean="0"/>
              <a:t>                             </a:t>
            </a:r>
            <a:r>
              <a:rPr lang="ru-RU" sz="4000" dirty="0" err="1" smtClean="0"/>
              <a:t>д</a:t>
            </a:r>
            <a:r>
              <a:rPr lang="ru-RU" sz="4000" dirty="0"/>
              <a:t>)  (47+53)∙8=47∙8+53∙8</a:t>
            </a:r>
            <a:br>
              <a:rPr lang="ru-RU" sz="4000" dirty="0"/>
            </a:br>
            <a:r>
              <a:rPr lang="ru-RU" sz="4000" dirty="0" smtClean="0"/>
              <a:t>                             е</a:t>
            </a:r>
            <a:r>
              <a:rPr lang="ru-RU" sz="4000" dirty="0"/>
              <a:t>) (26-12)∙45=26∙45-12∙45</a:t>
            </a:r>
            <a:br>
              <a:rPr lang="ru-RU" sz="4000" dirty="0"/>
            </a:br>
            <a:r>
              <a:rPr lang="ru-RU" sz="4000" dirty="0" smtClean="0"/>
              <a:t>                             ж</a:t>
            </a:r>
            <a:r>
              <a:rPr lang="ru-RU" sz="4000" dirty="0"/>
              <a:t>) (12+27)∙7=12∙7+27∙7</a:t>
            </a:r>
            <a:br>
              <a:rPr lang="ru-RU" sz="4000" dirty="0"/>
            </a:br>
            <a:r>
              <a:rPr lang="ru-RU" sz="4000" dirty="0" smtClean="0"/>
              <a:t>                             </a:t>
            </a:r>
            <a:r>
              <a:rPr lang="ru-RU" sz="4000" dirty="0" err="1" smtClean="0"/>
              <a:t>з</a:t>
            </a:r>
            <a:r>
              <a:rPr lang="ru-RU" sz="4000" dirty="0"/>
              <a:t>) </a:t>
            </a:r>
            <a:r>
              <a:rPr lang="ru-RU" sz="4000" dirty="0" smtClean="0"/>
              <a:t>(</a:t>
            </a:r>
            <a:r>
              <a:rPr lang="ru-RU" sz="4000" dirty="0"/>
              <a:t>15+71)∙12=15∙12+71∙12</a:t>
            </a:r>
            <a:br>
              <a:rPr lang="ru-RU" sz="4000" dirty="0"/>
            </a:br>
            <a:r>
              <a:rPr lang="ru-RU" sz="4000" dirty="0" smtClean="0"/>
              <a:t>                             и</a:t>
            </a:r>
            <a:r>
              <a:rPr lang="ru-RU" sz="4000" dirty="0"/>
              <a:t>) (23-16)∙13=23∙13-16∙13</a:t>
            </a:r>
            <a:br>
              <a:rPr lang="ru-RU" sz="4000" dirty="0"/>
            </a:br>
            <a:r>
              <a:rPr lang="ru-RU" sz="4000" dirty="0" smtClean="0"/>
              <a:t>                             к</a:t>
            </a:r>
            <a:r>
              <a:rPr lang="ru-RU" sz="4000" dirty="0"/>
              <a:t>) 63∙(51-28)=63∙51-63∙28</a:t>
            </a:r>
            <a:r>
              <a:rPr lang="ru-RU" sz="3200" dirty="0"/>
              <a:t> </a:t>
            </a:r>
            <a:br>
              <a:rPr lang="ru-RU" sz="3200" dirty="0"/>
            </a:br>
            <a:r>
              <a:rPr lang="ru-RU" sz="3200" dirty="0"/>
              <a:t> </a:t>
            </a:r>
            <a:br>
              <a:rPr lang="ru-RU" sz="3200" dirty="0"/>
            </a:br>
            <a:endParaRPr lang="ru-RU" sz="3200" dirty="0"/>
          </a:p>
        </p:txBody>
      </p:sp>
      <p:pic>
        <p:nvPicPr>
          <p:cNvPr id="17410" name="Picture 2" descr="C:\Users\Люда\Documents\картинки для оформления\untitled.png"/>
          <p:cNvPicPr>
            <a:picLocks noChangeAspect="1" noChangeArrowheads="1"/>
          </p:cNvPicPr>
          <p:nvPr/>
        </p:nvPicPr>
        <p:blipFill>
          <a:blip r:embed="rId2" cstate="print"/>
          <a:srcRect/>
          <a:stretch>
            <a:fillRect/>
          </a:stretch>
        </p:blipFill>
        <p:spPr bwMode="auto">
          <a:xfrm>
            <a:off x="179512" y="1556792"/>
            <a:ext cx="3240360" cy="427585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530626"/>
          </a:xfrm>
        </p:spPr>
        <p:txBody>
          <a:bodyPr/>
          <a:lstStyle/>
          <a:p>
            <a:r>
              <a:rPr lang="ru-RU" dirty="0" smtClean="0"/>
              <a:t>№4    Выполните действия:</a:t>
            </a:r>
            <a:br>
              <a:rPr lang="ru-RU" dirty="0" smtClean="0"/>
            </a:br>
            <a:r>
              <a:rPr lang="ru-RU" dirty="0" smtClean="0"/>
              <a:t>а) 398∙34-49∙68</a:t>
            </a:r>
            <a:br>
              <a:rPr lang="ru-RU" dirty="0" smtClean="0"/>
            </a:br>
            <a:r>
              <a:rPr lang="ru-RU" dirty="0" smtClean="0"/>
              <a:t>б)  33∙7+37∙7+8∙21</a:t>
            </a:r>
            <a:br>
              <a:rPr lang="ru-RU" dirty="0" smtClean="0"/>
            </a:br>
            <a:r>
              <a:rPr lang="ru-RU" dirty="0" smtClean="0"/>
              <a:t>в) 12∙17+35∙13+17∙23</a:t>
            </a:r>
            <a:br>
              <a:rPr lang="ru-RU" dirty="0" smtClean="0"/>
            </a:br>
            <a:r>
              <a:rPr lang="ru-RU" dirty="0" smtClean="0"/>
              <a:t>г)  41∙80-25∙41+55∙29</a:t>
            </a:r>
            <a:br>
              <a:rPr lang="ru-RU" dirty="0" smtClean="0"/>
            </a:br>
            <a:r>
              <a:rPr lang="ru-RU" dirty="0" err="1" smtClean="0"/>
              <a:t>д</a:t>
            </a:r>
            <a:r>
              <a:rPr lang="ru-RU" dirty="0" smtClean="0"/>
              <a:t>)  26∙18+26∙17+14∙35</a:t>
            </a:r>
            <a:br>
              <a:rPr lang="ru-RU" dirty="0" smtClean="0"/>
            </a:br>
            <a:endParaRPr lang="ru-RU" dirty="0"/>
          </a:p>
        </p:txBody>
      </p:sp>
      <p:pic>
        <p:nvPicPr>
          <p:cNvPr id="3" name="Рисунок 2" descr="C:\Users\Люда\Desktop\4b83fdd494.png"/>
          <p:cNvPicPr/>
          <p:nvPr/>
        </p:nvPicPr>
        <p:blipFill>
          <a:blip r:embed="rId2" cstate="print"/>
          <a:srcRect/>
          <a:stretch>
            <a:fillRect/>
          </a:stretch>
        </p:blipFill>
        <p:spPr bwMode="auto">
          <a:xfrm flipH="1">
            <a:off x="6876256" y="4869160"/>
            <a:ext cx="1752600" cy="1732547"/>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6480720"/>
          </a:xfrm>
        </p:spPr>
        <p:txBody>
          <a:bodyPr>
            <a:normAutofit fontScale="90000"/>
          </a:bodyPr>
          <a:lstStyle/>
          <a:p>
            <a:r>
              <a:rPr lang="ru-RU" dirty="0" smtClean="0"/>
              <a:t/>
            </a:r>
            <a:br>
              <a:rPr lang="ru-RU" dirty="0" smtClean="0"/>
            </a:br>
            <a:r>
              <a:rPr lang="ru-RU" dirty="0" smtClean="0"/>
              <a:t/>
            </a:r>
            <a:br>
              <a:rPr lang="ru-RU" dirty="0" smtClean="0"/>
            </a:br>
            <a:r>
              <a:rPr lang="ru-RU" dirty="0" smtClean="0"/>
              <a:t/>
            </a:r>
            <a:br>
              <a:rPr lang="ru-RU" dirty="0" smtClean="0"/>
            </a:br>
            <a:r>
              <a:rPr lang="ru-RU" sz="4000" dirty="0" smtClean="0"/>
              <a:t>г) 12∙17+35∙13+17∙23=</a:t>
            </a:r>
            <a:br>
              <a:rPr lang="ru-RU" sz="4000" dirty="0" smtClean="0"/>
            </a:br>
            <a:r>
              <a:rPr lang="ru-RU" sz="4000" dirty="0" smtClean="0"/>
              <a:t>12∙17+17∙23+35∙13=</a:t>
            </a:r>
            <a:br>
              <a:rPr lang="ru-RU" sz="4000" dirty="0" smtClean="0"/>
            </a:br>
            <a:r>
              <a:rPr lang="ru-RU" sz="4000" dirty="0" smtClean="0"/>
              <a:t>(12+23)∙17+35∙13=</a:t>
            </a:r>
            <a:br>
              <a:rPr lang="ru-RU" sz="4000" dirty="0" smtClean="0"/>
            </a:br>
            <a:r>
              <a:rPr lang="ru-RU" sz="4000" dirty="0" smtClean="0"/>
              <a:t>35∙17+35∙13=</a:t>
            </a:r>
            <a:br>
              <a:rPr lang="ru-RU" sz="4000" dirty="0" smtClean="0"/>
            </a:br>
            <a:r>
              <a:rPr lang="ru-RU" sz="4000" dirty="0" smtClean="0"/>
              <a:t>35∙(17+13)=35∙30=1050</a:t>
            </a:r>
            <a:br>
              <a:rPr lang="ru-RU" sz="4000" dirty="0" smtClean="0"/>
            </a:br>
            <a:r>
              <a:rPr lang="ru-RU" sz="4000" dirty="0" smtClean="0"/>
              <a:t/>
            </a:r>
            <a:br>
              <a:rPr lang="ru-RU" sz="4000" dirty="0" smtClean="0"/>
            </a:br>
            <a:r>
              <a:rPr lang="ru-RU" sz="4000" dirty="0" err="1" smtClean="0"/>
              <a:t>д</a:t>
            </a:r>
            <a:r>
              <a:rPr lang="ru-RU" sz="4000" dirty="0" smtClean="0"/>
              <a:t>)  41∙80-25∙41+55∙29=</a:t>
            </a:r>
            <a:br>
              <a:rPr lang="ru-RU" sz="4000" dirty="0" smtClean="0"/>
            </a:br>
            <a:r>
              <a:rPr lang="ru-RU" sz="4000" dirty="0" smtClean="0"/>
              <a:t>41∙(80-25) +55∙29=</a:t>
            </a:r>
            <a:br>
              <a:rPr lang="ru-RU" sz="4000" dirty="0" smtClean="0"/>
            </a:br>
            <a:r>
              <a:rPr lang="ru-RU" sz="4000" dirty="0" smtClean="0"/>
              <a:t>41∙55+55∙29=</a:t>
            </a:r>
            <a:br>
              <a:rPr lang="ru-RU" sz="4000" dirty="0" smtClean="0"/>
            </a:br>
            <a:r>
              <a:rPr lang="ru-RU" sz="4000" dirty="0" smtClean="0"/>
              <a:t>55∙(41+29)=</a:t>
            </a:r>
            <a:br>
              <a:rPr lang="ru-RU" sz="4000" dirty="0" smtClean="0"/>
            </a:br>
            <a:r>
              <a:rPr lang="ru-RU" sz="4000" dirty="0" smtClean="0"/>
              <a:t>55∙70=3850</a:t>
            </a:r>
            <a:r>
              <a:rPr lang="ru-RU" dirty="0" smtClean="0"/>
              <a:t/>
            </a:r>
            <a:br>
              <a:rPr lang="ru-RU" dirty="0" smtClean="0"/>
            </a:br>
            <a:r>
              <a:rPr lang="ru-RU" dirty="0" smtClean="0"/>
              <a:t> </a:t>
            </a:r>
            <a:br>
              <a:rPr lang="ru-RU" dirty="0" smtClean="0"/>
            </a:br>
            <a:endParaRPr lang="ru-RU" dirty="0"/>
          </a:p>
        </p:txBody>
      </p:sp>
      <p:pic>
        <p:nvPicPr>
          <p:cNvPr id="3" name="Рисунок 2" descr="C:\Users\Люда\Desktop\4b83fdd494.png"/>
          <p:cNvPicPr/>
          <p:nvPr/>
        </p:nvPicPr>
        <p:blipFill>
          <a:blip r:embed="rId2" cstate="print"/>
          <a:srcRect/>
          <a:stretch>
            <a:fillRect/>
          </a:stretch>
        </p:blipFill>
        <p:spPr bwMode="auto">
          <a:xfrm flipH="1">
            <a:off x="6876256" y="4869160"/>
            <a:ext cx="1752600" cy="1732547"/>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76672"/>
            <a:ext cx="8229600" cy="2448272"/>
          </a:xfrm>
        </p:spPr>
        <p:txBody>
          <a:bodyPr>
            <a:normAutofit fontScale="90000"/>
          </a:bodyPr>
          <a:lstStyle/>
          <a:p>
            <a:r>
              <a:rPr lang="ru-RU" dirty="0" smtClean="0"/>
              <a:t>№557</a:t>
            </a:r>
            <a:br>
              <a:rPr lang="ru-RU" dirty="0" smtClean="0"/>
            </a:br>
            <a:r>
              <a:rPr lang="ru-RU" dirty="0" smtClean="0"/>
              <a:t>140∙12+180∙12=3840(г)</a:t>
            </a:r>
            <a:br>
              <a:rPr lang="ru-RU" dirty="0" smtClean="0"/>
            </a:br>
            <a:r>
              <a:rPr lang="ru-RU" dirty="0" smtClean="0"/>
              <a:t>(140+180)∙12=3840(г)</a:t>
            </a:r>
            <a:br>
              <a:rPr lang="ru-RU" dirty="0" smtClean="0"/>
            </a:br>
            <a:endParaRPr lang="ru-RU" dirty="0"/>
          </a:p>
        </p:txBody>
      </p:sp>
      <p:graphicFrame>
        <p:nvGraphicFramePr>
          <p:cNvPr id="4" name="Содержимое 3"/>
          <p:cNvGraphicFramePr>
            <a:graphicFrameLocks noGrp="1"/>
          </p:cNvGraphicFramePr>
          <p:nvPr>
            <p:ph idx="1"/>
          </p:nvPr>
        </p:nvGraphicFramePr>
        <p:xfrm>
          <a:off x="457200" y="3428999"/>
          <a:ext cx="8229600" cy="2520282"/>
        </p:xfrm>
        <a:graphic>
          <a:graphicData uri="http://schemas.openxmlformats.org/drawingml/2006/table">
            <a:tbl>
              <a:tblPr firstRow="1" bandRow="1">
                <a:tableStyleId>{5C22544A-7EE6-4342-B048-85BDC9FD1C3A}</a:tableStyleId>
              </a:tblPr>
              <a:tblGrid>
                <a:gridCol w="2743200"/>
                <a:gridCol w="2743200"/>
                <a:gridCol w="2743200"/>
              </a:tblGrid>
              <a:tr h="840094">
                <a:tc>
                  <a:txBody>
                    <a:bodyPr/>
                    <a:lstStyle/>
                    <a:p>
                      <a:r>
                        <a:rPr lang="ru-RU" dirty="0" smtClean="0"/>
                        <a:t>Масса одного предмета</a:t>
                      </a:r>
                      <a:endParaRPr lang="ru-RU" dirty="0"/>
                    </a:p>
                  </a:txBody>
                  <a:tcPr/>
                </a:tc>
                <a:tc>
                  <a:txBody>
                    <a:bodyPr/>
                    <a:lstStyle/>
                    <a:p>
                      <a:r>
                        <a:rPr lang="ru-RU" dirty="0" smtClean="0"/>
                        <a:t>Количество предметов</a:t>
                      </a:r>
                      <a:endParaRPr lang="ru-RU" dirty="0"/>
                    </a:p>
                  </a:txBody>
                  <a:tcPr/>
                </a:tc>
                <a:tc>
                  <a:txBody>
                    <a:bodyPr/>
                    <a:lstStyle/>
                    <a:p>
                      <a:r>
                        <a:rPr lang="ru-RU" dirty="0" smtClean="0"/>
                        <a:t>Общая масса</a:t>
                      </a:r>
                      <a:endParaRPr lang="ru-RU" dirty="0"/>
                    </a:p>
                  </a:txBody>
                  <a:tcPr/>
                </a:tc>
              </a:tr>
              <a:tr h="840094">
                <a:tc>
                  <a:txBody>
                    <a:bodyPr/>
                    <a:lstStyle/>
                    <a:p>
                      <a:r>
                        <a:rPr lang="ru-RU" dirty="0" smtClean="0"/>
                        <a:t>                140 г</a:t>
                      </a:r>
                      <a:endParaRPr lang="ru-RU" dirty="0"/>
                    </a:p>
                  </a:txBody>
                  <a:tcPr/>
                </a:tc>
                <a:tc>
                  <a:txBody>
                    <a:bodyPr/>
                    <a:lstStyle/>
                    <a:p>
                      <a:r>
                        <a:rPr lang="ru-RU" dirty="0" smtClean="0"/>
                        <a:t>              12 штук</a:t>
                      </a:r>
                      <a:endParaRPr lang="ru-RU" dirty="0"/>
                    </a:p>
                  </a:txBody>
                  <a:tcPr/>
                </a:tc>
                <a:tc>
                  <a:txBody>
                    <a:bodyPr/>
                    <a:lstStyle/>
                    <a:p>
                      <a:r>
                        <a:rPr lang="ru-RU" dirty="0" smtClean="0"/>
                        <a:t>               ?</a:t>
                      </a:r>
                      <a:endParaRPr lang="ru-RU" dirty="0"/>
                    </a:p>
                  </a:txBody>
                  <a:tcPr/>
                </a:tc>
              </a:tr>
              <a:tr h="840094">
                <a:tc>
                  <a:txBody>
                    <a:bodyPr/>
                    <a:lstStyle/>
                    <a:p>
                      <a:r>
                        <a:rPr lang="ru-RU" dirty="0" smtClean="0"/>
                        <a:t>                 180 г                </a:t>
                      </a:r>
                      <a:endParaRPr lang="ru-RU" dirty="0"/>
                    </a:p>
                  </a:txBody>
                  <a:tcPr/>
                </a:tc>
                <a:tc>
                  <a:txBody>
                    <a:bodyPr/>
                    <a:lstStyle/>
                    <a:p>
                      <a:r>
                        <a:rPr lang="ru-RU" dirty="0" smtClean="0"/>
                        <a:t>              12</a:t>
                      </a:r>
                      <a:r>
                        <a:rPr lang="ru-RU" baseline="0" dirty="0" smtClean="0"/>
                        <a:t> штук</a:t>
                      </a:r>
                      <a:endParaRPr lang="ru-RU" dirty="0"/>
                    </a:p>
                  </a:txBody>
                  <a:tcPr/>
                </a:tc>
                <a:tc>
                  <a:txBody>
                    <a:bodyPr/>
                    <a:lstStyle/>
                    <a:p>
                      <a:r>
                        <a:rPr lang="ru-RU" dirty="0" smtClean="0"/>
                        <a:t>               ?</a:t>
                      </a:r>
                      <a:endParaRPr lang="ru-RU" dirty="0"/>
                    </a:p>
                  </a:txBody>
                  <a:tcPr/>
                </a:tc>
              </a:tr>
            </a:tbl>
          </a:graphicData>
        </a:graphic>
      </p:graphicFrame>
      <p:sp>
        <p:nvSpPr>
          <p:cNvPr id="1026" name="AutoShape 2"/>
          <p:cNvSpPr>
            <a:spLocks/>
          </p:cNvSpPr>
          <p:nvPr/>
        </p:nvSpPr>
        <p:spPr bwMode="auto">
          <a:xfrm>
            <a:off x="7092280" y="4365104"/>
            <a:ext cx="315466" cy="1080120"/>
          </a:xfrm>
          <a:prstGeom prst="rightBrace">
            <a:avLst>
              <a:gd name="adj1" fmla="val 12500"/>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034682"/>
          </a:xfrm>
        </p:spPr>
        <p:txBody>
          <a:bodyPr>
            <a:normAutofit fontScale="90000"/>
          </a:bodyPr>
          <a:lstStyle/>
          <a:p>
            <a:pPr algn="l"/>
            <a:r>
              <a:rPr lang="ru-RU" dirty="0" smtClean="0"/>
              <a:t/>
            </a:r>
            <a:br>
              <a:rPr lang="ru-RU" dirty="0" smtClean="0"/>
            </a:br>
            <a:r>
              <a:rPr lang="ru-RU" dirty="0" smtClean="0"/>
              <a:t/>
            </a:r>
            <a:br>
              <a:rPr lang="ru-RU" dirty="0" smtClean="0"/>
            </a:br>
            <a:r>
              <a:rPr lang="ru-RU" dirty="0" smtClean="0"/>
              <a:t>Задание на дом:</a:t>
            </a:r>
            <a:br>
              <a:rPr lang="ru-RU" dirty="0" smtClean="0"/>
            </a:br>
            <a:r>
              <a:rPr lang="ru-RU" dirty="0" smtClean="0"/>
              <a:t>П.14  №610, 616</a:t>
            </a:r>
            <a:br>
              <a:rPr lang="ru-RU" dirty="0" smtClean="0"/>
            </a:br>
            <a:r>
              <a:rPr lang="ru-RU" dirty="0" smtClean="0"/>
              <a:t/>
            </a:r>
            <a:br>
              <a:rPr lang="ru-RU" dirty="0" smtClean="0"/>
            </a:br>
            <a:r>
              <a:rPr lang="ru-RU" dirty="0" smtClean="0"/>
              <a:t/>
            </a:r>
            <a:br>
              <a:rPr lang="ru-RU" dirty="0" smtClean="0"/>
            </a:br>
            <a:r>
              <a:rPr lang="ru-RU" dirty="0" smtClean="0"/>
              <a:t/>
            </a:r>
            <a:br>
              <a:rPr lang="ru-RU" dirty="0" smtClean="0"/>
            </a:br>
            <a:r>
              <a:rPr lang="ru-RU" dirty="0" smtClean="0"/>
              <a:t>Шкала:  10 -14 б.  - «3»</a:t>
            </a:r>
            <a:br>
              <a:rPr lang="ru-RU" dirty="0" smtClean="0"/>
            </a:br>
            <a:r>
              <a:rPr lang="ru-RU" dirty="0" smtClean="0"/>
              <a:t>               15 - 20 б. - «4»</a:t>
            </a:r>
            <a:br>
              <a:rPr lang="ru-RU" dirty="0" smtClean="0"/>
            </a:br>
            <a:r>
              <a:rPr lang="ru-RU" dirty="0" smtClean="0"/>
              <a:t>               21 - 19 б. - «5»</a:t>
            </a:r>
            <a:br>
              <a:rPr lang="ru-RU" dirty="0" smtClean="0"/>
            </a:br>
            <a:r>
              <a:rPr lang="ru-RU" dirty="0" smtClean="0"/>
              <a:t> </a:t>
            </a:r>
            <a:br>
              <a:rPr lang="ru-RU" dirty="0" smtClean="0"/>
            </a:br>
            <a:endParaRPr lang="ru-RU" dirty="0"/>
          </a:p>
        </p:txBody>
      </p:sp>
      <p:pic>
        <p:nvPicPr>
          <p:cNvPr id="3" name="Рисунок 2"/>
          <p:cNvPicPr/>
          <p:nvPr/>
        </p:nvPicPr>
        <p:blipFill>
          <a:blip r:embed="rId2" cstate="print"/>
          <a:srcRect/>
          <a:stretch>
            <a:fillRect/>
          </a:stretch>
        </p:blipFill>
        <p:spPr bwMode="auto">
          <a:xfrm>
            <a:off x="5508104" y="764705"/>
            <a:ext cx="3312367" cy="5472608"/>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44824"/>
            <a:ext cx="8229600" cy="3240360"/>
          </a:xfrm>
        </p:spPr>
        <p:txBody>
          <a:bodyPr/>
          <a:lstStyle/>
          <a:p>
            <a:r>
              <a:rPr lang="ru-RU" dirty="0" smtClean="0"/>
              <a:t>Спасибо за урок!</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6408712"/>
          </a:xfrm>
        </p:spPr>
        <p:txBody>
          <a:bodyPr>
            <a:noAutofit/>
          </a:bodyPr>
          <a:lstStyle/>
          <a:p>
            <a:r>
              <a:rPr lang="ru-RU" sz="2400" dirty="0"/>
              <a:t>Вычислите устно:</a:t>
            </a:r>
            <a:br>
              <a:rPr lang="ru-RU" sz="2400" dirty="0"/>
            </a:br>
            <a:r>
              <a:rPr lang="ru-RU" sz="2400" dirty="0"/>
              <a:t>37+92+63</a:t>
            </a:r>
            <a:br>
              <a:rPr lang="ru-RU" sz="2400" dirty="0"/>
            </a:br>
            <a:r>
              <a:rPr lang="ru-RU" sz="2400" dirty="0"/>
              <a:t>64+360+26</a:t>
            </a:r>
            <a:br>
              <a:rPr lang="ru-RU" sz="2400" dirty="0"/>
            </a:br>
            <a:r>
              <a:rPr lang="ru-RU" sz="2400" dirty="0"/>
              <a:t>19+78+845+81+155</a:t>
            </a:r>
            <a:br>
              <a:rPr lang="ru-RU" sz="2400" dirty="0"/>
            </a:br>
            <a:r>
              <a:rPr lang="ru-RU" sz="2400" dirty="0"/>
              <a:t>25∙52∙4</a:t>
            </a:r>
            <a:br>
              <a:rPr lang="ru-RU" sz="2400" dirty="0"/>
            </a:br>
            <a:r>
              <a:rPr lang="ru-RU" sz="2400" dirty="0"/>
              <a:t>2∙19∙50</a:t>
            </a:r>
            <a:br>
              <a:rPr lang="ru-RU" sz="2400" dirty="0"/>
            </a:br>
            <a:r>
              <a:rPr lang="ru-RU" sz="2400" dirty="0"/>
              <a:t>2∙4∙13∙5∙125</a:t>
            </a:r>
            <a:br>
              <a:rPr lang="ru-RU" sz="2400" dirty="0"/>
            </a:br>
            <a:r>
              <a:rPr lang="ru-RU" sz="2400" dirty="0"/>
              <a:t>8∙67∙125</a:t>
            </a:r>
            <a:br>
              <a:rPr lang="ru-RU" sz="2400" dirty="0"/>
            </a:br>
            <a:r>
              <a:rPr lang="ru-RU" sz="2400" dirty="0"/>
              <a:t>11∙16∙125</a:t>
            </a:r>
            <a:br>
              <a:rPr lang="ru-RU" sz="2400" dirty="0"/>
            </a:br>
            <a:r>
              <a:rPr lang="ru-RU" sz="2400" dirty="0"/>
              <a:t>Какие свойства вам пришлось использовать при вычислениях?  </a:t>
            </a:r>
            <a:br>
              <a:rPr lang="ru-RU" sz="2400" dirty="0"/>
            </a:br>
            <a:r>
              <a:rPr lang="ru-RU" sz="2400" dirty="0"/>
              <a:t>Для чего нам нужны законы сложения и умножения?</a:t>
            </a:r>
            <a:br>
              <a:rPr lang="ru-RU" sz="2400" dirty="0"/>
            </a:br>
            <a:r>
              <a:rPr lang="ru-RU" sz="2400" dirty="0"/>
              <a:t>Удвойте сумму 57+100+43</a:t>
            </a:r>
            <a:br>
              <a:rPr lang="ru-RU" sz="2400" dirty="0"/>
            </a:br>
            <a:r>
              <a:rPr lang="ru-RU" sz="2400" dirty="0"/>
              <a:t>Найдите половину суммы 60+48+12</a:t>
            </a:r>
            <a:br>
              <a:rPr lang="ru-RU" sz="2400" dirty="0"/>
            </a:br>
            <a:r>
              <a:rPr lang="ru-RU" sz="2400" dirty="0"/>
              <a:t>Удвойте произведение</a:t>
            </a:r>
            <a:br>
              <a:rPr lang="ru-RU" sz="2400" dirty="0"/>
            </a:br>
            <a:r>
              <a:rPr lang="ru-RU" sz="2400" dirty="0"/>
              <a:t>2∙37∙25</a:t>
            </a:r>
            <a:r>
              <a:rPr lang="ru-RU" sz="2800" dirty="0"/>
              <a:t/>
            </a:r>
            <a:br>
              <a:rPr lang="ru-RU" sz="2800" dirty="0"/>
            </a:br>
            <a:endParaRPr lang="ru-RU"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6779096" cy="6178698"/>
          </a:xfrm>
        </p:spPr>
        <p:txBody>
          <a:bodyPr/>
          <a:lstStyle/>
          <a:p>
            <a:r>
              <a:rPr lang="ru-RU" dirty="0"/>
              <a:t>Задача: за 9 мотков шерсти заплатили на 105 рублей больше, чем за 6 мотков такой же шерсти. Сколько денег надо заплатить за шерсть для вязки пальто, если на него идет 30 мотков шерсти?</a:t>
            </a:r>
          </a:p>
        </p:txBody>
      </p:sp>
      <p:pic>
        <p:nvPicPr>
          <p:cNvPr id="1026" name="Picture 2" descr="C:\Users\Люда\Desktop\iCADEF2KS.jpg"/>
          <p:cNvPicPr>
            <a:picLocks noChangeAspect="1" noChangeArrowheads="1"/>
          </p:cNvPicPr>
          <p:nvPr/>
        </p:nvPicPr>
        <p:blipFill>
          <a:blip r:embed="rId2" cstate="print"/>
          <a:srcRect/>
          <a:stretch>
            <a:fillRect/>
          </a:stretch>
        </p:blipFill>
        <p:spPr bwMode="auto">
          <a:xfrm>
            <a:off x="6804248" y="4437112"/>
            <a:ext cx="2060823" cy="186079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6408712"/>
          </a:xfrm>
        </p:spPr>
        <p:txBody>
          <a:bodyPr>
            <a:normAutofit/>
          </a:bodyPr>
          <a:lstStyle/>
          <a:p>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smtClean="0"/>
              <a:t>Жители </a:t>
            </a:r>
            <a:r>
              <a:rPr lang="ru-RU" sz="2700" dirty="0"/>
              <a:t>Цветочного города попросили </a:t>
            </a:r>
            <a:r>
              <a:rPr lang="ru-RU" sz="2700" dirty="0" err="1"/>
              <a:t>Знайку</a:t>
            </a:r>
            <a:r>
              <a:rPr lang="ru-RU" sz="2700" dirty="0"/>
              <a:t> и Незнайку найти значение выражения: </a:t>
            </a:r>
            <a:br>
              <a:rPr lang="ru-RU" sz="2700" dirty="0"/>
            </a:br>
            <a:r>
              <a:rPr lang="ru-RU" sz="2700" dirty="0"/>
              <a:t>149∙53+149∙47=</a:t>
            </a:r>
            <a:br>
              <a:rPr lang="ru-RU" sz="2700" dirty="0"/>
            </a:br>
            <a:r>
              <a:rPr lang="ru-RU" sz="2700" dirty="0"/>
              <a:t>Незнайка начал умножать «столбиком»:</a:t>
            </a:r>
            <a:br>
              <a:rPr lang="ru-RU" sz="2700" dirty="0"/>
            </a:br>
            <a:r>
              <a:rPr lang="ru-RU" sz="2700" dirty="0"/>
              <a:t>149∙53=       149∙47=</a:t>
            </a:r>
            <a:br>
              <a:rPr lang="ru-RU" sz="2700" dirty="0"/>
            </a:br>
            <a:r>
              <a:rPr lang="ru-RU" sz="2700" dirty="0"/>
              <a:t>А </a:t>
            </a:r>
            <a:r>
              <a:rPr lang="ru-RU" sz="2700" dirty="0" err="1"/>
              <a:t>Знайка</a:t>
            </a:r>
            <a:r>
              <a:rPr lang="ru-RU" sz="2700" dirty="0"/>
              <a:t> внимательно посмотрел на пример и сразу сказал ответ. Незнайка очень удивился! </a:t>
            </a:r>
            <a:r>
              <a:rPr lang="ru-RU" dirty="0"/>
              <a:t/>
            </a:r>
            <a:br>
              <a:rPr lang="ru-RU" dirty="0"/>
            </a:br>
            <a:endParaRPr lang="ru-RU" dirty="0"/>
          </a:p>
        </p:txBody>
      </p:sp>
      <p:pic>
        <p:nvPicPr>
          <p:cNvPr id="16386" name="Picture 2" descr="C:\Users\Люда\Documents\урок-конкурс\znayka.png"/>
          <p:cNvPicPr>
            <a:picLocks noChangeAspect="1" noChangeArrowheads="1"/>
          </p:cNvPicPr>
          <p:nvPr/>
        </p:nvPicPr>
        <p:blipFill>
          <a:blip r:embed="rId2" cstate="print"/>
          <a:srcRect/>
          <a:stretch>
            <a:fillRect/>
          </a:stretch>
        </p:blipFill>
        <p:spPr bwMode="auto">
          <a:xfrm>
            <a:off x="467545" y="5229199"/>
            <a:ext cx="1368151" cy="1440161"/>
          </a:xfrm>
          <a:prstGeom prst="rect">
            <a:avLst/>
          </a:prstGeom>
          <a:noFill/>
        </p:spPr>
      </p:pic>
      <p:pic>
        <p:nvPicPr>
          <p:cNvPr id="16387" name="Picture 3" descr="C:\Users\Люда\Documents\урок-конкурс\5e3a72b2d372.jpg"/>
          <p:cNvPicPr>
            <a:picLocks noChangeAspect="1" noChangeArrowheads="1"/>
          </p:cNvPicPr>
          <p:nvPr/>
        </p:nvPicPr>
        <p:blipFill>
          <a:blip r:embed="rId3" cstate="print"/>
          <a:srcRect/>
          <a:stretch>
            <a:fillRect/>
          </a:stretch>
        </p:blipFill>
        <p:spPr bwMode="auto">
          <a:xfrm>
            <a:off x="6444208" y="116632"/>
            <a:ext cx="2232248" cy="208823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6995120" cy="6480720"/>
          </a:xfrm>
        </p:spPr>
        <p:txBody>
          <a:bodyPr>
            <a:normAutofit/>
          </a:bodyPr>
          <a:lstStyle/>
          <a:p>
            <a:pPr algn="l"/>
            <a:r>
              <a:rPr lang="ru-RU" sz="2800" dirty="0"/>
              <a:t>Задача №1: В саду посажены фруктовые деревья в 8 рядов. В каждом ряду посажено по 5 груш и по 7 яблонь. Сколько всего деревьев посажено в саду? </a:t>
            </a:r>
            <a:br>
              <a:rPr lang="ru-RU" sz="2800" dirty="0"/>
            </a:br>
            <a:r>
              <a:rPr lang="ru-RU" sz="2800" dirty="0" smtClean="0"/>
              <a:t/>
            </a:r>
            <a:br>
              <a:rPr lang="ru-RU" sz="2800" dirty="0" smtClean="0"/>
            </a:br>
            <a:r>
              <a:rPr lang="ru-RU" sz="2800" dirty="0" smtClean="0"/>
              <a:t>             Задача </a:t>
            </a:r>
            <a:r>
              <a:rPr lang="ru-RU" sz="2800" dirty="0"/>
              <a:t>№2: Две автомашины </a:t>
            </a:r>
            <a:r>
              <a:rPr lang="ru-RU" sz="2800" dirty="0" smtClean="0"/>
              <a:t>            одновременно </a:t>
            </a:r>
            <a:r>
              <a:rPr lang="ru-RU" sz="2800" dirty="0"/>
              <a:t>выехали навстречу друг </a:t>
            </a:r>
            <a:r>
              <a:rPr lang="ru-RU" sz="2800" dirty="0" smtClean="0"/>
              <a:t>  другу </a:t>
            </a:r>
            <a:r>
              <a:rPr lang="ru-RU" sz="2800" dirty="0"/>
              <a:t>из двух пунктов. Скорость первой </a:t>
            </a:r>
            <a:r>
              <a:rPr lang="ru-RU" sz="2800" dirty="0" smtClean="0"/>
              <a:t>   автомашины </a:t>
            </a:r>
            <a:r>
              <a:rPr lang="ru-RU" sz="2800" dirty="0"/>
              <a:t>80 км/ч, скорость второй </a:t>
            </a:r>
            <a:r>
              <a:rPr lang="ru-RU" sz="2800" dirty="0" smtClean="0"/>
              <a:t>автомашины </a:t>
            </a:r>
            <a:r>
              <a:rPr lang="ru-RU" sz="2800" dirty="0"/>
              <a:t>60 км/ч. Через 3 часа </a:t>
            </a:r>
            <a:r>
              <a:rPr lang="ru-RU" sz="2800" dirty="0" smtClean="0"/>
              <a:t>автомашины </a:t>
            </a:r>
            <a:r>
              <a:rPr lang="ru-RU" sz="2800" dirty="0"/>
              <a:t>встретились.  Найдите расстояние между пунктами, из которых выехали автомашины.</a:t>
            </a:r>
            <a:br>
              <a:rPr lang="ru-RU" sz="2800" dirty="0"/>
            </a:br>
            <a:endParaRPr lang="ru-RU" sz="2800" dirty="0"/>
          </a:p>
        </p:txBody>
      </p:sp>
      <p:pic>
        <p:nvPicPr>
          <p:cNvPr id="1026" name="Picture 2" descr="C:\Users\Люда\Desktop\30cfafc7aeeca2d300b03966031c8ed9.jpg"/>
          <p:cNvPicPr>
            <a:picLocks noChangeAspect="1" noChangeArrowheads="1"/>
          </p:cNvPicPr>
          <p:nvPr/>
        </p:nvPicPr>
        <p:blipFill>
          <a:blip r:embed="rId2" cstate="print"/>
          <a:srcRect/>
          <a:stretch>
            <a:fillRect/>
          </a:stretch>
        </p:blipFill>
        <p:spPr bwMode="auto">
          <a:xfrm>
            <a:off x="6804248" y="1268760"/>
            <a:ext cx="2016224" cy="1584177"/>
          </a:xfrm>
          <a:prstGeom prst="rect">
            <a:avLst/>
          </a:prstGeom>
          <a:noFill/>
        </p:spPr>
      </p:pic>
      <p:pic>
        <p:nvPicPr>
          <p:cNvPr id="3" name="Picture 2" descr="C:\Users\Люда\Desktop\217918_html_m35417e96.png"/>
          <p:cNvPicPr>
            <a:picLocks noChangeAspect="1" noChangeArrowheads="1"/>
          </p:cNvPicPr>
          <p:nvPr/>
        </p:nvPicPr>
        <p:blipFill>
          <a:blip r:embed="rId3" cstate="print"/>
          <a:srcRect/>
          <a:stretch>
            <a:fillRect/>
          </a:stretch>
        </p:blipFill>
        <p:spPr bwMode="auto">
          <a:xfrm>
            <a:off x="6876256" y="4581128"/>
            <a:ext cx="2160240" cy="18722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22714"/>
          </a:xfrm>
        </p:spPr>
        <p:txBody>
          <a:bodyPr>
            <a:normAutofit fontScale="90000"/>
          </a:bodyPr>
          <a:lstStyle/>
          <a:p>
            <a:r>
              <a:rPr lang="ru-RU" sz="2700" dirty="0" smtClean="0"/>
              <a:t/>
            </a:r>
            <a:br>
              <a:rPr lang="ru-RU" sz="2700" dirty="0" smtClean="0"/>
            </a:br>
            <a:r>
              <a:rPr lang="ru-RU" sz="2700" dirty="0"/>
              <a:t/>
            </a:r>
            <a:br>
              <a:rPr lang="ru-RU" sz="2700" dirty="0"/>
            </a:br>
            <a:r>
              <a:rPr lang="ru-RU" sz="2700" dirty="0" smtClean="0"/>
              <a:t/>
            </a:r>
            <a:br>
              <a:rPr lang="ru-RU" sz="2700" dirty="0" smtClean="0"/>
            </a:br>
            <a:r>
              <a:rPr lang="ru-RU" sz="2700" dirty="0"/>
              <a:t/>
            </a:r>
            <a:br>
              <a:rPr lang="ru-RU" sz="2700" dirty="0"/>
            </a:br>
            <a:r>
              <a:rPr lang="ru-RU" sz="2700" dirty="0" smtClean="0"/>
              <a:t>Сравните</a:t>
            </a:r>
            <a:r>
              <a:rPr lang="ru-RU" sz="2700" dirty="0"/>
              <a:t>:</a:t>
            </a:r>
            <a:br>
              <a:rPr lang="ru-RU" sz="2700" dirty="0"/>
            </a:br>
            <a:r>
              <a:rPr lang="ru-RU" sz="2700" dirty="0"/>
              <a:t>а) первые способы решения задач;</a:t>
            </a:r>
            <a:br>
              <a:rPr lang="ru-RU" sz="2700" dirty="0"/>
            </a:br>
            <a:r>
              <a:rPr lang="ru-RU" sz="2700" dirty="0"/>
              <a:t>б) вторые способы решения задач;</a:t>
            </a:r>
            <a:br>
              <a:rPr lang="ru-RU" sz="2700" dirty="0"/>
            </a:br>
            <a:r>
              <a:rPr lang="ru-RU" sz="2700" dirty="0"/>
              <a:t>в) выражения, полученные при решении задач первым способом;</a:t>
            </a:r>
            <a:br>
              <a:rPr lang="ru-RU" sz="2700" dirty="0"/>
            </a:br>
            <a:r>
              <a:rPr lang="ru-RU" sz="2700" dirty="0"/>
              <a:t>г)  выражения, полученные при решении задач вторым способом;</a:t>
            </a:r>
            <a:br>
              <a:rPr lang="ru-RU" sz="2700" dirty="0"/>
            </a:br>
            <a:r>
              <a:rPr lang="ru-RU" sz="2700" dirty="0" err="1"/>
              <a:t>д</a:t>
            </a:r>
            <a:r>
              <a:rPr lang="ru-RU" sz="2700" dirty="0"/>
              <a:t>) выражения, полученные при решении задачи №1 первым и вторым способами;</a:t>
            </a:r>
            <a:br>
              <a:rPr lang="ru-RU" sz="2700" dirty="0"/>
            </a:br>
            <a:r>
              <a:rPr lang="ru-RU" sz="2700" dirty="0"/>
              <a:t>е) выражения, полученные при решении задачи №2 первым и вторым способами;</a:t>
            </a:r>
            <a:br>
              <a:rPr lang="ru-RU" sz="2700" dirty="0"/>
            </a:br>
            <a:r>
              <a:rPr lang="ru-RU" sz="2700" dirty="0"/>
              <a:t>ж) числовые значения выражений, полученные при решении задачи №1 первым и вторым способами;</a:t>
            </a:r>
            <a:br>
              <a:rPr lang="ru-RU" sz="2700" dirty="0"/>
            </a:br>
            <a:r>
              <a:rPr lang="ru-RU" sz="2700" dirty="0" err="1"/>
              <a:t>з</a:t>
            </a:r>
            <a:r>
              <a:rPr lang="ru-RU" sz="2700" dirty="0"/>
              <a:t>) числовые значения выражений, полученные при решении задачи №2 первым и вторым способами.</a:t>
            </a:r>
            <a:br>
              <a:rPr lang="ru-RU" sz="2700" dirty="0"/>
            </a:br>
            <a:r>
              <a:rPr lang="ru-RU" sz="2700" dirty="0"/>
              <a:t>К каким выводам в результате сравнения вы пришли?</a:t>
            </a:r>
            <a:br>
              <a:rPr lang="ru-RU" sz="2700" dirty="0"/>
            </a:br>
            <a:r>
              <a:rPr lang="ru-RU" sz="2700" dirty="0"/>
              <a:t> </a:t>
            </a:r>
            <a:r>
              <a:rPr lang="ru-RU" dirty="0"/>
              <a:t/>
            </a:r>
            <a:br>
              <a:rPr lang="ru-RU" dirty="0"/>
            </a:br>
            <a:r>
              <a:rPr lang="ru-RU" dirty="0"/>
              <a:t> </a:t>
            </a:r>
            <a:br>
              <a:rPr lang="ru-RU" dirty="0"/>
            </a:b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94722"/>
          </a:xfrm>
        </p:spPr>
        <p:txBody>
          <a:bodyPr>
            <a:normAutofit/>
          </a:bodyPr>
          <a:lstStyle/>
          <a:p>
            <a:r>
              <a:rPr lang="ru-RU" sz="2800" dirty="0"/>
              <a:t>Откройте учебник на стр.85 пункт 14, прочитайте статью учебника и приготовьтесь ответить на вопросы.</a:t>
            </a:r>
            <a:br>
              <a:rPr lang="ru-RU" sz="2800" dirty="0"/>
            </a:br>
            <a:r>
              <a:rPr lang="ru-RU" sz="2800" dirty="0"/>
              <a:t>Какое свойство умножения выражает правило умножения суммы на число?</a:t>
            </a:r>
            <a:br>
              <a:rPr lang="ru-RU" sz="2800" dirty="0"/>
            </a:br>
            <a:r>
              <a:rPr lang="ru-RU" sz="2800" dirty="0"/>
              <a:t>Какое свойство умножения выражает правило умножения разности на число?</a:t>
            </a:r>
            <a:br>
              <a:rPr lang="ru-RU" sz="2800" dirty="0"/>
            </a:br>
            <a:r>
              <a:rPr lang="ru-RU" sz="2800" dirty="0"/>
              <a:t>Сформулируйте распределительное свойство умножения относительно сложения.</a:t>
            </a:r>
            <a:br>
              <a:rPr lang="ru-RU" sz="2800" dirty="0"/>
            </a:br>
            <a:r>
              <a:rPr lang="ru-RU" sz="2800" dirty="0"/>
              <a:t>Сформулируйте распределительное свойство умножения относительно вычитания.</a:t>
            </a:r>
            <a:br>
              <a:rPr lang="ru-RU" sz="2800" dirty="0"/>
            </a:br>
            <a:r>
              <a:rPr lang="ru-RU" sz="2800" dirty="0"/>
              <a:t>Запишите распределительное свойство умножения относительно сложения и относительно вычитания с помощью букв.</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2276872"/>
            <a:ext cx="7560840" cy="2016224"/>
          </a:xfrm>
        </p:spPr>
        <p:txBody>
          <a:bodyPr/>
          <a:lstStyle/>
          <a:p>
            <a:r>
              <a:rPr lang="ru-RU" dirty="0" smtClean="0"/>
              <a:t>149∙53+149∙47= 149∙(53+47)=149∙100=14900</a:t>
            </a:r>
            <a:endParaRPr lang="ru-RU" dirty="0"/>
          </a:p>
        </p:txBody>
      </p:sp>
      <p:pic>
        <p:nvPicPr>
          <p:cNvPr id="3" name="Picture 3" descr="C:\Users\Люда\Documents\урок-конкурс\5e3a72b2d372.jpg"/>
          <p:cNvPicPr>
            <a:picLocks noChangeAspect="1" noChangeArrowheads="1"/>
          </p:cNvPicPr>
          <p:nvPr/>
        </p:nvPicPr>
        <p:blipFill>
          <a:blip r:embed="rId2" cstate="print"/>
          <a:srcRect/>
          <a:stretch>
            <a:fillRect/>
          </a:stretch>
        </p:blipFill>
        <p:spPr bwMode="auto">
          <a:xfrm>
            <a:off x="6444208" y="116632"/>
            <a:ext cx="2232248" cy="2088232"/>
          </a:xfrm>
          <a:prstGeom prst="rect">
            <a:avLst/>
          </a:prstGeom>
          <a:noFill/>
        </p:spPr>
      </p:pic>
      <p:pic>
        <p:nvPicPr>
          <p:cNvPr id="4" name="Picture 2" descr="C:\Users\Люда\Documents\урок-конкурс\znayka.png"/>
          <p:cNvPicPr>
            <a:picLocks noChangeAspect="1" noChangeArrowheads="1"/>
          </p:cNvPicPr>
          <p:nvPr/>
        </p:nvPicPr>
        <p:blipFill>
          <a:blip r:embed="rId3" cstate="print"/>
          <a:srcRect/>
          <a:stretch>
            <a:fillRect/>
          </a:stretch>
        </p:blipFill>
        <p:spPr bwMode="auto">
          <a:xfrm>
            <a:off x="467545" y="4293097"/>
            <a:ext cx="2376263" cy="237626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4464496"/>
          </a:xfrm>
        </p:spPr>
        <p:txBody>
          <a:bodyPr>
            <a:normAutofit/>
          </a:bodyPr>
          <a:lstStyle/>
          <a:p>
            <a:r>
              <a:rPr lang="ru-RU" sz="3200" dirty="0" smtClean="0"/>
              <a:t>№560</a:t>
            </a:r>
            <a:br>
              <a:rPr lang="ru-RU" sz="3200" dirty="0" smtClean="0"/>
            </a:br>
            <a:r>
              <a:rPr lang="ru-RU" sz="3200" dirty="0" smtClean="0"/>
              <a:t>а) 69∙27+31∙27=(69+31)∙27=100∙27=2700</a:t>
            </a:r>
            <a:br>
              <a:rPr lang="ru-RU" sz="3200" dirty="0" smtClean="0"/>
            </a:br>
            <a:r>
              <a:rPr lang="ru-RU" sz="3200" dirty="0" smtClean="0"/>
              <a:t>б) 202∙87-102∙87=(202-102)∙87=100∙87=8700</a:t>
            </a:r>
            <a:br>
              <a:rPr lang="ru-RU" sz="3200" dirty="0" smtClean="0"/>
            </a:br>
            <a:r>
              <a:rPr lang="ru-RU" sz="3200" dirty="0" smtClean="0"/>
              <a:t>в) 977∙49+49∙23=49∙(977+23)=49∙1000=49000</a:t>
            </a:r>
            <a:br>
              <a:rPr lang="ru-RU" sz="3200" dirty="0" smtClean="0"/>
            </a:br>
            <a:r>
              <a:rPr lang="ru-RU" sz="3200" dirty="0" smtClean="0"/>
              <a:t>г) 263∙24-163∙24=(263-163)∙24=100∙24=2400</a:t>
            </a:r>
            <a:br>
              <a:rPr lang="ru-RU" sz="3200" dirty="0" smtClean="0"/>
            </a:br>
            <a:r>
              <a:rPr lang="ru-RU" sz="3200" dirty="0" err="1" smtClean="0"/>
              <a:t>д</a:t>
            </a:r>
            <a:r>
              <a:rPr lang="ru-RU" sz="3200" dirty="0" smtClean="0"/>
              <a:t>) 438∙90-238∙90=(438-238)∙90=200∙90=18000</a:t>
            </a:r>
            <a:br>
              <a:rPr lang="ru-RU" sz="3200" dirty="0" smtClean="0"/>
            </a:br>
            <a:r>
              <a:rPr lang="ru-RU" sz="3200" dirty="0" smtClean="0"/>
              <a:t>е) 603∙7+603∙93=603∙(7+93)=603∙100=60300 </a:t>
            </a:r>
            <a:br>
              <a:rPr lang="ru-RU" sz="3200" dirty="0" smtClean="0"/>
            </a:br>
            <a:endParaRPr lang="ru-RU" sz="3200" dirty="0"/>
          </a:p>
        </p:txBody>
      </p:sp>
      <p:pic>
        <p:nvPicPr>
          <p:cNvPr id="3" name="Picture 2" descr="C:\Users\Люда\Documents\урок-конкурс\znayka.png"/>
          <p:cNvPicPr>
            <a:picLocks noChangeAspect="1" noChangeArrowheads="1"/>
          </p:cNvPicPr>
          <p:nvPr/>
        </p:nvPicPr>
        <p:blipFill>
          <a:blip r:embed="rId2" cstate="print"/>
          <a:srcRect/>
          <a:stretch>
            <a:fillRect/>
          </a:stretch>
        </p:blipFill>
        <p:spPr bwMode="auto">
          <a:xfrm>
            <a:off x="467545" y="4221089"/>
            <a:ext cx="2664295" cy="244827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116</TotalTime>
  <Words>166</Words>
  <Application>Microsoft Office PowerPoint</Application>
  <PresentationFormat>Экран (4:3)</PresentationFormat>
  <Paragraphs>42</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Распределительный закон умножения</vt:lpstr>
      <vt:lpstr>Вычислите устно: 37+92+63 64+360+26 19+78+845+81+155 25∙52∙4 2∙19∙50 2∙4∙13∙5∙125 8∙67∙125 11∙16∙125 Какие свойства вам пришлось использовать при вычислениях?   Для чего нам нужны законы сложения и умножения? Удвойте сумму 57+100+43 Найдите половину суммы 60+48+12 Удвойте произведение 2∙37∙25 </vt:lpstr>
      <vt:lpstr>Задача: за 9 мотков шерсти заплатили на 105 рублей больше, чем за 6 мотков такой же шерсти. Сколько денег надо заплатить за шерсть для вязки пальто, если на него идет 30 мотков шерсти?</vt:lpstr>
      <vt:lpstr>   Жители Цветочного города попросили Знайку и Незнайку найти значение выражения:  149∙53+149∙47= Незнайка начал умножать «столбиком»: 149∙53=       149∙47= А Знайка внимательно посмотрел на пример и сразу сказал ответ. Незнайка очень удивился!  </vt:lpstr>
      <vt:lpstr>Задача №1: В саду посажены фруктовые деревья в 8 рядов. В каждом ряду посажено по 5 груш и по 7 яблонь. Сколько всего деревьев посажено в саду?                Задача №2: Две автомашины             одновременно выехали навстречу друг   другу из двух пунктов. Скорость первой    автомашины 80 км/ч, скорость второй автомашины 60 км/ч. Через 3 часа автомашины встретились.  Найдите расстояние между пунктами, из которых выехали автомашины. </vt:lpstr>
      <vt:lpstr>    Сравните: а) первые способы решения задач; б) вторые способы решения задач; в) выражения, полученные при решении задач первым способом; г)  выражения, полученные при решении задач вторым способом; д) выражения, полученные при решении задачи №1 первым и вторым способами; е) выражения, полученные при решении задачи №2 первым и вторым способами; ж) числовые значения выражений, полученные при решении задачи №1 первым и вторым способами; з) числовые значения выражений, полученные при решении задачи №2 первым и вторым способами. К каким выводам в результате сравнения вы пришли?     </vt:lpstr>
      <vt:lpstr>Откройте учебник на стр.85 пункт 14, прочитайте статью учебника и приготовьтесь ответить на вопросы. Какое свойство умножения выражает правило умножения суммы на число? Какое свойство умножения выражает правило умножения разности на число? Сформулируйте распределительное свойство умножения относительно сложения. Сформулируйте распределительное свойство умножения относительно вычитания. Запишите распределительное свойство умножения относительно сложения и относительно вычитания с помощью букв.</vt:lpstr>
      <vt:lpstr>149∙53+149∙47= 149∙(53+47)=149∙100=14900</vt:lpstr>
      <vt:lpstr>№560 а) 69∙27+31∙27=(69+31)∙27=100∙27=2700 б) 202∙87-102∙87=(202-102)∙87=100∙87=8700 в) 977∙49+49∙23=49∙(977+23)=49∙1000=49000 г) 263∙24-163∙24=(263-163)∙24=100∙24=2400 д) 438∙90-238∙90=(438-238)∙90=200∙90=18000 е) 603∙7+603∙93=603∙(7+93)=603∙100=60300  </vt:lpstr>
      <vt:lpstr> №3     а) (25+78)∙4=… б)  8∙(54+125)=… в) (111-36)∙7=… г) 16∙(93-18)=… д)  …=47∙8+53∙8 е) …=26∙45-12∙45 ж) …∙7=12∙…+27∙…               з)  (15+71)∙…=…∙12+71∙… и) …∙13=23∙…-16∙… к) 63∙…=…∙51-…∙28  </vt:lpstr>
      <vt:lpstr>                               а)  (25+78)∙4=25∙4+78∙4                               б)  8∙(54+125)=8∙54+8∙125                               в) (111-36)∙7=111∙7-36∙7                               г) 16∙(93-18)=16∙93-16∙18                              д)  (47+53)∙8=47∙8+53∙8                              е) (26-12)∙45=26∙45-12∙45                              ж) (12+27)∙7=12∙7+27∙7                              з) (15+71)∙12=15∙12+71∙12                              и) (23-16)∙13=23∙13-16∙13                              к) 63∙(51-28)=63∙51-63∙28    </vt:lpstr>
      <vt:lpstr>№4    Выполните действия: а) 398∙34-49∙68 б)  33∙7+37∙7+8∙21 в) 12∙17+35∙13+17∙23 г)  41∙80-25∙41+55∙29 д)  26∙18+26∙17+14∙35 </vt:lpstr>
      <vt:lpstr>   г) 12∙17+35∙13+17∙23= 12∙17+17∙23+35∙13= (12+23)∙17+35∙13= 35∙17+35∙13= 35∙(17+13)=35∙30=1050  д)  41∙80-25∙41+55∙29= 41∙(80-25) +55∙29= 41∙55+55∙29= 55∙(41+29)= 55∙70=3850   </vt:lpstr>
      <vt:lpstr>№557 140∙12+180∙12=3840(г) (140+180)∙12=3840(г) </vt:lpstr>
      <vt:lpstr>  Задание на дом: П.14  №610, 616    Шкала:  10 -14 б.  - «3»                15 - 20 б. - «4»                21 - 19 б. - «5»   </vt:lpstr>
      <vt:lpstr>Спасибо за урок!</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Распределительный закон умножения</dc:title>
  <dc:creator>Люда</dc:creator>
  <cp:lastModifiedBy>Люда</cp:lastModifiedBy>
  <cp:revision>28</cp:revision>
  <dcterms:created xsi:type="dcterms:W3CDTF">2013-03-19T15:17:34Z</dcterms:created>
  <dcterms:modified xsi:type="dcterms:W3CDTF">2013-03-24T03:51:38Z</dcterms:modified>
</cp:coreProperties>
</file>