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7" r:id="rId3"/>
    <p:sldId id="258" r:id="rId4"/>
    <p:sldId id="259" r:id="rId5"/>
    <p:sldId id="266" r:id="rId6"/>
    <p:sldId id="271" r:id="rId7"/>
    <p:sldId id="265" r:id="rId8"/>
    <p:sldId id="269" r:id="rId9"/>
    <p:sldId id="267" r:id="rId10"/>
    <p:sldId id="268" r:id="rId11"/>
    <p:sldId id="260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3B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04" autoAdjust="0"/>
    <p:restoredTop sz="94660"/>
  </p:normalViewPr>
  <p:slideViewPr>
    <p:cSldViewPr>
      <p:cViewPr>
        <p:scale>
          <a:sx n="88" d="100"/>
          <a:sy n="88" d="100"/>
        </p:scale>
        <p:origin x="-384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22.11.2011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Математика без формул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МНОЖЕСТВА.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E33BBF"/>
                </a:solidFill>
              </a:rPr>
              <a:t>Объединение множеств</a:t>
            </a:r>
            <a:endParaRPr lang="ru-RU" dirty="0">
              <a:solidFill>
                <a:srgbClr val="E33BB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 - </a:t>
            </a:r>
            <a:r>
              <a:rPr lang="ru-RU" sz="2400" dirty="0" smtClean="0"/>
              <a:t>изучают английский язык, В – изучают немецкий язык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С – изучают иностранный язык</a:t>
            </a:r>
            <a:endParaRPr lang="ru-RU" sz="2400" dirty="0"/>
          </a:p>
        </p:txBody>
      </p:sp>
      <p:sp>
        <p:nvSpPr>
          <p:cNvPr id="4" name="Овал 3"/>
          <p:cNvSpPr/>
          <p:nvPr/>
        </p:nvSpPr>
        <p:spPr>
          <a:xfrm>
            <a:off x="2428860" y="2500306"/>
            <a:ext cx="2571768" cy="24288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214810" y="2285992"/>
            <a:ext cx="1928826" cy="1857388"/>
          </a:xfrm>
          <a:prstGeom prst="ellipse">
            <a:avLst/>
          </a:prstGeom>
          <a:solidFill>
            <a:srgbClr val="7030A0">
              <a:alpha val="6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7" name="Левая фигурная скобка 6"/>
          <p:cNvSpPr/>
          <p:nvPr/>
        </p:nvSpPr>
        <p:spPr>
          <a:xfrm rot="14586231">
            <a:off x="4631352" y="3135196"/>
            <a:ext cx="571504" cy="304732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Тренировочная</a:t>
            </a:r>
            <a:r>
              <a:rPr lang="ru-RU" dirty="0" smtClean="0"/>
              <a:t> </a:t>
            </a:r>
            <a:r>
              <a:rPr lang="ru-RU" dirty="0" smtClean="0"/>
              <a:t>работа.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Объект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550926" indent="-514350">
                  <a:buAutoNum type="arabicPeriod"/>
                </a:pPr>
                <a:r>
                  <a:rPr lang="ru-RU" dirty="0" smtClean="0"/>
                  <a:t>Представьте с помощью круговых схем отношения между множествами: поэты; русские поэты ; русские поэты, родившиеся в Москве.</a:t>
                </a:r>
              </a:p>
              <a:p>
                <a:pPr marL="550926" indent="-514350">
                  <a:buAutoNum type="arabicPeriod"/>
                </a:pPr>
                <a:r>
                  <a:rPr lang="ru-RU" dirty="0" smtClean="0"/>
                  <a:t>Изобразите с помощью кругов Эйлера отношения между множествами А, В и С, если известно, что: а) </a:t>
                </a:r>
                <a:r>
                  <a:rPr lang="ru-RU" dirty="0" smtClean="0"/>
                  <a:t>А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⊂</m:t>
                    </m:r>
                    <m:r>
                      <a:rPr lang="ru-RU" b="0" i="0" smtClean="0">
                        <a:latin typeface="Cambria Math"/>
                        <a:ea typeface="Cambria Math"/>
                      </a:rPr>
                      <m:t>В</m:t>
                    </m:r>
                  </m:oMath>
                </a14:m>
                <a:r>
                  <a:rPr lang="ru-RU" dirty="0" smtClean="0"/>
                  <a:t>  </a:t>
                </a:r>
                <a:r>
                  <a:rPr lang="ru-RU" dirty="0" smtClean="0"/>
                  <a:t>и </a:t>
                </a:r>
                <a:r>
                  <a:rPr lang="ru-RU" dirty="0"/>
                  <a:t>В</a:t>
                </a:r>
                <a14:m>
                  <m:oMath xmlns:m="http://schemas.openxmlformats.org/officeDocument/2006/math">
                    <m:r>
                      <a:rPr lang="ru-RU" sz="3200" i="1">
                        <a:latin typeface="Cambria Math"/>
                        <a:ea typeface="Times New Roman"/>
                        <a:cs typeface="Times New Roman"/>
                      </a:rPr>
                      <m:t>⊂</m:t>
                    </m:r>
                  </m:oMath>
                </a14:m>
                <a:r>
                  <a:rPr lang="ru-RU" dirty="0" smtClean="0"/>
                  <a:t>С;  б) </a:t>
                </a:r>
                <a:r>
                  <a:rPr lang="ru-RU" dirty="0" smtClean="0"/>
                  <a:t>А</a:t>
                </a:r>
                <a14:m>
                  <m:oMath xmlns:m="http://schemas.openxmlformats.org/officeDocument/2006/math">
                    <m:r>
                      <a:rPr lang="ru-RU" sz="3200" i="1">
                        <a:latin typeface="Cambria Math"/>
                        <a:ea typeface="Times New Roman"/>
                        <a:cs typeface="Times New Roman"/>
                      </a:rPr>
                      <m:t>⊂</m:t>
                    </m:r>
                  </m:oMath>
                </a14:m>
                <a:r>
                  <a:rPr lang="ru-RU" dirty="0" smtClean="0"/>
                  <a:t>В</a:t>
                </a:r>
                <a:r>
                  <a:rPr lang="ru-RU" dirty="0" smtClean="0"/>
                  <a:t>, С пересекается с В, но не пересекается с А;  в) А, В и С пересекаются, но ни одно из них не является подмножеством другого</a:t>
                </a:r>
                <a:endParaRPr lang="ru-RU" dirty="0"/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08" t="-2291" r="-1143" b="-1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726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3. </a:t>
            </a:r>
            <a:r>
              <a:rPr lang="ru-RU" sz="2200" dirty="0" smtClean="0"/>
              <a:t>Приведите примеры множеств </a:t>
            </a:r>
            <a:r>
              <a:rPr lang="en-US" sz="2200" dirty="0" smtClean="0"/>
              <a:t>X, Y, Z,</a:t>
            </a:r>
            <a:r>
              <a:rPr lang="ru-RU" sz="2200" dirty="0" smtClean="0"/>
              <a:t> чтобы отношения между ними были такими, как на рисунках.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1.                                            2.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3.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000100" y="2285992"/>
            <a:ext cx="2428892" cy="2000264"/>
            <a:chOff x="1000100" y="2285992"/>
            <a:chExt cx="1714512" cy="1500198"/>
          </a:xfrm>
        </p:grpSpPr>
        <p:sp>
          <p:nvSpPr>
            <p:cNvPr id="4" name="Овал 3"/>
            <p:cNvSpPr/>
            <p:nvPr/>
          </p:nvSpPr>
          <p:spPr>
            <a:xfrm>
              <a:off x="1000100" y="2357430"/>
              <a:ext cx="1000132" cy="9286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x</a:t>
              </a:r>
              <a:endParaRPr lang="ru-RU" dirty="0"/>
            </a:p>
          </p:txBody>
        </p:sp>
        <p:sp>
          <p:nvSpPr>
            <p:cNvPr id="5" name="Овал 4"/>
            <p:cNvSpPr/>
            <p:nvPr/>
          </p:nvSpPr>
          <p:spPr>
            <a:xfrm>
              <a:off x="1714480" y="2285992"/>
              <a:ext cx="1000132" cy="928694"/>
            </a:xfrm>
            <a:prstGeom prst="ellipse">
              <a:avLst/>
            </a:prstGeom>
            <a:solidFill>
              <a:srgbClr val="FFC000">
                <a:alpha val="6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y</a:t>
              </a:r>
              <a:endParaRPr lang="ru-RU" dirty="0"/>
            </a:p>
          </p:txBody>
        </p:sp>
        <p:sp>
          <p:nvSpPr>
            <p:cNvPr id="6" name="Овал 5"/>
            <p:cNvSpPr/>
            <p:nvPr/>
          </p:nvSpPr>
          <p:spPr>
            <a:xfrm>
              <a:off x="1428728" y="2857496"/>
              <a:ext cx="1000132" cy="928694"/>
            </a:xfrm>
            <a:prstGeom prst="ellipse">
              <a:avLst/>
            </a:prstGeom>
            <a:solidFill>
              <a:srgbClr val="E33BBF">
                <a:alpha val="4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endParaRPr lang="ru-RU" dirty="0"/>
            </a:p>
          </p:txBody>
        </p:sp>
      </p:grpSp>
      <p:sp>
        <p:nvSpPr>
          <p:cNvPr id="8" name="Овал 7"/>
          <p:cNvSpPr/>
          <p:nvPr/>
        </p:nvSpPr>
        <p:spPr>
          <a:xfrm>
            <a:off x="4714876" y="2357430"/>
            <a:ext cx="1714512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072198" y="2714620"/>
            <a:ext cx="1357322" cy="1285884"/>
          </a:xfrm>
          <a:prstGeom prst="ellipse">
            <a:avLst/>
          </a:prstGeom>
          <a:solidFill>
            <a:srgbClr val="00B05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4857752" y="2643182"/>
            <a:ext cx="571504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Z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714612" y="4714884"/>
            <a:ext cx="1643074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3714744" y="4786322"/>
            <a:ext cx="1571636" cy="1357322"/>
          </a:xfrm>
          <a:prstGeom prst="ellipse">
            <a:avLst/>
          </a:prstGeom>
          <a:solidFill>
            <a:srgbClr val="FF000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4714876" y="4786322"/>
            <a:ext cx="1571636" cy="1357322"/>
          </a:xfrm>
          <a:prstGeom prst="ellipse">
            <a:avLst/>
          </a:prstGeom>
          <a:solidFill>
            <a:srgbClr val="7030A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4378816"/>
          </a:xfrm>
        </p:spPr>
        <p:txBody>
          <a:bodyPr/>
          <a:lstStyle/>
          <a:p>
            <a:pPr algn="r"/>
            <a:r>
              <a:rPr lang="ru-RU" dirty="0" smtClean="0"/>
              <a:t>Единственный путь, ведущий к знанию, - это деятельность.</a:t>
            </a:r>
            <a:br>
              <a:rPr lang="ru-RU" dirty="0" smtClean="0"/>
            </a:br>
            <a:r>
              <a:rPr lang="ru-RU" sz="3200" dirty="0" smtClean="0"/>
              <a:t>Бернард Шоу.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289" y="4293096"/>
            <a:ext cx="2311166" cy="191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82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76200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315200" cy="515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7307857" cy="4940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80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7163841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9" b="6337"/>
          <a:stretch/>
        </p:blipFill>
        <p:spPr bwMode="auto">
          <a:xfrm>
            <a:off x="1043608" y="692696"/>
            <a:ext cx="6981825" cy="487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6803801" cy="5082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01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Разминка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50926" indent="-514350">
              <a:buAutoNum type="arabicPeriod"/>
            </a:pPr>
            <a:r>
              <a:rPr lang="ru-RU" dirty="0" smtClean="0"/>
              <a:t>Как называется множество, в котором нет ни одного элемента? Как оно обозначается?</a:t>
            </a:r>
          </a:p>
          <a:p>
            <a:pPr marL="550926" indent="-514350">
              <a:buAutoNum type="arabicPeriod"/>
            </a:pPr>
            <a:r>
              <a:rPr lang="ru-RU" dirty="0" smtClean="0"/>
              <a:t>Сколько элементов содержит множество делителей числа 12?</a:t>
            </a:r>
          </a:p>
          <a:p>
            <a:pPr marL="550926" indent="-514350">
              <a:buAutoNum type="arabicPeriod"/>
            </a:pPr>
            <a:r>
              <a:rPr lang="ru-RU" dirty="0" smtClean="0"/>
              <a:t>Найдите множество корней уравнения </a:t>
            </a:r>
            <a:r>
              <a:rPr lang="ru-RU" dirty="0" err="1" smtClean="0"/>
              <a:t>х</a:t>
            </a:r>
            <a:r>
              <a:rPr lang="ru-RU" dirty="0" smtClean="0"/>
              <a:t>∙0=5.</a:t>
            </a:r>
          </a:p>
          <a:p>
            <a:pPr marL="550926" indent="-514350">
              <a:buAutoNum type="arabicPeriod"/>
            </a:pPr>
            <a:r>
              <a:rPr lang="ru-RU" dirty="0" smtClean="0"/>
              <a:t>Запишите несколько элементов множества четных натуральных чисел.</a:t>
            </a:r>
          </a:p>
          <a:p>
            <a:pPr marL="550926" indent="-514350">
              <a:buAutoNum type="arabicPeriod"/>
            </a:pPr>
            <a:r>
              <a:rPr lang="ru-RU" dirty="0" smtClean="0"/>
              <a:t>Верно ли, что число 977 принадлежит множеству простых чисел?</a:t>
            </a:r>
          </a:p>
          <a:p>
            <a:pPr marL="550926" indent="-514350">
              <a:buAutoNum type="arabicPeriod"/>
            </a:pPr>
            <a:r>
              <a:rPr lang="ru-RU" dirty="0" smtClean="0"/>
              <a:t>Дайте словесное описание множества: </a:t>
            </a:r>
            <a:endParaRPr lang="ru-RU" dirty="0"/>
          </a:p>
        </p:txBody>
      </p:sp>
      <p:sp>
        <p:nvSpPr>
          <p:cNvPr id="4" name="Блок-схема: альтернативный процесс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12160" y="5949280"/>
            <a:ext cx="3024336" cy="792088"/>
          </a:xfrm>
          <a:prstGeom prst="flowChartAlternateProcess">
            <a:avLst/>
          </a:prstGeom>
          <a:blipFill rotWithShape="1">
            <a:blip r:embed="rId2" cstate="print">
              <a:lum bright="-32000" contrast="41000"/>
            </a:blip>
            <a:stretch>
              <a:fillRect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Поиграем в слова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286380" y="1600200"/>
            <a:ext cx="263842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НОС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НОЖ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СОН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ТОМ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СТОН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ЖЕНА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ЖЕСТ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МОСТ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СЕНО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СВАТ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СТАН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ЖЕТОН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МАНЕЖ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МОНЕТА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ЖЕМАНСТВО</a:t>
            </a: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857224" y="2428868"/>
            <a:ext cx="571504" cy="4286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1500166" y="2000240"/>
            <a:ext cx="571504" cy="4286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</a:t>
            </a:r>
            <a:endParaRPr lang="ru-RU" dirty="0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2071670" y="2357430"/>
            <a:ext cx="571504" cy="4286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2643174" y="1928802"/>
            <a:ext cx="571504" cy="4286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3143240" y="2285992"/>
            <a:ext cx="571504" cy="4286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714348" y="3000372"/>
            <a:ext cx="571504" cy="4286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642910" y="3571876"/>
            <a:ext cx="571504" cy="4286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3714744" y="2643182"/>
            <a:ext cx="571504" cy="4286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3714744" y="3214686"/>
            <a:ext cx="571504" cy="4286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pic>
        <p:nvPicPr>
          <p:cNvPr id="18" name="Содержимое 17" descr="http://www.websib.ru/fio/works/064/group4/maidan_matr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4357694"/>
            <a:ext cx="1905000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3" dur="8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4" dur="8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8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0" dur="8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1" dur="8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8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7" dur="8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8" dur="8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8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4" dur="8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5" dur="8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8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1" dur="8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2" dur="8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8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8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8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8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332656"/>
            <a:ext cx="4974704" cy="1800199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Эйлер  Леонард</a:t>
            </a:r>
            <a:br>
              <a:rPr lang="ru-RU" sz="2700" dirty="0"/>
            </a:br>
            <a:r>
              <a:rPr lang="ru-RU" sz="2000" b="0" dirty="0"/>
              <a:t>(1707 - 1783). </a:t>
            </a:r>
            <a:br>
              <a:rPr lang="ru-RU" sz="2000" b="0" dirty="0"/>
            </a:br>
            <a:r>
              <a:rPr lang="ru-RU" sz="2000" b="0" dirty="0"/>
              <a:t>г. Базель, Германия.</a:t>
            </a:r>
            <a:br>
              <a:rPr lang="ru-RU" sz="2000" b="0" dirty="0"/>
            </a:br>
            <a:r>
              <a:rPr lang="ru-RU" sz="2000" b="0" dirty="0"/>
              <a:t>Математик, механик, физик.</a:t>
            </a:r>
            <a:br>
              <a:rPr lang="ru-RU" sz="2000" b="0" dirty="0"/>
            </a:br>
            <a:r>
              <a:rPr lang="ru-RU" sz="2000" b="0" dirty="0"/>
              <a:t>Адъюнкт по физиологии, профессор физики, профессор высшей математики.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8" b="7868"/>
          <a:stretch>
            <a:fillRect/>
          </a:stretch>
        </p:blipFill>
        <p:spPr bwMode="auto">
          <a:xfrm>
            <a:off x="539552" y="332656"/>
            <a:ext cx="2952328" cy="3129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91880" y="2060848"/>
            <a:ext cx="4974704" cy="4320480"/>
          </a:xfrm>
        </p:spPr>
        <p:txBody>
          <a:bodyPr>
            <a:noAutofit/>
          </a:bodyPr>
          <a:lstStyle/>
          <a:p>
            <a:r>
              <a:rPr lang="ru-RU" sz="1600" dirty="0"/>
              <a:t>В математике рисунки в виде кругов, изображающих множества, используются очень давно. Одним из первых, кто пользовался этим методом, был выдающийся немецкий математик и философ Готфрид Вильгельм Лейбниц (1646 - 1716). В его черновых набросках были обнаружены рисунки с такими кругами. Затем этот метод довольно основательно развил швейцарский математик Леонард Эйлер (1707 - 1783). Он долгие годы работал в Петербургской Академии наук. К этому времени относятся его знаменитые "Письма к немецкой принцессе", написанные в период с 1761 по 1768 год. В некоторых из этих "Писем..." Эйлер как раз и рассказывает о своем методе</a:t>
            </a:r>
            <a:r>
              <a:rPr lang="ru-RU" sz="1600" dirty="0" smtClean="0"/>
              <a:t>.</a:t>
            </a:r>
          </a:p>
          <a:p>
            <a:r>
              <a:rPr lang="ru-RU" sz="1600" dirty="0"/>
              <a:t>Применение кругов Эйлера придает задачам алгебры наглядность и простоту. </a:t>
            </a:r>
          </a:p>
        </p:txBody>
      </p:sp>
    </p:spTree>
    <p:extLst>
      <p:ext uri="{BB962C8B-B14F-4D97-AF65-F5344CB8AC3E}">
        <p14:creationId xmlns:p14="http://schemas.microsoft.com/office/powerpoint/2010/main" val="211743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Подмножество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 – собаки, В – белые собаки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 с А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928926" y="2285992"/>
            <a:ext cx="3357586" cy="3429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929190" y="3214686"/>
            <a:ext cx="1214446" cy="12144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Пересечение множеств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14480" y="2643182"/>
            <a:ext cx="2281230" cy="2185990"/>
          </a:xfrm>
          <a:prstGeom prst="ellipse">
            <a:avLst/>
          </a:prstGeom>
          <a:solidFill>
            <a:srgbClr val="E33B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buNone/>
            </a:pPr>
            <a:r>
              <a:rPr lang="ru-RU" dirty="0"/>
              <a:t>А</a:t>
            </a:r>
          </a:p>
        </p:txBody>
      </p:sp>
      <p:sp>
        <p:nvSpPr>
          <p:cNvPr id="5" name="Овал 4"/>
          <p:cNvSpPr/>
          <p:nvPr/>
        </p:nvSpPr>
        <p:spPr>
          <a:xfrm>
            <a:off x="3214678" y="2357430"/>
            <a:ext cx="2359496" cy="2270787"/>
          </a:xfrm>
          <a:prstGeom prst="ellipse">
            <a:avLst/>
          </a:prstGeom>
          <a:solidFill>
            <a:srgbClr val="92D05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0430" y="364331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1714488"/>
            <a:ext cx="5935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А-школьники, В-любители учиться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357422" y="5072074"/>
            <a:ext cx="1390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С=А∩В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  <p:bldP spid="5" grpId="0" animBg="1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226</TotalTime>
  <Words>393</Words>
  <Application>Microsoft Office PowerPoint</Application>
  <PresentationFormat>Экран (4:3)</PresentationFormat>
  <Paragraphs>90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Техническая</vt:lpstr>
      <vt:lpstr>Математика без формул</vt:lpstr>
      <vt:lpstr>Единственный путь, ведущий к знанию, - это деятельность. Бернард Шоу.</vt:lpstr>
      <vt:lpstr>Презентация PowerPoint</vt:lpstr>
      <vt:lpstr>Презентация PowerPoint</vt:lpstr>
      <vt:lpstr>Разминка</vt:lpstr>
      <vt:lpstr>Поиграем в слова </vt:lpstr>
      <vt:lpstr>Эйлер  Леонард (1707 - 1783).  г. Базель, Германия. Математик, механик, физик. Адъюнкт по физиологии, профессор физики, профессор высшей математики. </vt:lpstr>
      <vt:lpstr>Подмножество</vt:lpstr>
      <vt:lpstr>Пересечение множеств</vt:lpstr>
      <vt:lpstr>Объединение множеств</vt:lpstr>
      <vt:lpstr>Тренировочная работа.</vt:lpstr>
      <vt:lpstr>3. Приведите примеры множеств X, Y, Z, чтобы отношения между ними были такими, как на рисунках.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Множества. Математика без формул</dc:title>
  <cp:lastModifiedBy>Владимир</cp:lastModifiedBy>
  <cp:revision>29</cp:revision>
  <dcterms:modified xsi:type="dcterms:W3CDTF">2011-11-22T19:01:20Z</dcterms:modified>
</cp:coreProperties>
</file>