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3" r:id="rId13"/>
    <p:sldId id="274" r:id="rId14"/>
    <p:sldId id="271" r:id="rId15"/>
    <p:sldId id="272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BFA6C-F255-400C-BFC8-2740FE0F57B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3CD4B-5344-4855-A195-0D5E333DED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3CD4B-5344-4855-A195-0D5E333DEDDF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HOME\&#1056;&#1072;&#1073;&#1086;&#1095;&#1080;&#1081;%20&#1089;&#1090;&#1086;&#1083;\1%20&#1089;&#1077;&#1085;&#1090;\detskie_pesni_-_uchat_v_shkole_(zaycev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gif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HOME\&#1056;&#1072;&#1073;&#1086;&#1095;&#1080;&#1081;%20&#1089;&#1090;&#1086;&#1083;\1%20&#1089;&#1077;&#1085;&#1090;\Zhenya-Kaceva-Zdravstvuy-pervyy-klass33(muzofon.com)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9108251_1_sent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detskie_pesni_-_uchat_v_shkole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19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k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Рисунок 18" descr="kartinka-belyiy-f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1000" y="990600"/>
            <a:ext cx="8991600" cy="632082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 descr="pencil20090324140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12556" y="1443038"/>
            <a:ext cx="3557587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E507A522-280B-46E2-9AAF-80CEB66F7537}" type="slidenum">
              <a:rPr lang="ru-RU" smtClean="0"/>
              <a:pPr algn="l"/>
              <a:t>10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3" y="2408238"/>
          <a:ext cx="6929482" cy="3878600"/>
        </p:xfrm>
        <a:graphic>
          <a:graphicData uri="http://schemas.openxmlformats.org/drawingml/2006/table">
            <a:tbl>
              <a:tblPr/>
              <a:tblGrid>
                <a:gridCol w="494963"/>
                <a:gridCol w="494963"/>
                <a:gridCol w="494963"/>
                <a:gridCol w="515371"/>
                <a:gridCol w="474555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</a:tblGrid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485" name="TextBox 7"/>
          <p:cNvSpPr txBox="1">
            <a:spLocks noChangeArrowheads="1"/>
          </p:cNvSpPr>
          <p:nvPr/>
        </p:nvSpPr>
        <p:spPr bwMode="auto">
          <a:xfrm>
            <a:off x="3500438" y="5286375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" y="2286000"/>
            <a:ext cx="42148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к 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а  </a:t>
            </a:r>
            <a:r>
              <a:rPr lang="ru-RU" sz="3600" b="1" dirty="0" err="1">
                <a:solidFill>
                  <a:schemeClr val="tx1">
                    <a:lumMod val="75000"/>
                  </a:schemeClr>
                </a:solidFill>
              </a:rPr>
              <a:t>р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tx1">
                    <a:lumMod val="75000"/>
                  </a:schemeClr>
                </a:solidFill>
              </a:rPr>
              <a:t>н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ш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25" y="2786063"/>
            <a:ext cx="32146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в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3276600"/>
            <a:ext cx="26431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о   с   к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75" y="3786188"/>
            <a:ext cx="17859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е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8688" y="4214813"/>
            <a:ext cx="40719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т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е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т 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а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938" y="4714875"/>
            <a:ext cx="2786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а 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е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ц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429125" y="1071563"/>
            <a:ext cx="45720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>
                <a:solidFill>
                  <a:srgbClr val="002060"/>
                </a:solidFill>
              </a:rPr>
              <a:t>Свою косичку без опаски</a:t>
            </a:r>
            <a:br>
              <a:rPr lang="ru-RU" sz="2500" b="1">
                <a:solidFill>
                  <a:srgbClr val="002060"/>
                </a:solidFill>
              </a:rPr>
            </a:br>
            <a:r>
              <a:rPr lang="ru-RU" sz="2500" b="1">
                <a:solidFill>
                  <a:srgbClr val="002060"/>
                </a:solidFill>
              </a:rPr>
              <a:t>Она обмакивает в краски.</a:t>
            </a:r>
            <a:br>
              <a:rPr lang="ru-RU" sz="2500" b="1">
                <a:solidFill>
                  <a:srgbClr val="002060"/>
                </a:solidFill>
              </a:rPr>
            </a:br>
            <a:r>
              <a:rPr lang="ru-RU" sz="2500" b="1">
                <a:solidFill>
                  <a:srgbClr val="002060"/>
                </a:solidFill>
              </a:rPr>
              <a:t>Потом окрашенной косичкой</a:t>
            </a:r>
            <a:br>
              <a:rPr lang="ru-RU" sz="2500" b="1">
                <a:solidFill>
                  <a:srgbClr val="002060"/>
                </a:solidFill>
              </a:rPr>
            </a:br>
            <a:r>
              <a:rPr lang="ru-RU" sz="2500" b="1">
                <a:solidFill>
                  <a:srgbClr val="002060"/>
                </a:solidFill>
              </a:rPr>
              <a:t>В альбоме водит по страничке.</a:t>
            </a:r>
            <a:r>
              <a:rPr lang="ru-RU" sz="2600" b="1">
                <a:solidFill>
                  <a:srgbClr val="002060"/>
                </a:solidFill>
              </a:rPr>
              <a:t/>
            </a:r>
            <a:br>
              <a:rPr lang="ru-RU" sz="2600" b="1">
                <a:solidFill>
                  <a:srgbClr val="002060"/>
                </a:solidFill>
              </a:rPr>
            </a:br>
            <a:endParaRPr lang="ru-RU" sz="2600" b="1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0438" y="5214938"/>
            <a:ext cx="47148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и   с  т   о   ч  к   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kl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Рисунок 20" descr="kartinka-belyiy-fo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81000" y="990600"/>
            <a:ext cx="8991600" cy="632082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 descr="pencil200903241405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76249" y="1065558"/>
            <a:ext cx="4132790" cy="221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45FB223-13D8-441E-A9DB-A16236C22838}" type="slidenum">
              <a:rPr lang="ru-RU" smtClean="0"/>
              <a:pPr algn="l"/>
              <a:t>11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3" y="2408238"/>
          <a:ext cx="6929482" cy="3878600"/>
        </p:xfrm>
        <a:graphic>
          <a:graphicData uri="http://schemas.openxmlformats.org/drawingml/2006/table">
            <a:tbl>
              <a:tblPr/>
              <a:tblGrid>
                <a:gridCol w="494963"/>
                <a:gridCol w="494963"/>
                <a:gridCol w="494963"/>
                <a:gridCol w="515371"/>
                <a:gridCol w="474555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</a:tblGrid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509" name="TextBox 7"/>
          <p:cNvSpPr txBox="1">
            <a:spLocks noChangeArrowheads="1"/>
          </p:cNvSpPr>
          <p:nvPr/>
        </p:nvSpPr>
        <p:spPr bwMode="auto">
          <a:xfrm>
            <a:off x="4000500" y="5715000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" y="2286000"/>
            <a:ext cx="42148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к 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а  </a:t>
            </a:r>
            <a:r>
              <a:rPr lang="ru-RU" sz="3600" b="1" dirty="0" err="1">
                <a:solidFill>
                  <a:schemeClr val="tx1">
                    <a:lumMod val="75000"/>
                  </a:schemeClr>
                </a:solidFill>
              </a:rPr>
              <a:t>р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ш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25" y="2786063"/>
            <a:ext cx="32146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в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0438" y="3214688"/>
            <a:ext cx="26431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о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с   к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75" y="3786188"/>
            <a:ext cx="17859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е  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8688" y="4214813"/>
            <a:ext cx="40719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т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е   т 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а 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938" y="4714875"/>
            <a:ext cx="2786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а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е 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ц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0438" y="5214938"/>
            <a:ext cx="47148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и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т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о   ч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500" y="5715000"/>
            <a:ext cx="3429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и 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г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429125" y="114300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</a:rPr>
              <a:t>Говорит она беззвучно,</a:t>
            </a:r>
            <a:br>
              <a:rPr lang="ru-RU" sz="2800" b="1">
                <a:solidFill>
                  <a:srgbClr val="002060"/>
                </a:solidFill>
              </a:rPr>
            </a:br>
            <a:r>
              <a:rPr lang="ru-RU" sz="2800" b="1">
                <a:solidFill>
                  <a:srgbClr val="002060"/>
                </a:solidFill>
              </a:rPr>
              <a:t>но понятно и нескучно.</a:t>
            </a:r>
            <a:br>
              <a:rPr lang="ru-RU" sz="2800" b="1">
                <a:solidFill>
                  <a:srgbClr val="002060"/>
                </a:solidFill>
              </a:rPr>
            </a:br>
            <a:r>
              <a:rPr lang="ru-RU" sz="2800" b="1">
                <a:solidFill>
                  <a:srgbClr val="002060"/>
                </a:solidFill>
              </a:rPr>
              <a:t>Ты беседуй чаще с ней -</a:t>
            </a:r>
            <a:br>
              <a:rPr lang="ru-RU" sz="2800" b="1">
                <a:solidFill>
                  <a:srgbClr val="002060"/>
                </a:solidFill>
              </a:rPr>
            </a:br>
            <a:r>
              <a:rPr lang="ru-RU" sz="2800" b="1">
                <a:solidFill>
                  <a:srgbClr val="002060"/>
                </a:solidFill>
              </a:rPr>
              <a:t>станешь вчетверо умней.</a:t>
            </a:r>
            <a:br>
              <a:rPr lang="ru-RU" sz="2800" b="1">
                <a:solidFill>
                  <a:srgbClr val="002060"/>
                </a:solidFill>
              </a:rPr>
            </a:br>
            <a:endParaRPr lang="ru-RU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e52dbad87d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3124200" cy="2042746"/>
          </a:xfrm>
          <a:prstGeom prst="rect">
            <a:avLst/>
          </a:prstGeom>
        </p:spPr>
      </p:pic>
      <p:pic>
        <p:nvPicPr>
          <p:cNvPr id="4" name="Рисунок 3" descr="simvo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828800"/>
            <a:ext cx="6629400" cy="382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kartinka-belyiy-f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-107577"/>
            <a:ext cx="8458200" cy="696557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47800" y="685800"/>
            <a:ext cx="3899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0" y="1295400"/>
            <a:ext cx="250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Письмо</a:t>
            </a:r>
            <a:endParaRPr lang="ru-RU" sz="5400" b="1" i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7800" y="2133600"/>
            <a:ext cx="6615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Литературное чтение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5000" y="2971800"/>
            <a:ext cx="5776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Окружающий мир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3810000"/>
            <a:ext cx="400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Физкультура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86400" y="3810000"/>
            <a:ext cx="2583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Музыка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52600" y="4724400"/>
            <a:ext cx="3395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Рисование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4000" y="4724400"/>
            <a:ext cx="1714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Труд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k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kartinka-belyiy-f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52400"/>
            <a:ext cx="5181600" cy="4267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66800" y="838200"/>
            <a:ext cx="251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любовью согревает,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Всё на свете успевает,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 поиграть чуток?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тебя всегда утешет,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умоет, и причешет,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заботится о вас,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смыкая ночью глаз?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artinka-belyiy-f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200400"/>
            <a:ext cx="5181600" cy="42672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Рисунок 13" descr="kartinka-belyiy-f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-76200"/>
            <a:ext cx="5181600" cy="42672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 descr="семья картин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2438400"/>
            <a:ext cx="3810000" cy="4181475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953000" y="1066800"/>
            <a:ext cx="38338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всё может, всё умеет,</a:t>
            </a:r>
          </a:p>
          <a:p>
            <a:pPr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 храбрее и сильнее,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Штанга для него как вата,</a:t>
            </a:r>
          </a:p>
          <a:p>
            <a:pPr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Ну, конечно, это - …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9200" y="3733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МАМА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3886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ПАПА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21" name="Прямая со стрелкой 20"/>
          <p:cNvCxnSpPr>
            <a:stCxn id="18" idx="2"/>
          </p:cNvCxnSpPr>
          <p:nvPr/>
        </p:nvCxnSpPr>
        <p:spPr>
          <a:xfrm>
            <a:off x="2171700" y="4195465"/>
            <a:ext cx="495300" cy="37653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553200" y="4343400"/>
            <a:ext cx="457200" cy="3048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67200" y="6248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Дети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kartinka-belyiy-f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219200"/>
            <a:ext cx="5181600" cy="42672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662_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28600"/>
            <a:ext cx="3733800" cy="3733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5181600" y="26670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Бабушки и дедушки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kartinka-belyiy-f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838200"/>
            <a:ext cx="8153400" cy="48006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1676400" y="1676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вместе мы: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3177" r="25552"/>
          <a:stretch>
            <a:fillRect/>
          </a:stretch>
        </p:blipFill>
        <p:spPr bwMode="auto">
          <a:xfrm>
            <a:off x="2438400" y="2133600"/>
            <a:ext cx="1877489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Documents and Settings\Admin\Рабочий стол\2 класс 1.09\j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9050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43200" y="2514600"/>
            <a:ext cx="35499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11245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1447800"/>
            <a:ext cx="6096000" cy="408100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kartinka-belyiy-f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4752" y="304800"/>
            <a:ext cx="9188752" cy="5943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 descr="5-200x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276600"/>
            <a:ext cx="3429000" cy="3200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00200" y="990600"/>
            <a:ext cx="6858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одной коробке с карандашами родился маленький карандашик. Взрослые карандаши - мама, папа, бабушка и дедушка - были цветными. Причем у каждого из них был свой цвет. Маленький карандашик еще не имел своего цвета, ему еще предстояло стать цветным. Каждый день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синяя мама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учила его, как быть синим.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папа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как окраситься в красный цвет, потому что его выбирают чаще всего, рисуя прекрасные картины.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 дед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спорил со всеми, говоря о важности желтого цвета, а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зелёная 6абушка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брала внука за руку, и на какое-то мгновение он зеленел. </a:t>
            </a:r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проходил день за днем, и вот...</a:t>
            </a:r>
            <a:endParaRPr lang="ru-RU" b="1" i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rayons-de-couleur-147556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4267200"/>
            <a:ext cx="4019460" cy="214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l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kartinka-belyiy-fo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2400" y="228600"/>
            <a:ext cx="9296400" cy="6477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05000" y="4419600"/>
            <a:ext cx="59705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 пожаловать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Страну Знаний!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zamok_zolushki_disnejle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1676400"/>
            <a:ext cx="4267200" cy="32004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0562" y="1219200"/>
            <a:ext cx="1447800" cy="1447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5800" y="1447800"/>
            <a:ext cx="46531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Гимназия №49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«в» класс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Zhenya-Kaceva-Zdravstvuy-pervyy-klass33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14400" y="5486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kle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 descr="kartinka-belyiy-fon2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000" y="608329"/>
            <a:ext cx="7467600" cy="624967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1676400" y="1752600"/>
            <a:ext cx="5562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Красной цифрой не отмечен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Этот день в календаре.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И флажками не расцвечен возле дома, на  дворе.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По одной простой причине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узнаём мы этот день.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По идущим в школу детям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Городов и деревень.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По весёлому волненью  на лице учеников.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И  особому смущенью семилетних новичков.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И пускай немало славных,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Разных дней в календаре.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Но один из самых главных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Самый первый в сентябре!</a:t>
            </a:r>
            <a:endParaRPr lang="ru-RU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2" name="Рисунок 11" descr="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657600"/>
            <a:ext cx="2689746" cy="2402840"/>
          </a:xfrm>
          <a:prstGeom prst="rect">
            <a:avLst/>
          </a:prstGeom>
        </p:spPr>
      </p:pic>
      <p:pic>
        <p:nvPicPr>
          <p:cNvPr id="13" name="Рисунок 12" descr="20bfbc32cd40293033c0a9b935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1524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28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6351" y="0"/>
            <a:ext cx="917035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kartinka-belyiy-f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57200" y="990600"/>
            <a:ext cx="8991600" cy="632082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 descr="pencil20090324140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46450" y="714375"/>
            <a:ext cx="4857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AEE1852A-0510-4C9F-ACAB-F92697010647}" type="slidenum">
              <a:rPr lang="ru-RU" smtClean="0"/>
              <a:pPr algn="l"/>
              <a:t>4</a:t>
            </a:fld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3" y="2408238"/>
          <a:ext cx="6929482" cy="3878600"/>
        </p:xfrm>
        <a:graphic>
          <a:graphicData uri="http://schemas.openxmlformats.org/drawingml/2006/table">
            <a:tbl>
              <a:tblPr/>
              <a:tblGrid>
                <a:gridCol w="494963"/>
                <a:gridCol w="494963"/>
                <a:gridCol w="494963"/>
                <a:gridCol w="515371"/>
                <a:gridCol w="474555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</a:tblGrid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9125" y="1357313"/>
            <a:ext cx="4786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Если ты его отточишь,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Нарисуешь всё, что хочешь!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Солнце, море, горы, пляж…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Что же это?..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8342" name="TextBox 7"/>
          <p:cNvSpPr txBox="1">
            <a:spLocks noChangeArrowheads="1"/>
          </p:cNvSpPr>
          <p:nvPr/>
        </p:nvSpPr>
        <p:spPr bwMode="auto">
          <a:xfrm>
            <a:off x="500063" y="2416175"/>
            <a:ext cx="7143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/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" y="2286000"/>
            <a:ext cx="42148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к  а 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а 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а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ш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kartinka-belyiy-f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1000" y="990600"/>
            <a:ext cx="8991600" cy="632082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 descr="pencil20090324140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81600" y="181265"/>
            <a:ext cx="3643313" cy="358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0A6CCB6-5255-4C57-967A-9FCF146ADCEF}" type="slidenum">
              <a:rPr lang="ru-RU" smtClean="0"/>
              <a:pPr algn="l"/>
              <a:t>5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3" y="2408238"/>
          <a:ext cx="6929482" cy="3878600"/>
        </p:xfrm>
        <a:graphic>
          <a:graphicData uri="http://schemas.openxmlformats.org/drawingml/2006/table">
            <a:tbl>
              <a:tblPr/>
              <a:tblGrid>
                <a:gridCol w="494963"/>
                <a:gridCol w="494963"/>
                <a:gridCol w="494963"/>
                <a:gridCol w="515371"/>
                <a:gridCol w="474555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</a:tblGrid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365" name="TextBox 6"/>
          <p:cNvSpPr txBox="1">
            <a:spLocks noChangeArrowheads="1"/>
          </p:cNvSpPr>
          <p:nvPr/>
        </p:nvSpPr>
        <p:spPr bwMode="auto">
          <a:xfrm>
            <a:off x="4429125" y="1357313"/>
            <a:ext cx="4786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/>
            </a:r>
            <a:br>
              <a:rPr lang="ru-RU" sz="2400" b="1"/>
            </a:br>
            <a:endParaRPr lang="ru-RU" sz="2400" b="1"/>
          </a:p>
        </p:txBody>
      </p:sp>
      <p:sp>
        <p:nvSpPr>
          <p:cNvPr id="9366" name="TextBox 7"/>
          <p:cNvSpPr txBox="1">
            <a:spLocks noChangeArrowheads="1"/>
          </p:cNvSpPr>
          <p:nvPr/>
        </p:nvSpPr>
        <p:spPr bwMode="auto">
          <a:xfrm>
            <a:off x="1500188" y="2857500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" y="2286000"/>
            <a:ext cx="42148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к  а 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а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н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75000"/>
                  </a:schemeClr>
                </a:solidFill>
              </a:rPr>
              <a:t>д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ш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25" y="2782888"/>
            <a:ext cx="32146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 в 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0" y="1071563"/>
            <a:ext cx="435768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</a:rPr>
              <a:t>Кулик не велик,</a:t>
            </a:r>
            <a:br>
              <a:rPr lang="ru-RU" sz="2800" b="1">
                <a:solidFill>
                  <a:srgbClr val="002060"/>
                </a:solidFill>
              </a:rPr>
            </a:br>
            <a:r>
              <a:rPr lang="ru-RU" sz="2800" b="1">
                <a:solidFill>
                  <a:srgbClr val="002060"/>
                </a:solidFill>
              </a:rPr>
              <a:t>Сотне ребят велит:</a:t>
            </a:r>
            <a:br>
              <a:rPr lang="ru-RU" sz="2800" b="1">
                <a:solidFill>
                  <a:srgbClr val="002060"/>
                </a:solidFill>
              </a:rPr>
            </a:br>
            <a:r>
              <a:rPr lang="ru-RU" sz="2800" b="1">
                <a:solidFill>
                  <a:srgbClr val="002060"/>
                </a:solidFill>
              </a:rPr>
              <a:t>То сядь да учись,</a:t>
            </a:r>
            <a:br>
              <a:rPr lang="ru-RU" sz="2800" b="1">
                <a:solidFill>
                  <a:srgbClr val="002060"/>
                </a:solidFill>
              </a:rPr>
            </a:br>
            <a:r>
              <a:rPr lang="ru-RU" sz="2800" b="1">
                <a:solidFill>
                  <a:srgbClr val="002060"/>
                </a:solidFill>
              </a:rPr>
              <a:t>То встань - разойдись.</a:t>
            </a:r>
            <a:br>
              <a:rPr lang="ru-RU" sz="2800" b="1">
                <a:solidFill>
                  <a:srgbClr val="002060"/>
                </a:solidFill>
              </a:rPr>
            </a:br>
            <a:endParaRPr lang="ru-RU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k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kartinka-belyiy-f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1000" y="990600"/>
            <a:ext cx="8991600" cy="632082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 descr="pencil20090324140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533400"/>
            <a:ext cx="4657449" cy="267758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10243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AC2811AA-0C15-4093-8392-39D5A3F59F1B}" type="slidenum">
              <a:rPr lang="ru-RU" smtClean="0"/>
              <a:pPr algn="l"/>
              <a:t>6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3" y="2408238"/>
          <a:ext cx="6929482" cy="3878600"/>
        </p:xfrm>
        <a:graphic>
          <a:graphicData uri="http://schemas.openxmlformats.org/drawingml/2006/table">
            <a:tbl>
              <a:tblPr/>
              <a:tblGrid>
                <a:gridCol w="494963"/>
                <a:gridCol w="494963"/>
                <a:gridCol w="494963"/>
                <a:gridCol w="515371"/>
                <a:gridCol w="474555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</a:tblGrid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86313" y="1254125"/>
            <a:ext cx="43576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</a:rPr>
              <a:t>По черному белым</a:t>
            </a:r>
            <a:br>
              <a:rPr lang="ru-RU" sz="2800" b="1">
                <a:solidFill>
                  <a:srgbClr val="002060"/>
                </a:solidFill>
              </a:rPr>
            </a:br>
            <a:r>
              <a:rPr lang="ru-RU" sz="2800" b="1">
                <a:solidFill>
                  <a:srgbClr val="002060"/>
                </a:solidFill>
              </a:rPr>
              <a:t>Пишут то и дело.</a:t>
            </a:r>
            <a:br>
              <a:rPr lang="ru-RU" sz="2800" b="1">
                <a:solidFill>
                  <a:srgbClr val="002060"/>
                </a:solidFill>
              </a:rPr>
            </a:br>
            <a:r>
              <a:rPr lang="ru-RU" sz="2800" b="1">
                <a:solidFill>
                  <a:srgbClr val="002060"/>
                </a:solidFill>
              </a:rPr>
              <a:t>Потрут тряпицей -</a:t>
            </a:r>
            <a:br>
              <a:rPr lang="ru-RU" sz="2800" b="1">
                <a:solidFill>
                  <a:srgbClr val="002060"/>
                </a:solidFill>
              </a:rPr>
            </a:br>
            <a:r>
              <a:rPr lang="ru-RU" sz="2800" b="1">
                <a:solidFill>
                  <a:srgbClr val="002060"/>
                </a:solidFill>
              </a:rPr>
              <a:t>Чиста страница.</a:t>
            </a:r>
            <a:r>
              <a:rPr lang="ru-RU" sz="2800"/>
              <a:t/>
            </a:r>
            <a:br>
              <a:rPr lang="ru-RU" sz="2800"/>
            </a:br>
            <a:endParaRPr lang="ru-RU" sz="2800" b="1"/>
          </a:p>
        </p:txBody>
      </p:sp>
      <p:sp>
        <p:nvSpPr>
          <p:cNvPr id="10390" name="TextBox 7"/>
          <p:cNvSpPr txBox="1">
            <a:spLocks noChangeArrowheads="1"/>
          </p:cNvSpPr>
          <p:nvPr/>
        </p:nvSpPr>
        <p:spPr bwMode="auto">
          <a:xfrm>
            <a:off x="3500438" y="3357563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" y="2286000"/>
            <a:ext cx="42148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к  а 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а 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а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ш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25" y="2786063"/>
            <a:ext cx="32146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в  о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8" y="3286125"/>
            <a:ext cx="26431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о  с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к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k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 descr="kartinka-belyiy-f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1000" y="990600"/>
            <a:ext cx="8991600" cy="632082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 descr="pencil20090324140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8485" y="71415"/>
            <a:ext cx="3827557" cy="314327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sp>
        <p:nvSpPr>
          <p:cNvPr id="11267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0E8CC500-C6C5-4711-A6B1-65A12B26ACF1}" type="slidenum">
              <a:rPr lang="ru-RU" smtClean="0"/>
              <a:pPr algn="l"/>
              <a:t>7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3" y="2408238"/>
          <a:ext cx="6929482" cy="3878600"/>
        </p:xfrm>
        <a:graphic>
          <a:graphicData uri="http://schemas.openxmlformats.org/drawingml/2006/table">
            <a:tbl>
              <a:tblPr/>
              <a:tblGrid>
                <a:gridCol w="494963"/>
                <a:gridCol w="494963"/>
                <a:gridCol w="494963"/>
                <a:gridCol w="515371"/>
                <a:gridCol w="474555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</a:tblGrid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413" name="TextBox 7"/>
          <p:cNvSpPr txBox="1">
            <a:spLocks noChangeArrowheads="1"/>
          </p:cNvSpPr>
          <p:nvPr/>
        </p:nvSpPr>
        <p:spPr bwMode="auto">
          <a:xfrm>
            <a:off x="3000375" y="3786188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" y="2286000"/>
            <a:ext cx="42148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к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а  </a:t>
            </a:r>
            <a:r>
              <a:rPr lang="ru-RU" sz="3600" b="1" dirty="0" err="1">
                <a:solidFill>
                  <a:schemeClr val="tx1">
                    <a:lumMod val="75000"/>
                  </a:schemeClr>
                </a:solidFill>
              </a:rPr>
              <a:t>р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ш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25" y="2786063"/>
            <a:ext cx="32146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в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3276600"/>
            <a:ext cx="26431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о   с   к   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143375" y="1285875"/>
            <a:ext cx="485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</a:rPr>
              <a:t>Белый камушек растаял,</a:t>
            </a:r>
            <a:br>
              <a:rPr lang="ru-RU" sz="2800" b="1">
                <a:solidFill>
                  <a:srgbClr val="002060"/>
                </a:solidFill>
              </a:rPr>
            </a:br>
            <a:r>
              <a:rPr lang="ru-RU" sz="2800" b="1">
                <a:solidFill>
                  <a:srgbClr val="002060"/>
                </a:solidFill>
              </a:rPr>
              <a:t>На доске следы оставил.</a:t>
            </a:r>
            <a:br>
              <a:rPr lang="ru-RU" sz="2800" b="1">
                <a:solidFill>
                  <a:srgbClr val="002060"/>
                </a:solidFill>
              </a:rPr>
            </a:br>
            <a:endParaRPr lang="ru-RU" sz="2800" b="1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75" y="3714750"/>
            <a:ext cx="17859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м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е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k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Рисунок 16" descr="kartinka-belyiy-f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1000" y="990600"/>
            <a:ext cx="8991600" cy="632082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 descr="pencil200903241405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9275" y="1485900"/>
            <a:ext cx="33718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6E40B414-789A-4391-B1AB-29034E7F55B3}" type="slidenum">
              <a:rPr lang="ru-RU" smtClean="0"/>
              <a:pPr algn="l"/>
              <a:t>8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3" y="2408238"/>
          <a:ext cx="6929482" cy="3878600"/>
        </p:xfrm>
        <a:graphic>
          <a:graphicData uri="http://schemas.openxmlformats.org/drawingml/2006/table">
            <a:tbl>
              <a:tblPr/>
              <a:tblGrid>
                <a:gridCol w="494963"/>
                <a:gridCol w="494963"/>
                <a:gridCol w="494963"/>
                <a:gridCol w="515371"/>
                <a:gridCol w="474555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</a:tblGrid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437" name="TextBox 7"/>
          <p:cNvSpPr txBox="1">
            <a:spLocks noChangeArrowheads="1"/>
          </p:cNvSpPr>
          <p:nvPr/>
        </p:nvSpPr>
        <p:spPr bwMode="auto">
          <a:xfrm>
            <a:off x="1000125" y="4286250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" y="2286000"/>
            <a:ext cx="42148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к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а  </a:t>
            </a:r>
            <a:r>
              <a:rPr lang="ru-RU" sz="3600" b="1" dirty="0" err="1">
                <a:solidFill>
                  <a:schemeClr val="tx1">
                    <a:lumMod val="75000"/>
                  </a:schemeClr>
                </a:solidFill>
              </a:rPr>
              <a:t>р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ш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25" y="2786063"/>
            <a:ext cx="32146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в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8" y="3214688"/>
            <a:ext cx="26431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о   с   к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75" y="3786188"/>
            <a:ext cx="17859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м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е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л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929313" y="1143000"/>
            <a:ext cx="32146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</a:rPr>
              <a:t>То я в клетку,</a:t>
            </a:r>
            <a:br>
              <a:rPr lang="ru-RU" sz="2800" b="1">
                <a:solidFill>
                  <a:srgbClr val="002060"/>
                </a:solidFill>
              </a:rPr>
            </a:br>
            <a:r>
              <a:rPr lang="ru-RU" sz="2800" b="1">
                <a:solidFill>
                  <a:srgbClr val="002060"/>
                </a:solidFill>
              </a:rPr>
              <a:t>То в линейку.</a:t>
            </a:r>
            <a:br>
              <a:rPr lang="ru-RU" sz="2800" b="1">
                <a:solidFill>
                  <a:srgbClr val="002060"/>
                </a:solidFill>
              </a:rPr>
            </a:br>
            <a:r>
              <a:rPr lang="ru-RU" sz="2800" b="1">
                <a:solidFill>
                  <a:srgbClr val="002060"/>
                </a:solidFill>
              </a:rPr>
              <a:t>Написать по ним</a:t>
            </a:r>
            <a:br>
              <a:rPr lang="ru-RU" sz="2800" b="1">
                <a:solidFill>
                  <a:srgbClr val="002060"/>
                </a:solidFill>
              </a:rPr>
            </a:br>
            <a:r>
              <a:rPr lang="ru-RU" sz="2800" b="1">
                <a:solidFill>
                  <a:srgbClr val="002060"/>
                </a:solidFill>
              </a:rPr>
              <a:t>Сумей-ка!</a:t>
            </a:r>
            <a:br>
              <a:rPr lang="ru-RU" sz="2800" b="1">
                <a:solidFill>
                  <a:srgbClr val="002060"/>
                </a:solidFill>
              </a:rPr>
            </a:br>
            <a:r>
              <a:rPr lang="ru-RU" sz="2800" b="1">
                <a:solidFill>
                  <a:srgbClr val="002060"/>
                </a:solidFill>
              </a:rPr>
              <a:t>Можешь и</a:t>
            </a:r>
          </a:p>
          <a:p>
            <a:r>
              <a:rPr lang="ru-RU" sz="2800" b="1">
                <a:solidFill>
                  <a:srgbClr val="002060"/>
                </a:solidFill>
              </a:rPr>
              <a:t> нарисовать…</a:t>
            </a:r>
            <a:br>
              <a:rPr lang="ru-RU" sz="2800" b="1">
                <a:solidFill>
                  <a:srgbClr val="002060"/>
                </a:solidFill>
              </a:rPr>
            </a:br>
            <a:r>
              <a:rPr lang="ru-RU" sz="2800" b="1">
                <a:solidFill>
                  <a:srgbClr val="002060"/>
                </a:solidFill>
              </a:rPr>
              <a:t>Что такое я?..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90600" y="4191000"/>
            <a:ext cx="40719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т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е 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т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а 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k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kartinka-belyiy-f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1000" y="990600"/>
            <a:ext cx="8991600" cy="632082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 descr="pencil200903241405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762000"/>
            <a:ext cx="29416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71BF2CA6-E8C1-4FA9-9115-2CBB1129A77E}" type="slidenum">
              <a:rPr lang="ru-RU" smtClean="0"/>
              <a:pPr algn="l"/>
              <a:t>9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3" y="2408238"/>
          <a:ext cx="6929482" cy="3878600"/>
        </p:xfrm>
        <a:graphic>
          <a:graphicData uri="http://schemas.openxmlformats.org/drawingml/2006/table">
            <a:tbl>
              <a:tblPr/>
              <a:tblGrid>
                <a:gridCol w="494963"/>
                <a:gridCol w="494963"/>
                <a:gridCol w="494963"/>
                <a:gridCol w="515371"/>
                <a:gridCol w="474555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  <a:gridCol w="494963"/>
              </a:tblGrid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461" name="TextBox 7"/>
          <p:cNvSpPr txBox="1">
            <a:spLocks noChangeArrowheads="1"/>
          </p:cNvSpPr>
          <p:nvPr/>
        </p:nvSpPr>
        <p:spPr bwMode="auto">
          <a:xfrm>
            <a:off x="3000375" y="4786313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" y="2286000"/>
            <a:ext cx="42148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к 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а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ш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25" y="2786063"/>
            <a:ext cx="32146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в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8" y="3214688"/>
            <a:ext cx="26431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о   с   к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75" y="3786188"/>
            <a:ext cx="17859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м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е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8688" y="4214813"/>
            <a:ext cx="40719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т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е   т 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а  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ь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429125" y="1285875"/>
            <a:ext cx="4572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rgbClr val="002060"/>
                </a:solidFill>
              </a:rPr>
              <a:t>До чего же скучно, братцы,</a:t>
            </a:r>
            <a:br>
              <a:rPr lang="ru-RU" sz="2600" b="1">
                <a:solidFill>
                  <a:srgbClr val="002060"/>
                </a:solidFill>
              </a:rPr>
            </a:br>
            <a:r>
              <a:rPr lang="ru-RU" sz="2600" b="1">
                <a:solidFill>
                  <a:srgbClr val="002060"/>
                </a:solidFill>
              </a:rPr>
              <a:t>На чужой спине кататься!</a:t>
            </a:r>
            <a:br>
              <a:rPr lang="ru-RU" sz="2600" b="1">
                <a:solidFill>
                  <a:srgbClr val="002060"/>
                </a:solidFill>
              </a:rPr>
            </a:br>
            <a:r>
              <a:rPr lang="ru-RU" sz="2600" b="1">
                <a:solidFill>
                  <a:srgbClr val="002060"/>
                </a:solidFill>
              </a:rPr>
              <a:t>Дал бы кто мне пару ног,</a:t>
            </a:r>
            <a:br>
              <a:rPr lang="ru-RU" sz="2600" b="1">
                <a:solidFill>
                  <a:srgbClr val="002060"/>
                </a:solidFill>
              </a:rPr>
            </a:br>
            <a:r>
              <a:rPr lang="ru-RU" sz="2600" b="1">
                <a:solidFill>
                  <a:srgbClr val="002060"/>
                </a:solidFill>
              </a:rPr>
              <a:t>Чтобы сам я бегать мог.</a:t>
            </a:r>
            <a:br>
              <a:rPr lang="ru-RU" sz="2600" b="1">
                <a:solidFill>
                  <a:srgbClr val="002060"/>
                </a:solidFill>
              </a:rPr>
            </a:br>
            <a:endParaRPr lang="ru-RU" sz="2600" b="1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0375" y="4714875"/>
            <a:ext cx="2786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а 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е 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ц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530</Words>
  <Application>Microsoft Office PowerPoint</Application>
  <PresentationFormat>Экран (4:3)</PresentationFormat>
  <Paragraphs>741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A</cp:lastModifiedBy>
  <cp:revision>27</cp:revision>
  <dcterms:created xsi:type="dcterms:W3CDTF">2006-08-16T00:00:00Z</dcterms:created>
  <dcterms:modified xsi:type="dcterms:W3CDTF">2014-08-31T19:43:27Z</dcterms:modified>
</cp:coreProperties>
</file>