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лёна" initials="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8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C3DF20-89DD-4A01-9101-87026F665AC5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7014E1-23A5-4A2A-9F39-769936F291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3DF20-89DD-4A01-9101-87026F665AC5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014E1-23A5-4A2A-9F39-769936F291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3DF20-89DD-4A01-9101-87026F665AC5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014E1-23A5-4A2A-9F39-769936F291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3DF20-89DD-4A01-9101-87026F665AC5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014E1-23A5-4A2A-9F39-769936F2919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3DF20-89DD-4A01-9101-87026F665AC5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014E1-23A5-4A2A-9F39-769936F2919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3DF20-89DD-4A01-9101-87026F665AC5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014E1-23A5-4A2A-9F39-769936F291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3DF20-89DD-4A01-9101-87026F665AC5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014E1-23A5-4A2A-9F39-769936F291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3DF20-89DD-4A01-9101-87026F665AC5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014E1-23A5-4A2A-9F39-769936F2919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3DF20-89DD-4A01-9101-87026F665AC5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014E1-23A5-4A2A-9F39-769936F291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C3DF20-89DD-4A01-9101-87026F665AC5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014E1-23A5-4A2A-9F39-769936F291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C3DF20-89DD-4A01-9101-87026F665AC5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7014E1-23A5-4A2A-9F39-769936F2919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C3DF20-89DD-4A01-9101-87026F665AC5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7014E1-23A5-4A2A-9F39-769936F291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</a:rPr>
              <a:t>Правописание </a:t>
            </a:r>
            <a:br>
              <a:rPr lang="ru-RU" i="1" dirty="0" smtClean="0">
                <a:latin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</a:rPr>
              <a:t>парных согласных в корне слова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проверить ПС в корне подбери родственное слово или измени слово так, чтобы после согласного стоял гласный звук.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latin typeface="Times New Roman" pitchFamily="18" charset="0"/>
              </a:rPr>
              <a:t>Правило: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</a:rPr>
              <a:t>Памятка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700808"/>
            <a:ext cx="58143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Tx/>
              <a:buAutoNum type="arabicPeriod"/>
            </a:pPr>
            <a:r>
              <a:rPr lang="ru-RU" sz="3200" dirty="0" smtClean="0">
                <a:latin typeface="Times New Roman" pitchFamily="18" charset="0"/>
              </a:rPr>
              <a:t>Изменить на много предметов</a:t>
            </a:r>
          </a:p>
          <a:p>
            <a:pPr marL="609600" indent="-609600"/>
            <a:r>
              <a:rPr lang="ru-RU" sz="3200" i="1" dirty="0" smtClean="0">
                <a:solidFill>
                  <a:schemeClr val="folHlink"/>
                </a:solidFill>
                <a:latin typeface="Times New Roman" pitchFamily="18" charset="0"/>
              </a:rPr>
              <a:t>Зу</a:t>
            </a:r>
            <a:r>
              <a:rPr lang="ru-RU" sz="3200" b="1" i="1" u="sng" dirty="0" smtClean="0">
                <a:solidFill>
                  <a:schemeClr val="folHlink"/>
                </a:solidFill>
                <a:latin typeface="Times New Roman" pitchFamily="18" charset="0"/>
              </a:rPr>
              <a:t>б</a:t>
            </a:r>
            <a:r>
              <a:rPr lang="ru-RU" sz="3200" i="1" dirty="0" smtClean="0">
                <a:solidFill>
                  <a:schemeClr val="folHlink"/>
                </a:solidFill>
                <a:latin typeface="Times New Roman" pitchFamily="18" charset="0"/>
              </a:rPr>
              <a:t> - зу</a:t>
            </a:r>
            <a:r>
              <a:rPr lang="ru-RU" sz="3200" b="1" i="1" u="sng" dirty="0" smtClean="0">
                <a:solidFill>
                  <a:schemeClr val="folHlink"/>
                </a:solidFill>
                <a:latin typeface="Times New Roman" pitchFamily="18" charset="0"/>
              </a:rPr>
              <a:t>бы</a:t>
            </a:r>
          </a:p>
          <a:p>
            <a:pPr marL="609600" indent="-609600">
              <a:buFontTx/>
              <a:buAutoNum type="arabicPeriod" startAt="2"/>
            </a:pPr>
            <a:r>
              <a:rPr lang="ru-RU" sz="3200" dirty="0" smtClean="0">
                <a:latin typeface="Times New Roman" pitchFamily="18" charset="0"/>
              </a:rPr>
              <a:t>Подставить слово нет</a:t>
            </a:r>
          </a:p>
          <a:p>
            <a:pPr marL="609600" indent="-609600"/>
            <a:r>
              <a:rPr lang="ru-RU" sz="3200" i="1" dirty="0" smtClean="0">
                <a:solidFill>
                  <a:schemeClr val="folHlink"/>
                </a:solidFill>
                <a:latin typeface="Times New Roman" pitchFamily="18" charset="0"/>
              </a:rPr>
              <a:t>Ду</a:t>
            </a:r>
            <a:r>
              <a:rPr lang="ru-RU" sz="3200" b="1" i="1" u="sng" dirty="0" smtClean="0">
                <a:solidFill>
                  <a:schemeClr val="folHlink"/>
                </a:solidFill>
                <a:latin typeface="Times New Roman" pitchFamily="18" charset="0"/>
              </a:rPr>
              <a:t>б</a:t>
            </a:r>
            <a:r>
              <a:rPr lang="ru-RU" sz="3200" i="1" dirty="0" smtClean="0">
                <a:solidFill>
                  <a:schemeClr val="folHlink"/>
                </a:solidFill>
                <a:latin typeface="Times New Roman" pitchFamily="18" charset="0"/>
              </a:rPr>
              <a:t> - нет ду</a:t>
            </a:r>
            <a:r>
              <a:rPr lang="ru-RU" sz="3200" b="1" i="1" u="sng" dirty="0" smtClean="0">
                <a:solidFill>
                  <a:schemeClr val="folHlink"/>
                </a:solidFill>
                <a:latin typeface="Times New Roman" pitchFamily="18" charset="0"/>
              </a:rPr>
              <a:t>ба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Потренируйся!</a:t>
            </a:r>
            <a:endParaRPr lang="ru-RU" dirty="0"/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2671763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im7-tub-ru.yandex.net/i?id=265767655-6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84784"/>
            <a:ext cx="3588879" cy="2016224"/>
          </a:xfrm>
          <a:prstGeom prst="rect">
            <a:avLst/>
          </a:prstGeom>
          <a:noFill/>
        </p:spPr>
      </p:pic>
      <p:pic>
        <p:nvPicPr>
          <p:cNvPr id="5" name="Picture 6" descr="http://im7-tub-ru.yandex.net/i?id=681222004-4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3861048"/>
            <a:ext cx="2160240" cy="2592288"/>
          </a:xfrm>
          <a:prstGeom prst="rect">
            <a:avLst/>
          </a:prstGeom>
          <a:noFill/>
        </p:spPr>
      </p:pic>
      <p:pic>
        <p:nvPicPr>
          <p:cNvPr id="22534" name="Picture 6" descr="http://im4-tub-ru.yandex.net/i?id=203018833-37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4725144"/>
            <a:ext cx="24574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latin typeface="Times New Roman" pitchFamily="18" charset="0"/>
              </a:rPr>
              <a:t>Памятка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412776"/>
            <a:ext cx="5094312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3600" b="1" dirty="0" smtClean="0">
                <a:latin typeface="Times New Roman" pitchFamily="18" charset="0"/>
              </a:rPr>
              <a:t>образовать однокоренное слово с уменьшительно-ласкательным значением</a:t>
            </a:r>
            <a:endParaRPr lang="ru-RU" sz="3600" dirty="0" smtClean="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3600" i="1" dirty="0" smtClean="0">
                <a:solidFill>
                  <a:schemeClr val="folHlink"/>
                </a:solidFill>
                <a:latin typeface="Times New Roman" pitchFamily="18" charset="0"/>
              </a:rPr>
              <a:t>    ло</a:t>
            </a:r>
            <a:r>
              <a:rPr lang="ru-RU" sz="3600" b="1" i="1" u="sng" dirty="0" smtClean="0">
                <a:solidFill>
                  <a:schemeClr val="folHlink"/>
                </a:solidFill>
                <a:latin typeface="Times New Roman" pitchFamily="18" charset="0"/>
              </a:rPr>
              <a:t>д</a:t>
            </a:r>
            <a:r>
              <a:rPr lang="ru-RU" sz="3600" i="1" dirty="0" smtClean="0">
                <a:solidFill>
                  <a:schemeClr val="folHlink"/>
                </a:solidFill>
                <a:latin typeface="Times New Roman" pitchFamily="18" charset="0"/>
              </a:rPr>
              <a:t>ка - ло</a:t>
            </a:r>
            <a:r>
              <a:rPr lang="ru-RU" sz="3600" b="1" i="1" u="sng" dirty="0" smtClean="0">
                <a:solidFill>
                  <a:schemeClr val="folHlink"/>
                </a:solidFill>
                <a:latin typeface="Times New Roman" pitchFamily="18" charset="0"/>
              </a:rPr>
              <a:t>д</a:t>
            </a:r>
            <a:r>
              <a:rPr lang="ru-RU" sz="3600" i="1" u="sng" dirty="0" smtClean="0">
                <a:solidFill>
                  <a:schemeClr val="folHlink"/>
                </a:solidFill>
                <a:latin typeface="Times New Roman" pitchFamily="18" charset="0"/>
              </a:rPr>
              <a:t>о</a:t>
            </a:r>
            <a:r>
              <a:rPr lang="ru-RU" sz="3600" i="1" dirty="0" smtClean="0">
                <a:solidFill>
                  <a:schemeClr val="folHlink"/>
                </a:solidFill>
                <a:latin typeface="Times New Roman" pitchFamily="18" charset="0"/>
              </a:rPr>
              <a:t>чка</a:t>
            </a:r>
            <a:endParaRPr lang="ru-RU" sz="3600" b="1" i="1" dirty="0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ru-RU" sz="3600" b="1" dirty="0" smtClean="0">
                <a:latin typeface="Times New Roman" pitchFamily="18" charset="0"/>
              </a:rPr>
              <a:t>образовать имена прилагательные</a:t>
            </a:r>
            <a:endParaRPr lang="ru-RU" sz="3600" dirty="0" smtClean="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3600" i="1" dirty="0" smtClean="0">
                <a:solidFill>
                  <a:schemeClr val="folHlink"/>
                </a:solidFill>
                <a:latin typeface="Times New Roman" pitchFamily="18" charset="0"/>
              </a:rPr>
              <a:t>    морко</a:t>
            </a:r>
            <a:r>
              <a:rPr lang="ru-RU" sz="3600" b="1" i="1" u="sng" dirty="0" smtClean="0">
                <a:solidFill>
                  <a:schemeClr val="folHlink"/>
                </a:solidFill>
                <a:latin typeface="Times New Roman" pitchFamily="18" charset="0"/>
              </a:rPr>
              <a:t>в</a:t>
            </a:r>
            <a:r>
              <a:rPr lang="ru-RU" sz="3600" i="1" dirty="0" smtClean="0">
                <a:solidFill>
                  <a:schemeClr val="folHlink"/>
                </a:solidFill>
                <a:latin typeface="Times New Roman" pitchFamily="18" charset="0"/>
              </a:rPr>
              <a:t>ь – морко</a:t>
            </a:r>
            <a:r>
              <a:rPr lang="ru-RU" sz="3600" b="1" i="1" u="sng" dirty="0" smtClean="0">
                <a:solidFill>
                  <a:schemeClr val="folHlink"/>
                </a:solidFill>
                <a:latin typeface="Times New Roman" pitchFamily="18" charset="0"/>
              </a:rPr>
              <a:t>в</a:t>
            </a:r>
            <a:r>
              <a:rPr lang="ru-RU" sz="3600" i="1" u="sng" dirty="0" smtClean="0">
                <a:solidFill>
                  <a:schemeClr val="folHlink"/>
                </a:solidFill>
                <a:latin typeface="Times New Roman" pitchFamily="18" charset="0"/>
              </a:rPr>
              <a:t>н</a:t>
            </a:r>
            <a:r>
              <a:rPr lang="ru-RU" sz="3600" i="1" dirty="0" smtClean="0">
                <a:solidFill>
                  <a:schemeClr val="folHlink"/>
                </a:solidFill>
                <a:latin typeface="Times New Roman" pitchFamily="18" charset="0"/>
              </a:rPr>
              <a:t>ый</a:t>
            </a:r>
            <a:endParaRPr lang="ru-RU" sz="3600" b="1" i="1" dirty="0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 startAt="3"/>
            </a:pPr>
            <a:r>
              <a:rPr lang="ru-RU" sz="3600" b="1" dirty="0" smtClean="0">
                <a:latin typeface="Times New Roman" pitchFamily="18" charset="0"/>
              </a:rPr>
              <a:t>образовать глагол </a:t>
            </a:r>
            <a:endParaRPr lang="ru-RU" sz="3600" dirty="0" smtClean="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3600" i="1" dirty="0" smtClean="0">
                <a:solidFill>
                  <a:schemeClr val="folHlink"/>
                </a:solidFill>
                <a:latin typeface="Times New Roman" pitchFamily="18" charset="0"/>
              </a:rPr>
              <a:t>    ска</a:t>
            </a:r>
            <a:r>
              <a:rPr lang="ru-RU" sz="3600" b="1" i="1" u="sng" dirty="0" smtClean="0">
                <a:solidFill>
                  <a:schemeClr val="folHlink"/>
                </a:solidFill>
                <a:latin typeface="Times New Roman" pitchFamily="18" charset="0"/>
              </a:rPr>
              <a:t>з</a:t>
            </a:r>
            <a:r>
              <a:rPr lang="ru-RU" sz="3600" i="1" dirty="0" smtClean="0">
                <a:solidFill>
                  <a:schemeClr val="folHlink"/>
                </a:solidFill>
                <a:latin typeface="Times New Roman" pitchFamily="18" charset="0"/>
              </a:rPr>
              <a:t>ка - ска</a:t>
            </a:r>
            <a:r>
              <a:rPr lang="ru-RU" sz="3600" b="1" i="1" u="sng" dirty="0" smtClean="0">
                <a:solidFill>
                  <a:schemeClr val="folHlink"/>
                </a:solidFill>
                <a:latin typeface="Times New Roman" pitchFamily="18" charset="0"/>
              </a:rPr>
              <a:t>з</a:t>
            </a:r>
            <a:r>
              <a:rPr lang="ru-RU" sz="3600" i="1" u="sng" dirty="0" smtClean="0">
                <a:solidFill>
                  <a:schemeClr val="folHlink"/>
                </a:solidFill>
                <a:latin typeface="Times New Roman" pitchFamily="18" charset="0"/>
              </a:rPr>
              <a:t>а</a:t>
            </a:r>
            <a:r>
              <a:rPr lang="ru-RU" sz="3600" i="1" dirty="0" smtClean="0">
                <a:solidFill>
                  <a:schemeClr val="folHlink"/>
                </a:solidFill>
                <a:latin typeface="Times New Roman" pitchFamily="18" charset="0"/>
              </a:rPr>
              <a:t>ть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 задание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1340769"/>
          <a:ext cx="8280920" cy="3803904"/>
        </p:xfrm>
        <a:graphic>
          <a:graphicData uri="http://schemas.openxmlformats.org/drawingml/2006/table">
            <a:tbl>
              <a:tblPr/>
              <a:tblGrid>
                <a:gridCol w="2492199"/>
                <a:gridCol w="2893499"/>
                <a:gridCol w="2895222"/>
              </a:tblGrid>
              <a:tr h="112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прочитай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проверь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напиши правильно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5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яго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..</a:t>
                      </a:r>
                      <a:r>
                        <a:rPr kumimoji="0" lang="ru-RU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берё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..</a:t>
                      </a:r>
                      <a:r>
                        <a:rPr kumimoji="0" lang="ru-RU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ры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..</a:t>
                      </a:r>
                      <a:r>
                        <a:rPr kumimoji="0" lang="ru-RU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тра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..</a:t>
                      </a:r>
                      <a:r>
                        <a:rPr kumimoji="0" lang="ru-RU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яго</a:t>
                      </a:r>
                      <a:r>
                        <a:rPr kumimoji="0" lang="ru-RU" sz="3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яго</a:t>
                      </a:r>
                      <a:r>
                        <a:rPr kumimoji="0" lang="ru-RU" sz="3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/>
              <a:t>Молодцы!</a:t>
            </a:r>
            <a:endParaRPr lang="ru-RU" sz="8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86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Правописание  парных согласных в корне слова</vt:lpstr>
      <vt:lpstr>Правило:</vt:lpstr>
      <vt:lpstr>Памятка</vt:lpstr>
      <vt:lpstr>Потренируйся!</vt:lpstr>
      <vt:lpstr>Памятка</vt:lpstr>
      <vt:lpstr>Выполни задание </vt:lpstr>
      <vt:lpstr>Молодцы!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 парных согласных в корне слова</dc:title>
  <dc:creator>Алёна</dc:creator>
  <cp:lastModifiedBy>к39</cp:lastModifiedBy>
  <cp:revision>6</cp:revision>
  <dcterms:created xsi:type="dcterms:W3CDTF">2014-03-31T16:54:36Z</dcterms:created>
  <dcterms:modified xsi:type="dcterms:W3CDTF">2014-04-01T05:34:37Z</dcterms:modified>
</cp:coreProperties>
</file>